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 id="2147483956" r:id="rId5"/>
  </p:sldMasterIdLst>
  <p:notesMasterIdLst>
    <p:notesMasterId r:id="rId150"/>
  </p:notesMasterIdLst>
  <p:sldIdLst>
    <p:sldId id="2147477096" r:id="rId6"/>
    <p:sldId id="2147477097" r:id="rId7"/>
    <p:sldId id="2147477098" r:id="rId8"/>
    <p:sldId id="2147477099" r:id="rId9"/>
    <p:sldId id="2147477100" r:id="rId10"/>
    <p:sldId id="2147477101" r:id="rId11"/>
    <p:sldId id="2147477102" r:id="rId12"/>
    <p:sldId id="2147477103" r:id="rId13"/>
    <p:sldId id="2147477104" r:id="rId14"/>
    <p:sldId id="2147477105" r:id="rId15"/>
    <p:sldId id="2147477106" r:id="rId16"/>
    <p:sldId id="2147477107" r:id="rId17"/>
    <p:sldId id="2147477108" r:id="rId18"/>
    <p:sldId id="2147477109" r:id="rId19"/>
    <p:sldId id="2147477110" r:id="rId20"/>
    <p:sldId id="2147477111" r:id="rId21"/>
    <p:sldId id="2147477112" r:id="rId22"/>
    <p:sldId id="2147477113" r:id="rId23"/>
    <p:sldId id="2147477114" r:id="rId24"/>
    <p:sldId id="2147477115" r:id="rId25"/>
    <p:sldId id="2147477116" r:id="rId26"/>
    <p:sldId id="2147477117" r:id="rId27"/>
    <p:sldId id="2147477118" r:id="rId28"/>
    <p:sldId id="2147477119" r:id="rId29"/>
    <p:sldId id="2147477120" r:id="rId30"/>
    <p:sldId id="2147477121" r:id="rId31"/>
    <p:sldId id="2147477122" r:id="rId32"/>
    <p:sldId id="2147477123" r:id="rId33"/>
    <p:sldId id="2147477124" r:id="rId34"/>
    <p:sldId id="2147477125" r:id="rId35"/>
    <p:sldId id="2147477126" r:id="rId36"/>
    <p:sldId id="2147477127" r:id="rId37"/>
    <p:sldId id="2147477128" r:id="rId38"/>
    <p:sldId id="2147477129" r:id="rId39"/>
    <p:sldId id="2147477130" r:id="rId40"/>
    <p:sldId id="2147477131" r:id="rId41"/>
    <p:sldId id="2147477132" r:id="rId42"/>
    <p:sldId id="2147477133" r:id="rId43"/>
    <p:sldId id="2147477134" r:id="rId44"/>
    <p:sldId id="2147477135" r:id="rId45"/>
    <p:sldId id="2147477136" r:id="rId46"/>
    <p:sldId id="2147477137" r:id="rId47"/>
    <p:sldId id="2147477138" r:id="rId48"/>
    <p:sldId id="2147477139" r:id="rId49"/>
    <p:sldId id="2147477140" r:id="rId50"/>
    <p:sldId id="2147477141" r:id="rId51"/>
    <p:sldId id="2147477142" r:id="rId52"/>
    <p:sldId id="2147477143" r:id="rId53"/>
    <p:sldId id="2147477144" r:id="rId54"/>
    <p:sldId id="2147477145" r:id="rId55"/>
    <p:sldId id="2147477146" r:id="rId56"/>
    <p:sldId id="2147477147" r:id="rId57"/>
    <p:sldId id="2147477148" r:id="rId58"/>
    <p:sldId id="2147477149" r:id="rId59"/>
    <p:sldId id="2147477150" r:id="rId60"/>
    <p:sldId id="2147477151" r:id="rId61"/>
    <p:sldId id="2147477152" r:id="rId62"/>
    <p:sldId id="2147477153" r:id="rId63"/>
    <p:sldId id="2147477154" r:id="rId64"/>
    <p:sldId id="2147477155" r:id="rId65"/>
    <p:sldId id="2147477156" r:id="rId66"/>
    <p:sldId id="2147477157" r:id="rId67"/>
    <p:sldId id="2147477158" r:id="rId68"/>
    <p:sldId id="2147477159" r:id="rId69"/>
    <p:sldId id="2147477160" r:id="rId70"/>
    <p:sldId id="2147477161" r:id="rId71"/>
    <p:sldId id="2147477162" r:id="rId72"/>
    <p:sldId id="2147477163" r:id="rId73"/>
    <p:sldId id="2147477164" r:id="rId74"/>
    <p:sldId id="2147477165" r:id="rId75"/>
    <p:sldId id="2147477166" r:id="rId76"/>
    <p:sldId id="2147477167" r:id="rId77"/>
    <p:sldId id="2147477168" r:id="rId78"/>
    <p:sldId id="2147477169" r:id="rId79"/>
    <p:sldId id="2147477170" r:id="rId80"/>
    <p:sldId id="2147477171" r:id="rId81"/>
    <p:sldId id="2147477172" r:id="rId82"/>
    <p:sldId id="2147477173" r:id="rId83"/>
    <p:sldId id="2147477174" r:id="rId84"/>
    <p:sldId id="2147477175" r:id="rId85"/>
    <p:sldId id="2147477176" r:id="rId86"/>
    <p:sldId id="2147477177" r:id="rId87"/>
    <p:sldId id="2147477178" r:id="rId88"/>
    <p:sldId id="2147477179" r:id="rId89"/>
    <p:sldId id="2147477180" r:id="rId90"/>
    <p:sldId id="2147477181" r:id="rId91"/>
    <p:sldId id="2147477182" r:id="rId92"/>
    <p:sldId id="2147477183" r:id="rId93"/>
    <p:sldId id="2147477184" r:id="rId94"/>
    <p:sldId id="2147477185" r:id="rId95"/>
    <p:sldId id="2147477186" r:id="rId96"/>
    <p:sldId id="2147477187" r:id="rId97"/>
    <p:sldId id="2147477188" r:id="rId98"/>
    <p:sldId id="2147477189" r:id="rId99"/>
    <p:sldId id="2147477190" r:id="rId100"/>
    <p:sldId id="2147477191" r:id="rId101"/>
    <p:sldId id="2147477192" r:id="rId102"/>
    <p:sldId id="2147477193" r:id="rId103"/>
    <p:sldId id="2147477194" r:id="rId104"/>
    <p:sldId id="2147477195" r:id="rId105"/>
    <p:sldId id="2147477196" r:id="rId106"/>
    <p:sldId id="2147477197" r:id="rId107"/>
    <p:sldId id="2147477198" r:id="rId108"/>
    <p:sldId id="2147477199" r:id="rId109"/>
    <p:sldId id="2147477200" r:id="rId110"/>
    <p:sldId id="2147477201" r:id="rId111"/>
    <p:sldId id="2147477202" r:id="rId112"/>
    <p:sldId id="2147477203" r:id="rId113"/>
    <p:sldId id="2147477204" r:id="rId114"/>
    <p:sldId id="2147477205" r:id="rId115"/>
    <p:sldId id="2147477206" r:id="rId116"/>
    <p:sldId id="2147477207" r:id="rId117"/>
    <p:sldId id="2147477208" r:id="rId118"/>
    <p:sldId id="2147477209" r:id="rId119"/>
    <p:sldId id="2147477210" r:id="rId120"/>
    <p:sldId id="2147477211" r:id="rId121"/>
    <p:sldId id="2147477212" r:id="rId122"/>
    <p:sldId id="2147477213" r:id="rId123"/>
    <p:sldId id="2147477214" r:id="rId124"/>
    <p:sldId id="2147477215" r:id="rId125"/>
    <p:sldId id="2147477216" r:id="rId126"/>
    <p:sldId id="2147477217" r:id="rId127"/>
    <p:sldId id="2147477218" r:id="rId128"/>
    <p:sldId id="2147477219" r:id="rId129"/>
    <p:sldId id="2147477220" r:id="rId130"/>
    <p:sldId id="2147477221" r:id="rId131"/>
    <p:sldId id="2147477222" r:id="rId132"/>
    <p:sldId id="2147477223" r:id="rId133"/>
    <p:sldId id="2147477224" r:id="rId134"/>
    <p:sldId id="2147477225" r:id="rId135"/>
    <p:sldId id="2147477226" r:id="rId136"/>
    <p:sldId id="2147477227" r:id="rId137"/>
    <p:sldId id="2147477228" r:id="rId138"/>
    <p:sldId id="2147477229" r:id="rId139"/>
    <p:sldId id="2147477230" r:id="rId140"/>
    <p:sldId id="2147477231" r:id="rId141"/>
    <p:sldId id="2147477232" r:id="rId142"/>
    <p:sldId id="2147477233" r:id="rId143"/>
    <p:sldId id="2147477234" r:id="rId144"/>
    <p:sldId id="2147477235" r:id="rId145"/>
    <p:sldId id="2147477236" r:id="rId146"/>
    <p:sldId id="2147477237" r:id="rId147"/>
    <p:sldId id="2147477238" r:id="rId148"/>
    <p:sldId id="2147477239" r:id="rId149"/>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07994-2260-4228-8F7F-A5AC99A893E1}" v="11" dt="2024-11-01T08:56:29.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4660"/>
  </p:normalViewPr>
  <p:slideViewPr>
    <p:cSldViewPr snapToGrid="0" showGuides="1">
      <p:cViewPr varScale="1">
        <p:scale>
          <a:sx n="122" d="100"/>
          <a:sy n="122" d="100"/>
        </p:scale>
        <p:origin x="355" y="4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notesMaster" Target="notesMasters/notesMaster1.xml"/><Relationship Id="rId155" Type="http://schemas.microsoft.com/office/2015/10/relationships/revisionInfo" Target="revisionInfo.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presProps" Target="pres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theme" Target="theme/theme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tableStyles" Target="tableStyle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Hawaiian Tropic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Beauty Care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Nivea</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Neutrogena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Australian Gold</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Isdin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Garnier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L'Oreal Paris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Avene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Nuvel</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Ocean Potion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Vaseline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Eucerin</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La Roche-Posay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Sheet1!$A$2:$A$18</c:f>
              <c:numCache>
                <c:formatCode>General</c:formatCode>
                <c:ptCount val="17"/>
                <c:pt idx="0">
                  <c:v>-2.0253575930104755</c:v>
                </c:pt>
                <c:pt idx="1">
                  <c:v>-2.0405674432701595</c:v>
                </c:pt>
                <c:pt idx="2">
                  <c:v>-2.2219046632655748</c:v>
                </c:pt>
                <c:pt idx="3">
                  <c:v>-0.5978805409323199</c:v>
                </c:pt>
                <c:pt idx="4">
                  <c:v>-1.5937328173380765</c:v>
                </c:pt>
                <c:pt idx="5">
                  <c:v>-1.7261963092372712</c:v>
                </c:pt>
                <c:pt idx="6">
                  <c:v>-0.69246705548586285</c:v>
                </c:pt>
                <c:pt idx="7">
                  <c:v>-0.99216527602380722</c:v>
                </c:pt>
                <c:pt idx="8">
                  <c:v>-1.2475584832552082</c:v>
                </c:pt>
                <c:pt idx="9">
                  <c:v>-2.3255702429900147</c:v>
                </c:pt>
                <c:pt idx="10">
                  <c:v>-1.9319533657228816</c:v>
                </c:pt>
                <c:pt idx="11">
                  <c:v>-2.320534821779261</c:v>
                </c:pt>
                <c:pt idx="12">
                  <c:v>-0.99474274873543733</c:v>
                </c:pt>
                <c:pt idx="13">
                  <c:v>-2.3580397576558831</c:v>
                </c:pt>
                <c:pt idx="14">
                  <c:v>-2.4675547287377673</c:v>
                </c:pt>
                <c:pt idx="15">
                  <c:v>-1.7407684287728244</c:v>
                </c:pt>
                <c:pt idx="16">
                  <c:v>-1.1645288181168223</c:v>
                </c:pt>
              </c:numCache>
            </c:numRef>
          </c:xVal>
          <c:yVal>
            <c:numRef>
              <c:f>Sheet1!$B$2:$B$18</c:f>
              <c:numCache>
                <c:formatCode>General</c:formatCode>
                <c:ptCount val="17"/>
                <c:pt idx="0">
                  <c:v>-1.4605014035671124</c:v>
                </c:pt>
                <c:pt idx="1">
                  <c:v>-0.57924696385950625</c:v>
                </c:pt>
                <c:pt idx="2">
                  <c:v>-1.298921919123508</c:v>
                </c:pt>
                <c:pt idx="3">
                  <c:v>-1.975555267252938</c:v>
                </c:pt>
                <c:pt idx="4">
                  <c:v>-1.1187926942460193</c:v>
                </c:pt>
                <c:pt idx="5">
                  <c:v>-1.9069465395787533</c:v>
                </c:pt>
                <c:pt idx="6">
                  <c:v>-0.57805817737053666</c:v>
                </c:pt>
                <c:pt idx="7">
                  <c:v>-0.99226906458635877</c:v>
                </c:pt>
                <c:pt idx="8">
                  <c:v>-1.2954597165825021</c:v>
                </c:pt>
                <c:pt idx="9">
                  <c:v>-1.8229064242910398</c:v>
                </c:pt>
                <c:pt idx="10">
                  <c:v>-1.0826881318730208</c:v>
                </c:pt>
                <c:pt idx="11">
                  <c:v>-0.87353531055736244</c:v>
                </c:pt>
                <c:pt idx="12">
                  <c:v>-0.63546490393672572</c:v>
                </c:pt>
                <c:pt idx="13">
                  <c:v>-0.67957307532991751</c:v>
                </c:pt>
                <c:pt idx="14">
                  <c:v>-0.87172963207545384</c:v>
                </c:pt>
                <c:pt idx="15">
                  <c:v>-1.4267068714285782</c:v>
                </c:pt>
                <c:pt idx="16">
                  <c:v>-1.7538332702685544</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Banana Boat (15.9%)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Caribbean Beach (6.6%)</c:v>
                </c:pt>
                <c:pt idx="4">
                  <c:v>Neutrogena (2.7%)</c:v>
                </c:pt>
                <c:pt idx="5">
                  <c:v>Nuvel (2.3%)</c:v>
                </c:pt>
                <c:pt idx="6">
                  <c:v>La Roche-Posay (1.9%)</c:v>
                </c:pt>
                <c:pt idx="7">
                  <c:v>Isdin (1.8%)</c:v>
                </c:pt>
                <c:pt idx="8">
                  <c:v>Garnier (1.7%)</c:v>
                </c:pt>
                <c:pt idx="9">
                  <c:v>Eucerin (1.1%)</c:v>
                </c:pt>
              </c:strCache>
            </c:strRef>
          </c:cat>
          <c:val>
            <c:numRef>
              <c:f>Sheet1!$B$2:$B$11</c:f>
              <c:numCache>
                <c:formatCode>General</c:formatCode>
                <c:ptCount val="10"/>
                <c:pt idx="0">
                  <c:v>0.42990241085572489</c:v>
                </c:pt>
                <c:pt idx="1">
                  <c:v>0.28374123346161434</c:v>
                </c:pt>
                <c:pt idx="2">
                  <c:v>0.10557060063496233</c:v>
                </c:pt>
                <c:pt idx="3">
                  <c:v>9.4910505458793454E-2</c:v>
                </c:pt>
                <c:pt idx="4">
                  <c:v>2.0985217449211929E-2</c:v>
                </c:pt>
                <c:pt idx="5">
                  <c:v>1.8737543987285086E-2</c:v>
                </c:pt>
                <c:pt idx="6">
                  <c:v>1.0787648747206753E-2</c:v>
                </c:pt>
                <c:pt idx="7">
                  <c:v>1.0250546869451874E-2</c:v>
                </c:pt>
                <c:pt idx="8">
                  <c:v>7.0722921554834638E-3</c:v>
                </c:pt>
                <c:pt idx="9">
                  <c:v>6.5768476710323853E-3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Mineral Brush FPS30 4.25g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Hawaiian Tropic Ozono Lotion FPS50+ 240ml (4.4%)</c:v>
                </c:pt>
                <c:pt idx="3">
                  <c:v>Nivea Sun Protection Sensitive Skin Gel FPS50+ 200ml (5.1%)</c:v>
                </c:pt>
                <c:pt idx="4">
                  <c:v>Nivea Sun Protection &amp; Hydration Lotion FPS50+ 125ml (4.5%)</c:v>
                </c:pt>
                <c:pt idx="5">
                  <c:v>Hawaiian Tropic Sheer Touch Lotion FPS50+ 240ml (4.4%)</c:v>
                </c:pt>
                <c:pt idx="6">
                  <c:v>Hawaiian Tropic Island Sport Lotion FPS50 240ml (3.6%)</c:v>
                </c:pt>
                <c:pt idx="7">
                  <c:v>Banana Boat Aqua Protect Sport Lotion FPS50+ 236ml (3.1%)</c:v>
                </c:pt>
                <c:pt idx="8">
                  <c:v>Nivea Sun Babies &amp; Kids Lotion FPS50+ 200ml (2.3%)</c:v>
                </c:pt>
                <c:pt idx="9">
                  <c:v>Banana Boat Aqua Protect Cream FPS50+ 236ml (2.7%)</c:v>
                </c:pt>
              </c:strCache>
            </c:strRef>
          </c:cat>
          <c:val>
            <c:numRef>
              <c:f>Sheet1!$B$2:$B$11</c:f>
              <c:numCache>
                <c:formatCode>General</c:formatCode>
                <c:ptCount val="10"/>
                <c:pt idx="0">
                  <c:v>9.1158620683290878E-2</c:v>
                </c:pt>
                <c:pt idx="1">
                  <c:v>5.2777759695425426E-2</c:v>
                </c:pt>
                <c:pt idx="2">
                  <c:v>5.0485880822529437E-2</c:v>
                </c:pt>
                <c:pt idx="3">
                  <c:v>4.689592020995284E-2</c:v>
                </c:pt>
                <c:pt idx="4">
                  <c:v>4.2978502095055909E-2</c:v>
                </c:pt>
                <c:pt idx="5">
                  <c:v>3.691654553120164E-2</c:v>
                </c:pt>
                <c:pt idx="6">
                  <c:v>3.4885460572392647E-2</c:v>
                </c:pt>
                <c:pt idx="7">
                  <c:v>3.4615485714267105E-2</c:v>
                </c:pt>
                <c:pt idx="8">
                  <c:v>2.7223972716819499E-2</c:v>
                </c:pt>
                <c:pt idx="9">
                  <c:v>2.6554573118197401E-2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Beautycare Antioxidant Face Lotion FPS50+ 50ml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-4.1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300</c:v>
                </c:pt>
                <c:pt idx="2">
                  <c:v>330</c:v>
                </c:pt>
                <c:pt idx="3">
                  <c:v>365</c:v>
                </c:pt>
                <c:pt idx="4">
                  <c:v>395</c:v>
                </c:pt>
              </c:numCache>
            </c:numRef>
          </c:xVal>
          <c:yVal>
            <c:numRef>
              <c:f>Sheet1!$B$2:$B$6</c:f>
              <c:numCache>
                <c:formatCode>General</c:formatCode>
                <c:ptCount val="5"/>
                <c:pt idx="0">
                  <c:v>0.33870051461276823</c:v>
                </c:pt>
                <c:pt idx="1">
                  <c:v>0.17655310472459931</c:v>
                </c:pt>
                <c:pt idx="2">
                  <c:v>0</c:v>
                </c:pt>
                <c:pt idx="3">
                  <c:v>-7.0665314328809903E-2</c:v>
                </c:pt>
                <c:pt idx="4">
                  <c:v>-0.12918481368037579</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Beautycare Matte Face Lotion FPS30 50ml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-5.2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290</c:v>
                </c:pt>
                <c:pt idx="1">
                  <c:v>300</c:v>
                </c:pt>
                <c:pt idx="2">
                  <c:v>330</c:v>
                </c:pt>
                <c:pt idx="3">
                  <c:v>365</c:v>
                </c:pt>
                <c:pt idx="4">
                  <c:v>395</c:v>
                </c:pt>
              </c:numCache>
            </c:numRef>
          </c:xVal>
          <c:yVal>
            <c:numRef>
              <c:f>Sheet1!$B$9:$B$13</c:f>
              <c:numCache>
                <c:formatCode>General</c:formatCode>
                <c:ptCount val="5"/>
                <c:pt idx="0">
                  <c:v>0.34286423808497207</c:v>
                </c:pt>
                <c:pt idx="1">
                  <c:v>0.14533139688754051</c:v>
                </c:pt>
                <c:pt idx="2">
                  <c:v>0</c:v>
                </c:pt>
                <c:pt idx="3">
                  <c:v>-8.343590035611971E-2</c:v>
                </c:pt>
                <c:pt idx="4">
                  <c:v>-0.15504703528768221</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Beautycare Sensitive Face Lotion FPS50+ 50ml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-3.7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290</c:v>
                </c:pt>
                <c:pt idx="1">
                  <c:v>300</c:v>
                </c:pt>
                <c:pt idx="2">
                  <c:v>330</c:v>
                </c:pt>
                <c:pt idx="3">
                  <c:v>365</c:v>
                </c:pt>
                <c:pt idx="4">
                  <c:v>395</c:v>
                </c:pt>
              </c:numCache>
            </c:numRef>
          </c:xVal>
          <c:yVal>
            <c:numRef>
              <c:f>Sheet1!$B$16:$B$20</c:f>
              <c:numCache>
                <c:formatCode>General</c:formatCode>
                <c:ptCount val="5"/>
                <c:pt idx="0">
                  <c:v>0.30398551283053848</c:v>
                </c:pt>
                <c:pt idx="1">
                  <c:v>0.16096699712974555</c:v>
                </c:pt>
                <c:pt idx="2">
                  <c:v>0</c:v>
                </c:pt>
                <c:pt idx="3">
                  <c:v>-7.0928932472834924E-2</c:v>
                </c:pt>
                <c:pt idx="4">
                  <c:v>-0.1257034336465751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95"/>
          <c:min val="29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Sheet1!$B$2:$B$23</c:f>
              <c:numCache>
                <c:formatCode>General</c:formatCode>
                <c:ptCount val="22"/>
                <c:pt idx="0">
                  <c:v>133.87005146127686</c:v>
                </c:pt>
                <c:pt idx="1">
                  <c:v>124.96630750770829</c:v>
                </c:pt>
                <c:pt idx="2">
                  <c:v>117.65531047245987</c:v>
                </c:pt>
                <c:pt idx="3">
                  <c:v>112.43784847018151</c:v>
                </c:pt>
                <c:pt idx="4">
                  <c:v>108.16970960725179</c:v>
                </c:pt>
                <c:pt idx="5">
                  <c:v>104.58852814729465</c:v>
                </c:pt>
                <c:pt idx="6">
                  <c:v>102.93500243505038</c:v>
                </c:pt>
                <c:pt idx="7">
                  <c:v>101.41189939402366</c:v>
                </c:pt>
                <c:pt idx="8">
                  <c:v>100</c:v>
                </c:pt>
                <c:pt idx="9">
                  <c:v>98.68378295442119</c:v>
                </c:pt>
                <c:pt idx="10">
                  <c:v>97.130607725933658</c:v>
                </c:pt>
                <c:pt idx="11">
                  <c:v>95.649452586299773</c:v>
                </c:pt>
                <c:pt idx="12">
                  <c:v>94.233579837131202</c:v>
                </c:pt>
                <c:pt idx="13">
                  <c:v>93.788280901196458</c:v>
                </c:pt>
                <c:pt idx="14">
                  <c:v>93.355168914425718</c:v>
                </c:pt>
                <c:pt idx="15">
                  <c:v>92.933468567118979</c:v>
                </c:pt>
                <c:pt idx="16">
                  <c:v>92.52248278094774</c:v>
                </c:pt>
                <c:pt idx="17">
                  <c:v>92.121582244600944</c:v>
                </c:pt>
                <c:pt idx="18">
                  <c:v>91.730196620785335</c:v>
                </c:pt>
                <c:pt idx="19">
                  <c:v>91.347807125012267</c:v>
                </c:pt>
                <c:pt idx="20">
                  <c:v>89.160977659416076</c:v>
                </c:pt>
                <c:pt idx="21">
                  <c:v>87.081518631962396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Sheet1!$C$2:$C$23</c:f>
              <c:numCache>
                <c:formatCode>General</c:formatCode>
                <c:ptCount val="22"/>
                <c:pt idx="0">
                  <c:v>117.63458921188132</c:v>
                </c:pt>
                <c:pt idx="1">
                  <c:v>111.71135882707834</c:v>
                </c:pt>
                <c:pt idx="2">
                  <c:v>106.96346704593847</c:v>
                </c:pt>
                <c:pt idx="3">
                  <c:v>103.92615755263235</c:v>
                </c:pt>
                <c:pt idx="4">
                  <c:v>101.62115539644702</c:v>
                </c:pt>
                <c:pt idx="5">
                  <c:v>99.841654300245125</c:v>
                </c:pt>
                <c:pt idx="6">
                  <c:v>99.820655463813779</c:v>
                </c:pt>
                <c:pt idx="7">
                  <c:v>99.877859758733649</c:v>
                </c:pt>
                <c:pt idx="8">
                  <c:v>100</c:v>
                </c:pt>
                <c:pt idx="9">
                  <c:v>100.17639281852526</c:v>
                </c:pt>
                <c:pt idx="10">
                  <c:v>100.06881159411209</c:v>
                </c:pt>
                <c:pt idx="11">
                  <c:v>99.989474768270355</c:v>
                </c:pt>
                <c:pt idx="12">
                  <c:v>99.934512556281192</c:v>
                </c:pt>
                <c:pt idx="13">
                  <c:v>100.87908555671552</c:v>
                </c:pt>
                <c:pt idx="14">
                  <c:v>101.82339814226775</c:v>
                </c:pt>
                <c:pt idx="15">
                  <c:v>102.76714755370287</c:v>
                </c:pt>
                <c:pt idx="16">
                  <c:v>103.71007173114069</c:v>
                </c:pt>
                <c:pt idx="17">
                  <c:v>104.65194335168029</c:v>
                </c:pt>
                <c:pt idx="18">
                  <c:v>105.59256484002854</c:v>
                </c:pt>
                <c:pt idx="19">
                  <c:v>106.53176417993295</c:v>
                </c:pt>
                <c:pt idx="20">
                  <c:v>105.33163172778353</c:v>
                </c:pt>
                <c:pt idx="21">
                  <c:v>104.19371881401631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Sheet1!$D$2:$D$23</c:f>
              <c:numCache>
                <c:formatCode>General</c:formatCode>
                <c:ptCount val="22"/>
                <c:pt idx="0">
                  <c:v>108.81842569032708</c:v>
                </c:pt>
                <c:pt idx="1">
                  <c:v>104.50405330258963</c:v>
                </c:pt>
                <c:pt idx="2">
                  <c:v>101.14233701939328</c:v>
                </c:pt>
                <c:pt idx="3">
                  <c:v>99.287264790247548</c:v>
                </c:pt>
                <c:pt idx="4">
                  <c:v>98.04859941399458</c:v>
                </c:pt>
                <c:pt idx="5">
                  <c:v>97.249005681813344</c:v>
                </c:pt>
                <c:pt idx="6">
                  <c:v>98.119345139810306</c:v>
                </c:pt>
                <c:pt idx="7">
                  <c:v>99.039698774272637</c:v>
                </c:pt>
                <c:pt idx="8">
                  <c:v>100</c:v>
                </c:pt>
                <c:pt idx="9">
                  <c:v>100.99216818813323</c:v>
                </c:pt>
                <c:pt idx="10">
                  <c:v>101.67471525613601</c:v>
                </c:pt>
                <c:pt idx="11">
                  <c:v>102.36167350100143</c:v>
                </c:pt>
                <c:pt idx="12">
                  <c:v>103.05072882366004</c:v>
                </c:pt>
                <c:pt idx="13">
                  <c:v>104.75763555329505</c:v>
                </c:pt>
                <c:pt idx="14">
                  <c:v>106.45760704322826</c:v>
                </c:pt>
                <c:pt idx="15">
                  <c:v>108.15059625464795</c:v>
                </c:pt>
                <c:pt idx="16">
                  <c:v>109.83657647648879</c:v>
                </c:pt>
                <c:pt idx="17">
                  <c:v>111.51553780790302</c:v>
                </c:pt>
                <c:pt idx="18">
                  <c:v>113.18748423436591</c:v>
                </c:pt>
                <c:pt idx="19">
                  <c:v>114.85243119444171</c:v>
                </c:pt>
                <c:pt idx="20">
                  <c:v>114.18854082213517</c:v>
                </c:pt>
                <c:pt idx="21">
                  <c:v>113.56236395805863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Sheet1!$E$2:$E$23</c:f>
              <c:numCache>
                <c:formatCode>General</c:formatCode>
                <c:ptCount val="22"/>
                <c:pt idx="0">
                  <c:v>0.59914027789993407</c:v>
                </c:pt>
                <c:pt idx="1">
                  <c:v>0.60593451047790137</c:v>
                </c:pt>
                <c:pt idx="2">
                  <c:v>0.61250226863660284</c:v>
                </c:pt>
                <c:pt idx="3">
                  <c:v>0.6188546904622324</c:v>
                </c:pt>
                <c:pt idx="4">
                  <c:v>0.62500219545477709</c:v>
                </c:pt>
                <c:pt idx="5">
                  <c:v>0.63095454155866948</c:v>
                </c:pt>
                <c:pt idx="6">
                  <c:v>0.63672087684681533</c:v>
                </c:pt>
                <c:pt idx="7">
                  <c:v>0.64230978643378733</c:v>
                </c:pt>
                <c:pt idx="8">
                  <c:v>0.6477293351241844</c:v>
                </c:pt>
                <c:pt idx="9">
                  <c:v>0.65298710624173395</c:v>
                </c:pt>
                <c:pt idx="10">
                  <c:v>0.65809023703229674</c:v>
                </c:pt>
                <c:pt idx="11">
                  <c:v>0.66304545098835033</c:v>
                </c:pt>
                <c:pt idx="12">
                  <c:v>0.66785908740280253</c:v>
                </c:pt>
                <c:pt idx="13">
                  <c:v>0.67253712842529823</c:v>
                </c:pt>
                <c:pt idx="14">
                  <c:v>0.67708522386383563</c:v>
                </c:pt>
                <c:pt idx="15">
                  <c:v>0.68150871394789292</c:v>
                </c:pt>
                <c:pt idx="16">
                  <c:v>0.68581265024589422</c:v>
                </c:pt>
                <c:pt idx="17">
                  <c:v>0.69000181490928236</c:v>
                </c:pt>
                <c:pt idx="18">
                  <c:v>0.69408073839731799</c:v>
                </c:pt>
                <c:pt idx="19">
                  <c:v>0.69805371582072961</c:v>
                </c:pt>
                <c:pt idx="20">
                  <c:v>0.70192482202815609</c:v>
                </c:pt>
                <c:pt idx="21">
                  <c:v>0.70569792554678701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Antioxidant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Equate Sport Lotion FPS30 237ml (2.0%)</c:v>
                </c:pt>
                <c:pt idx="4">
                  <c:v>Nivea Sun Face Stain Control FPS50+ 40ml (1.0%)</c:v>
                </c:pt>
                <c:pt idx="5">
                  <c:v>Nivea Sun Protect &amp; Refresh Sport Lotion FPS50 200ml (5.8%)</c:v>
                </c:pt>
                <c:pt idx="6">
                  <c:v>Hawaiian Tropic Ozono Lotion FPS50+ 240ml (4.4%)</c:v>
                </c:pt>
                <c:pt idx="7">
                  <c:v>Equate Kids Lotion FPS50 237ml (1.4%)</c:v>
                </c:pt>
                <c:pt idx="8">
                  <c:v>Nivea Sun Protection Sensitive Skin Gel FPS50+ 200ml (5.1%)</c:v>
                </c:pt>
                <c:pt idx="9">
                  <c:v>Caribbean Beach Advanced Protection Cream FPS50+ 150g (1.0%)</c:v>
                </c:pt>
              </c:strCache>
            </c:strRef>
          </c:cat>
          <c:val>
            <c:numRef>
              <c:f>Sheet1!$B$2:$B$11</c:f>
              <c:numCache>
                <c:formatCode>General</c:formatCode>
                <c:ptCount val="10"/>
                <c:pt idx="0">
                  <c:v>6.3984826061694366E-2</c:v>
                </c:pt>
                <c:pt idx="1">
                  <c:v>4.0776820242691116E-2</c:v>
                </c:pt>
                <c:pt idx="2">
                  <c:v>4.0007989436871012E-2</c:v>
                </c:pt>
                <c:pt idx="3">
                  <c:v>3.5806921501861412E-2</c:v>
                </c:pt>
                <c:pt idx="4">
                  <c:v>3.4193433402380513E-2</c:v>
                </c:pt>
                <c:pt idx="5">
                  <c:v>3.0287591849548209E-2</c:v>
                </c:pt>
                <c:pt idx="6">
                  <c:v>2.9544433675126006E-2</c:v>
                </c:pt>
                <c:pt idx="7">
                  <c:v>2.6942846505395107E-2</c:v>
                </c:pt>
                <c:pt idx="8">
                  <c:v>2.665157770562122E-2</c:v>
                </c:pt>
                <c:pt idx="9">
                  <c:v>2.6394359248565001E-2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Antioxidant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Nivea Sun Protect &amp; Refresh Sport Lotion FPS50 200ml (5.8%)</c:v>
                </c:pt>
                <c:pt idx="3">
                  <c:v>Hawaiian Tropic Ozono Lotion FPS50+ 240ml (4.4%)</c:v>
                </c:pt>
                <c:pt idx="4">
                  <c:v>Nivea Sun Protection Sensitive Skin Gel FPS50+ 200ml (5.1%)</c:v>
                </c:pt>
                <c:pt idx="5">
                  <c:v>Equate Sport Lotion FPS30 237ml (2.0%)</c:v>
                </c:pt>
                <c:pt idx="6">
                  <c:v>Hawaiian Tropic Sheer Touch Lotion FPS50+ 240ml (4.4%)</c:v>
                </c:pt>
                <c:pt idx="7">
                  <c:v>Hawaiian Tropic Island Sport Lotion FPS50 240ml (3.6%)</c:v>
                </c:pt>
                <c:pt idx="8">
                  <c:v>Nivea Sun Face Stain Control FPS50+ 40ml (1.0%)</c:v>
                </c:pt>
                <c:pt idx="9">
                  <c:v>Equate Ultra Spray FPS50 156g (1.7%)</c:v>
                </c:pt>
              </c:strCache>
            </c:strRef>
          </c:cat>
          <c:val>
            <c:numRef>
              <c:f>Sheet1!$B$2:$B$11</c:f>
              <c:numCache>
                <c:formatCode>General</c:formatCode>
                <c:ptCount val="10"/>
                <c:pt idx="0">
                  <c:v>5.5238376089355827E-2</c:v>
                </c:pt>
                <c:pt idx="1">
                  <c:v>5.0337930300258453E-2</c:v>
                </c:pt>
                <c:pt idx="2">
                  <c:v>4.2131151655572435E-2</c:v>
                </c:pt>
                <c:pt idx="3">
                  <c:v>3.935851949699886E-2</c:v>
                </c:pt>
                <c:pt idx="4">
                  <c:v>3.6861406635885975E-2</c:v>
                </c:pt>
                <c:pt idx="5">
                  <c:v>2.9644020584365455E-2</c:v>
                </c:pt>
                <c:pt idx="6">
                  <c:v>2.7796690277018869E-2</c:v>
                </c:pt>
                <c:pt idx="7">
                  <c:v>2.5926926490488549E-2</c:v>
                </c:pt>
                <c:pt idx="8">
                  <c:v>2.563604346469732E-2</c:v>
                </c:pt>
                <c:pt idx="9">
                  <c:v>2.2735772156998318E-2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Sheet1!$B$2:$B$23</c:f>
              <c:numCache>
                <c:formatCode>General</c:formatCode>
                <c:ptCount val="22"/>
                <c:pt idx="0">
                  <c:v>134.2864238084972</c:v>
                </c:pt>
                <c:pt idx="1">
                  <c:v>123.26120708384147</c:v>
                </c:pt>
                <c:pt idx="2">
                  <c:v>114.53313968875405</c:v>
                </c:pt>
                <c:pt idx="3">
                  <c:v>111.10639323749041</c:v>
                </c:pt>
                <c:pt idx="4">
                  <c:v>108.19365820081217</c:v>
                </c:pt>
                <c:pt idx="5">
                  <c:v>105.65792131990308</c:v>
                </c:pt>
                <c:pt idx="6">
                  <c:v>103.6046799421789</c:v>
                </c:pt>
                <c:pt idx="7">
                  <c:v>101.72808955257216</c:v>
                </c:pt>
                <c:pt idx="8">
                  <c:v>100</c:v>
                </c:pt>
                <c:pt idx="9">
                  <c:v>98.398123216092344</c:v>
                </c:pt>
                <c:pt idx="10">
                  <c:v>96.820295018844121</c:v>
                </c:pt>
                <c:pt idx="11">
                  <c:v>95.307014344426975</c:v>
                </c:pt>
                <c:pt idx="12">
                  <c:v>93.853019968529765</c:v>
                </c:pt>
                <c:pt idx="13">
                  <c:v>93.092798196541565</c:v>
                </c:pt>
                <c:pt idx="14">
                  <c:v>92.361394331021302</c:v>
                </c:pt>
                <c:pt idx="15">
                  <c:v>91.656409964388004</c:v>
                </c:pt>
                <c:pt idx="16">
                  <c:v>90.975745469235449</c:v>
                </c:pt>
                <c:pt idx="17">
                  <c:v>90.31755350617982</c:v>
                </c:pt>
                <c:pt idx="18">
                  <c:v>89.680200789285365</c:v>
                </c:pt>
                <c:pt idx="19">
                  <c:v>89.062236511096188</c:v>
                </c:pt>
                <c:pt idx="20">
                  <c:v>86.715180455668275</c:v>
                </c:pt>
                <c:pt idx="21">
                  <c:v>84.495296471231768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Sheet1!$C$2:$C$23</c:f>
              <c:numCache>
                <c:formatCode>General</c:formatCode>
                <c:ptCount val="22"/>
                <c:pt idx="0">
                  <c:v>118.00404070564853</c:v>
                </c:pt>
                <c:pt idx="1">
                  <c:v>110.18859467570982</c:v>
                </c:pt>
                <c:pt idx="2">
                  <c:v>104.12514983345429</c:v>
                </c:pt>
                <c:pt idx="3">
                  <c:v>102.69304926563211</c:v>
                </c:pt>
                <c:pt idx="4">
                  <c:v>101.63967543500686</c:v>
                </c:pt>
                <c:pt idx="5">
                  <c:v>100.85770541597654</c:v>
                </c:pt>
                <c:pt idx="6">
                  <c:v>100.46684403942045</c:v>
                </c:pt>
                <c:pt idx="7">
                  <c:v>100.18764239618206</c:v>
                </c:pt>
                <c:pt idx="8">
                  <c:v>100</c:v>
                </c:pt>
                <c:pt idx="9">
                  <c:v>99.888056342491723</c:v>
                </c:pt>
                <c:pt idx="10">
                  <c:v>99.752098906561216</c:v>
                </c:pt>
                <c:pt idx="11">
                  <c:v>99.635829167744674</c:v>
                </c:pt>
                <c:pt idx="12">
                  <c:v>99.536601272957384</c:v>
                </c:pt>
                <c:pt idx="13">
                  <c:v>100.13919029293787</c:v>
                </c:pt>
                <c:pt idx="14">
                  <c:v>100.75016189349795</c:v>
                </c:pt>
                <c:pt idx="15">
                  <c:v>101.36817410552131</c:v>
                </c:pt>
                <c:pt idx="16">
                  <c:v>101.99207449742013</c:v>
                </c:pt>
                <c:pt idx="17">
                  <c:v>102.62086999353448</c:v>
                </c:pt>
                <c:pt idx="18">
                  <c:v>103.25370197202595</c:v>
                </c:pt>
                <c:pt idx="19">
                  <c:v>103.88982565426508</c:v>
                </c:pt>
                <c:pt idx="20">
                  <c:v>102.46581194543502</c:v>
                </c:pt>
                <c:pt idx="21">
                  <c:v>101.12286059445185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Sheet1!$D$2:$D$23</c:f>
              <c:numCache>
                <c:formatCode>General</c:formatCode>
                <c:ptCount val="22"/>
                <c:pt idx="0">
                  <c:v>108.51396279923395</c:v>
                </c:pt>
                <c:pt idx="1">
                  <c:v>102.56178347124573</c:v>
                </c:pt>
                <c:pt idx="2">
                  <c:v>98.047104876852245</c:v>
                </c:pt>
                <c:pt idx="3">
                  <c:v>97.779072489133213</c:v>
                </c:pt>
                <c:pt idx="4">
                  <c:v>97.811309939730748</c:v>
                </c:pt>
                <c:pt idx="5">
                  <c:v>98.053658598359419</c:v>
                </c:pt>
                <c:pt idx="6">
                  <c:v>98.633686787288553</c:v>
                </c:pt>
                <c:pt idx="7">
                  <c:v>99.287612746369334</c:v>
                </c:pt>
                <c:pt idx="8">
                  <c:v>100</c:v>
                </c:pt>
                <c:pt idx="9">
                  <c:v>100.75871347723817</c:v>
                </c:pt>
                <c:pt idx="10">
                  <c:v>101.46577072574996</c:v>
                </c:pt>
                <c:pt idx="11">
                  <c:v>102.16631620487759</c:v>
                </c:pt>
                <c:pt idx="12">
                  <c:v>102.85922934227096</c:v>
                </c:pt>
                <c:pt idx="13">
                  <c:v>104.25937056718324</c:v>
                </c:pt>
                <c:pt idx="14">
                  <c:v>105.6560020432949</c:v>
                </c:pt>
                <c:pt idx="15">
                  <c:v>107.04839663682202</c:v>
                </c:pt>
                <c:pt idx="16">
                  <c:v>108.43595318344346</c:v>
                </c:pt>
                <c:pt idx="17">
                  <c:v>109.81817579692054</c:v>
                </c:pt>
                <c:pt idx="18">
                  <c:v>111.19465672416852</c:v>
                </c:pt>
                <c:pt idx="19">
                  <c:v>112.56506211382327</c:v>
                </c:pt>
                <c:pt idx="20">
                  <c:v>111.67895055046246</c:v>
                </c:pt>
                <c:pt idx="21">
                  <c:v>110.84705986634798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Sheet1!$E$2:$E$23</c:f>
              <c:numCache>
                <c:formatCode>General</c:formatCode>
                <c:ptCount val="22"/>
                <c:pt idx="0">
                  <c:v>0.58075335294298258</c:v>
                </c:pt>
                <c:pt idx="1">
                  <c:v>0.58785922831683035</c:v>
                </c:pt>
                <c:pt idx="2">
                  <c:v>0.59472824117821643</c:v>
                </c:pt>
                <c:pt idx="3">
                  <c:v>0.60137204050316384</c:v>
                </c:pt>
                <c:pt idx="4">
                  <c:v>0.60780152372085461</c:v>
                </c:pt>
                <c:pt idx="5">
                  <c:v>0.61402689636020624</c:v>
                </c:pt>
                <c:pt idx="6">
                  <c:v>0.62005772610457799</c:v>
                </c:pt>
                <c:pt idx="7">
                  <c:v>0.62590299185681519</c:v>
                </c:pt>
                <c:pt idx="8">
                  <c:v>0.631571128343833</c:v>
                </c:pt>
                <c:pt idx="9">
                  <c:v>0.63707006672676103</c:v>
                </c:pt>
                <c:pt idx="10">
                  <c:v>0.64240727162783806</c:v>
                </c:pt>
                <c:pt idx="11">
                  <c:v>0.64758977493757952</c:v>
                </c:pt>
                <c:pt idx="12">
                  <c:v>0.65262420672418564</c:v>
                </c:pt>
                <c:pt idx="13">
                  <c:v>0.65751682353088714</c:v>
                </c:pt>
                <c:pt idx="14">
                  <c:v>0.66227353431518055</c:v>
                </c:pt>
                <c:pt idx="15">
                  <c:v>0.66689992425606837</c:v>
                </c:pt>
                <c:pt idx="16">
                  <c:v>0.67140127663098637</c:v>
                </c:pt>
                <c:pt idx="17">
                  <c:v>0.67578259294257326</c:v>
                </c:pt>
                <c:pt idx="18">
                  <c:v>0.68004861145648665</c:v>
                </c:pt>
                <c:pt idx="19">
                  <c:v>0.68420382429471405</c:v>
                </c:pt>
                <c:pt idx="20">
                  <c:v>0.68825249321401272</c:v>
                </c:pt>
                <c:pt idx="21">
                  <c:v>0.6921986641859873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Matte Face Lotion FPS30 50ml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Protection Sensitive Skin Gel FPS50+ 200ml (5.1%)</c:v>
                </c:pt>
                <c:pt idx="3">
                  <c:v>Nivea Sun Protect &amp; Refresh Sport Lotion FPS50 200ml (5.8%)</c:v>
                </c:pt>
                <c:pt idx="4">
                  <c:v>Hawaiian Tropic Ozono Lotion FPS50+ 240ml (4.4%)</c:v>
                </c:pt>
                <c:pt idx="5">
                  <c:v>Hawaiian Tropic Sheer Touch Lotion FPS50+ 240ml (4.4%)</c:v>
                </c:pt>
                <c:pt idx="6">
                  <c:v>Hawaiian Tropic Island Sport Lotion FPS50 240ml (3.6%)</c:v>
                </c:pt>
                <c:pt idx="7">
                  <c:v>Equate Sport Lotion FPS30 237ml (2.0%)</c:v>
                </c:pt>
                <c:pt idx="8">
                  <c:v>Nivea Sun Face Shine Control FPS50+ 50ml (1.5%)</c:v>
                </c:pt>
                <c:pt idx="9">
                  <c:v>Banana Boat Advanced Protection Lotion FPS50+ 240ml (2.8%)</c:v>
                </c:pt>
              </c:strCache>
            </c:strRef>
          </c:cat>
          <c:val>
            <c:numRef>
              <c:f>Sheet1!$B$2:$B$11</c:f>
              <c:numCache>
                <c:formatCode>General</c:formatCode>
                <c:ptCount val="10"/>
                <c:pt idx="0">
                  <c:v>7.414371993794372E-2</c:v>
                </c:pt>
                <c:pt idx="1">
                  <c:v>6.6225957245721709E-2</c:v>
                </c:pt>
                <c:pt idx="2">
                  <c:v>4.1995159573785024E-2</c:v>
                </c:pt>
                <c:pt idx="3">
                  <c:v>3.9218999105670303E-2</c:v>
                </c:pt>
                <c:pt idx="4">
                  <c:v>3.7972039763084289E-2</c:v>
                </c:pt>
                <c:pt idx="5">
                  <c:v>2.9740288658967187E-2</c:v>
                </c:pt>
                <c:pt idx="6">
                  <c:v>2.5011107275159216E-2</c:v>
                </c:pt>
                <c:pt idx="7">
                  <c:v>2.4693225160632378E-2</c:v>
                </c:pt>
                <c:pt idx="8">
                  <c:v>2.3015221928101168E-2</c:v>
                </c:pt>
                <c:pt idx="9">
                  <c:v>2.2920724418855495E-2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Matte Face Lotion FPS30 50ml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Nivea Sun Protect &amp; Refresh Sport Lotion FPS50 200ml (5.8%)</c:v>
                </c:pt>
                <c:pt idx="3">
                  <c:v>Nivea Sun Protection Sensitive Skin Gel FPS50+ 200ml (5.1%)</c:v>
                </c:pt>
                <c:pt idx="4">
                  <c:v>Hawaiian Tropic Ozono Lotion FPS50+ 240ml (4.4%)</c:v>
                </c:pt>
                <c:pt idx="5">
                  <c:v>Hawaiian Tropic Sheer Touch Lotion FPS50+ 240ml (4.4%)</c:v>
                </c:pt>
                <c:pt idx="6">
                  <c:v>Hawaiian Tropic Island Sport Lotion FPS50 240ml (3.6%)</c:v>
                </c:pt>
                <c:pt idx="7">
                  <c:v>Banana Boat Advanced Protection Lotion FPS50+ 240ml (2.8%)</c:v>
                </c:pt>
                <c:pt idx="8">
                  <c:v>Banana Boat Aqua Protect Cream FPS50+ 236ml (2.7%)</c:v>
                </c:pt>
                <c:pt idx="9">
                  <c:v>Banana Boat Aqua Protect Sport Lotion FPS50+ 236ml (3.1%)</c:v>
                </c:pt>
              </c:strCache>
            </c:strRef>
          </c:cat>
          <c:val>
            <c:numRef>
              <c:f>Sheet1!$B$2:$B$11</c:f>
              <c:numCache>
                <c:formatCode>General</c:formatCode>
                <c:ptCount val="10"/>
                <c:pt idx="0">
                  <c:v>8.4535615804595607E-2</c:v>
                </c:pt>
                <c:pt idx="1">
                  <c:v>5.8068616254135751E-2</c:v>
                </c:pt>
                <c:pt idx="2">
                  <c:v>5.0723873283149271E-2</c:v>
                </c:pt>
                <c:pt idx="3">
                  <c:v>5.0305405913585233E-2</c:v>
                </c:pt>
                <c:pt idx="4">
                  <c:v>4.4430980512362953E-2</c:v>
                </c:pt>
                <c:pt idx="5">
                  <c:v>3.5944711998911215E-2</c:v>
                </c:pt>
                <c:pt idx="6">
                  <c:v>3.0701374570999116E-2</c:v>
                </c:pt>
                <c:pt idx="7">
                  <c:v>2.7181255741555162E-2</c:v>
                </c:pt>
                <c:pt idx="8">
                  <c:v>2.4063579978014771E-2</c:v>
                </c:pt>
                <c:pt idx="9">
                  <c:v>2.3097980987574252E-2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Sheet1!$B$2:$B$23</c:f>
              <c:numCache>
                <c:formatCode>General</c:formatCode>
                <c:ptCount val="22"/>
                <c:pt idx="0">
                  <c:v>130.39855128305379</c:v>
                </c:pt>
                <c:pt idx="1">
                  <c:v>122.57934229798929</c:v>
                </c:pt>
                <c:pt idx="2">
                  <c:v>116.09669971297463</c:v>
                </c:pt>
                <c:pt idx="3">
                  <c:v>111.56201398580276</c:v>
                </c:pt>
                <c:pt idx="4">
                  <c:v>107.82541459667794</c:v>
                </c:pt>
                <c:pt idx="5">
                  <c:v>104.66766414736523</c:v>
                </c:pt>
                <c:pt idx="6">
                  <c:v>102.98576061654525</c:v>
                </c:pt>
                <c:pt idx="7">
                  <c:v>101.43655606348815</c:v>
                </c:pt>
                <c:pt idx="8">
                  <c:v>100</c:v>
                </c:pt>
                <c:pt idx="9">
                  <c:v>98.660036415427982</c:v>
                </c:pt>
                <c:pt idx="10">
                  <c:v>97.220572877896885</c:v>
                </c:pt>
                <c:pt idx="11">
                  <c:v>95.8440221944618</c:v>
                </c:pt>
                <c:pt idx="12">
                  <c:v>94.524717953419795</c:v>
                </c:pt>
                <c:pt idx="13">
                  <c:v>93.969152970978001</c:v>
                </c:pt>
                <c:pt idx="14">
                  <c:v>93.430345400574623</c:v>
                </c:pt>
                <c:pt idx="15">
                  <c:v>92.907106752716487</c:v>
                </c:pt>
                <c:pt idx="16">
                  <c:v>92.398382544871438</c:v>
                </c:pt>
                <c:pt idx="17">
                  <c:v>91.903232719228583</c:v>
                </c:pt>
                <c:pt idx="18">
                  <c:v>91.420815390478694</c:v>
                </c:pt>
                <c:pt idx="19">
                  <c:v>90.950373300120276</c:v>
                </c:pt>
                <c:pt idx="20">
                  <c:v>89.147740449413917</c:v>
                </c:pt>
                <c:pt idx="21">
                  <c:v>87.42965663534244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Sheet1!$C$2:$C$23</c:f>
              <c:numCache>
                <c:formatCode>General</c:formatCode>
                <c:ptCount val="22"/>
                <c:pt idx="0">
                  <c:v>114.58707829826949</c:v>
                </c:pt>
                <c:pt idx="1">
                  <c:v>109.58036215435392</c:v>
                </c:pt>
                <c:pt idx="2">
                  <c:v>105.54909506260741</c:v>
                </c:pt>
                <c:pt idx="3">
                  <c:v>103.11899534913496</c:v>
                </c:pt>
                <c:pt idx="4">
                  <c:v>101.2996954744893</c:v>
                </c:pt>
                <c:pt idx="5">
                  <c:v>99.918713258785402</c:v>
                </c:pt>
                <c:pt idx="6">
                  <c:v>99.870926579535421</c:v>
                </c:pt>
                <c:pt idx="7">
                  <c:v>99.902684159874795</c:v>
                </c:pt>
                <c:pt idx="8">
                  <c:v>100</c:v>
                </c:pt>
                <c:pt idx="9">
                  <c:v>100.15172051692009</c:v>
                </c:pt>
                <c:pt idx="10">
                  <c:v>100.16014153565989</c:v>
                </c:pt>
                <c:pt idx="11">
                  <c:v>100.19073194329155</c:v>
                </c:pt>
                <c:pt idx="12">
                  <c:v>100.24034456276429</c:v>
                </c:pt>
                <c:pt idx="13">
                  <c:v>101.06993294092919</c:v>
                </c:pt>
                <c:pt idx="14">
                  <c:v>101.9009052807035</c:v>
                </c:pt>
                <c:pt idx="15">
                  <c:v>102.73271014648311</c:v>
                </c:pt>
                <c:pt idx="16">
                  <c:v>103.56487423586363</c:v>
                </c:pt>
                <c:pt idx="17">
                  <c:v>104.39699028972605</c:v>
                </c:pt>
                <c:pt idx="18">
                  <c:v>105.2287070551734</c:v>
                </c:pt>
                <c:pt idx="19">
                  <c:v>106.05972092731812</c:v>
                </c:pt>
                <c:pt idx="20">
                  <c:v>105.30650026565918</c:v>
                </c:pt>
                <c:pt idx="21">
                  <c:v>104.59984360097516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Sheet1!$D$2:$D$23</c:f>
              <c:numCache>
                <c:formatCode>General</c:formatCode>
                <c:ptCount val="22"/>
                <c:pt idx="0">
                  <c:v>106.75784914365974</c:v>
                </c:pt>
                <c:pt idx="1">
                  <c:v>103.1341185604813</c:v>
                </c:pt>
                <c:pt idx="2">
                  <c:v>100.31082170507717</c:v>
                </c:pt>
                <c:pt idx="3">
                  <c:v>98.920940155042175</c:v>
                </c:pt>
                <c:pt idx="4">
                  <c:v>98.051270311886341</c:v>
                </c:pt>
                <c:pt idx="5">
                  <c:v>97.551738450567754</c:v>
                </c:pt>
                <c:pt idx="6">
                  <c:v>98.318040639254576</c:v>
                </c:pt>
                <c:pt idx="7">
                  <c:v>99.137804098505143</c:v>
                </c:pt>
                <c:pt idx="8">
                  <c:v>100</c:v>
                </c:pt>
                <c:pt idx="9">
                  <c:v>100.8958669816127</c:v>
                </c:pt>
                <c:pt idx="10">
                  <c:v>101.62699185765727</c:v>
                </c:pt>
                <c:pt idx="11">
                  <c:v>102.36006462240559</c:v>
                </c:pt>
                <c:pt idx="12">
                  <c:v>103.09318240321397</c:v>
                </c:pt>
                <c:pt idx="13">
                  <c:v>104.61678255456846</c:v>
                </c:pt>
                <c:pt idx="14">
                  <c:v>106.13423826209024</c:v>
                </c:pt>
                <c:pt idx="15">
                  <c:v>107.64531176950709</c:v>
                </c:pt>
                <c:pt idx="16">
                  <c:v>109.14981588835646</c:v>
                </c:pt>
                <c:pt idx="17">
                  <c:v>110.64760560610497</c:v>
                </c:pt>
                <c:pt idx="18">
                  <c:v>112.13857111630202</c:v>
                </c:pt>
                <c:pt idx="19">
                  <c:v>113.62263202010357</c:v>
                </c:pt>
                <c:pt idx="20">
                  <c:v>113.39089910755568</c:v>
                </c:pt>
                <c:pt idx="21">
                  <c:v>113.18692143455765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Sheet1!$E$2:$E$23</c:f>
              <c:numCache>
                <c:formatCode>General</c:formatCode>
                <c:ptCount val="22"/>
                <c:pt idx="0">
                  <c:v>0.62287577097812441</c:v>
                </c:pt>
                <c:pt idx="1">
                  <c:v>0.62926770706324109</c:v>
                </c:pt>
                <c:pt idx="2">
                  <c:v>0.6354465786121869</c:v>
                </c:pt>
                <c:pt idx="3">
                  <c:v>0.64142286420870842</c:v>
                </c:pt>
                <c:pt idx="4">
                  <c:v>0.64720636639889062</c:v>
                </c:pt>
                <c:pt idx="5">
                  <c:v>0.65280626534493991</c:v>
                </c:pt>
                <c:pt idx="6">
                  <c:v>0.65823116744892529</c:v>
                </c:pt>
                <c:pt idx="7">
                  <c:v>0.6634891494881725</c:v>
                </c:pt>
                <c:pt idx="8">
                  <c:v>0.66858779873835172</c:v>
                </c:pt>
                <c:pt idx="9">
                  <c:v>0.67353424950345098</c:v>
                </c:pt>
                <c:pt idx="10">
                  <c:v>0.67833521642251793</c:v>
                </c:pt>
                <c:pt idx="11">
                  <c:v>0.68299702488016256</c:v>
                </c:pt>
                <c:pt idx="12">
                  <c:v>0.68752563881044593</c:v>
                </c:pt>
                <c:pt idx="13">
                  <c:v>0.69192668615114394</c:v>
                </c:pt>
                <c:pt idx="14">
                  <c:v>0.69620548217682243</c:v>
                </c:pt>
                <c:pt idx="15">
                  <c:v>0.70036705091412632</c:v>
                </c:pt>
                <c:pt idx="16">
                  <c:v>0.70441614482069204</c:v>
                </c:pt>
                <c:pt idx="17">
                  <c:v>0.70835726288974965</c:v>
                </c:pt>
                <c:pt idx="18">
                  <c:v>0.71219466732541081</c:v>
                </c:pt>
                <c:pt idx="19">
                  <c:v>0.71593239891858718</c:v>
                </c:pt>
                <c:pt idx="20">
                  <c:v>0.71957429124014394</c:v>
                </c:pt>
                <c:pt idx="21">
                  <c:v>0.72312398375609144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Sensitive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Caribbean Beach Sport Cream FPS50+ 150g (1.0%)</c:v>
                </c:pt>
                <c:pt idx="4">
                  <c:v>Nivea Sun Protect &amp; Refresh Sport Lotion FPS50 200ml (5.8%)</c:v>
                </c:pt>
                <c:pt idx="5">
                  <c:v>Nivea Sun Protection Sensitive Skin Gel FPS50+ 200ml (5.1%)</c:v>
                </c:pt>
                <c:pt idx="6">
                  <c:v>Hawaiian Tropic Ozono Lotion FPS50+ 240ml (4.4%)</c:v>
                </c:pt>
                <c:pt idx="7">
                  <c:v>Equate Sport Lotion FPS30 237ml (2.0%)</c:v>
                </c:pt>
                <c:pt idx="8">
                  <c:v>Nuvel Suncare Mineral FPS50 120ml (0.7%)</c:v>
                </c:pt>
                <c:pt idx="9">
                  <c:v>Nivea Sun Face Stain Control FPS50+ 40ml (1.0%)</c:v>
                </c:pt>
              </c:strCache>
            </c:strRef>
          </c:cat>
          <c:val>
            <c:numRef>
              <c:f>Sheet1!$B$2:$B$11</c:f>
              <c:numCache>
                <c:formatCode>General</c:formatCode>
                <c:ptCount val="10"/>
                <c:pt idx="0">
                  <c:v>5.8488256188102279E-2</c:v>
                </c:pt>
                <c:pt idx="1">
                  <c:v>4.5263689459973874E-2</c:v>
                </c:pt>
                <c:pt idx="2">
                  <c:v>4.3570984590371536E-2</c:v>
                </c:pt>
                <c:pt idx="3">
                  <c:v>3.3625607884578371E-2</c:v>
                </c:pt>
                <c:pt idx="4">
                  <c:v>3.319455558469224E-2</c:v>
                </c:pt>
                <c:pt idx="5">
                  <c:v>3.181474416035885E-2</c:v>
                </c:pt>
                <c:pt idx="6">
                  <c:v>3.1756212063140901E-2</c:v>
                </c:pt>
                <c:pt idx="7">
                  <c:v>3.1228250668144417E-2</c:v>
                </c:pt>
                <c:pt idx="8">
                  <c:v>2.8068714535941536E-2</c:v>
                </c:pt>
                <c:pt idx="9">
                  <c:v>2.6394117555357397E-2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EQUATE (6.3%)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Caribbean Beach (6.6%)</c:v>
                </c:pt>
                <c:pt idx="2">
                  <c:v>Hawaiian Tropic (19.3%)</c:v>
                </c:pt>
                <c:pt idx="3">
                  <c:v>Banana Boat (15.9%)</c:v>
                </c:pt>
                <c:pt idx="4">
                  <c:v>Nuvel (2.3%)</c:v>
                </c:pt>
                <c:pt idx="5">
                  <c:v>Neutrogena (2.7%)</c:v>
                </c:pt>
                <c:pt idx="6">
                  <c:v>Garnier (1.7%)</c:v>
                </c:pt>
                <c:pt idx="7">
                  <c:v>Isdin (1.8%)</c:v>
                </c:pt>
                <c:pt idx="8">
                  <c:v>La Roche-Posay (1.9%)</c:v>
                </c:pt>
                <c:pt idx="9">
                  <c:v>Eucerin (1.1%)</c:v>
                </c:pt>
              </c:strCache>
            </c:strRef>
          </c:cat>
          <c:val>
            <c:numRef>
              <c:f>Sheet1!$B$2:$B$11</c:f>
              <c:numCache>
                <c:formatCode>General</c:formatCode>
                <c:ptCount val="10"/>
                <c:pt idx="0">
                  <c:v>0.33733050514565427</c:v>
                </c:pt>
                <c:pt idx="1">
                  <c:v>0.21028834908260174</c:v>
                </c:pt>
                <c:pt idx="2">
                  <c:v>0.14429047700242076</c:v>
                </c:pt>
                <c:pt idx="3">
                  <c:v>0.12037132401239403</c:v>
                </c:pt>
                <c:pt idx="4">
                  <c:v>6.823298234910502E-2</c:v>
                </c:pt>
                <c:pt idx="5">
                  <c:v>2.9739596618401764E-2</c:v>
                </c:pt>
                <c:pt idx="6">
                  <c:v>2.5521236834335524E-2</c:v>
                </c:pt>
                <c:pt idx="7">
                  <c:v>1.5647235790447887E-2</c:v>
                </c:pt>
                <c:pt idx="8">
                  <c:v>1.1196608704418843E-2</c:v>
                </c:pt>
                <c:pt idx="9">
                  <c:v>1.0998716588058439E-2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Sensitive Face Lotion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Nivea Sun Protection &amp; Hydration Lotion FPS50+ 125ml (4.5%)</c:v>
                </c:pt>
                <c:pt idx="3">
                  <c:v>Nivea Sun Protection Sensitive Skin Gel FPS50+ 200ml (5.1%)</c:v>
                </c:pt>
                <c:pt idx="4">
                  <c:v>Hawaiian Tropic Ozono Lotion FPS50+ 240ml (4.4%)</c:v>
                </c:pt>
                <c:pt idx="5">
                  <c:v>Hawaiian Tropic Sheer Touch Lotion FPS50+ 240ml (4.4%)</c:v>
                </c:pt>
                <c:pt idx="6">
                  <c:v>Nivea Sun Babies &amp; Kids Lotion FPS50+ 200ml (2.3%)</c:v>
                </c:pt>
                <c:pt idx="7">
                  <c:v>Hawaiian Tropic Island Sport Lotion FPS50 240ml (3.6%)</c:v>
                </c:pt>
                <c:pt idx="8">
                  <c:v>Equate Sport Lotion FPS30 237ml (2.0%)</c:v>
                </c:pt>
                <c:pt idx="9">
                  <c:v>Equate Ultra Spray FPS50 156g (1.7%)</c:v>
                </c:pt>
              </c:strCache>
            </c:strRef>
          </c:cat>
          <c:val>
            <c:numRef>
              <c:f>Sheet1!$B$2:$B$11</c:f>
              <c:numCache>
                <c:formatCode>General</c:formatCode>
                <c:ptCount val="10"/>
                <c:pt idx="0">
                  <c:v>6.3628942100544331E-2</c:v>
                </c:pt>
                <c:pt idx="1">
                  <c:v>4.6017087480224692E-2</c:v>
                </c:pt>
                <c:pt idx="2">
                  <c:v>4.6013375251248573E-2</c:v>
                </c:pt>
                <c:pt idx="3">
                  <c:v>4.3930153490286145E-2</c:v>
                </c:pt>
                <c:pt idx="4">
                  <c:v>4.2120350833789136E-2</c:v>
                </c:pt>
                <c:pt idx="5">
                  <c:v>3.2794855594174971E-2</c:v>
                </c:pt>
                <c:pt idx="6">
                  <c:v>2.6460673076772814E-2</c:v>
                </c:pt>
                <c:pt idx="7">
                  <c:v>2.6017377040847455E-2</c:v>
                </c:pt>
                <c:pt idx="8">
                  <c:v>2.4110818985515654E-2</c:v>
                </c:pt>
                <c:pt idx="9">
                  <c:v>2.3008676852928202E-2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Beautycare Glow Stick FPS50 20g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310</c:v>
                </c:pt>
                <c:pt idx="2">
                  <c:v>345</c:v>
                </c:pt>
                <c:pt idx="3">
                  <c:v>375</c:v>
                </c:pt>
                <c:pt idx="4">
                  <c:v>415</c:v>
                </c:pt>
              </c:numCache>
            </c:numRef>
          </c:xVal>
          <c:yVal>
            <c:numRef>
              <c:f>Sheet1!$B$2:$B$6</c:f>
              <c:numCache>
                <c:formatCode>General</c:formatCode>
                <c:ptCount val="5"/>
                <c:pt idx="0">
                  <c:v>0.27790383799862572</c:v>
                </c:pt>
                <c:pt idx="1">
                  <c:v>0.1009058182188674</c:v>
                </c:pt>
                <c:pt idx="2">
                  <c:v>0</c:v>
                </c:pt>
                <c:pt idx="3">
                  <c:v>-3.3060051499166764E-2</c:v>
                </c:pt>
                <c:pt idx="4">
                  <c:v>-0.13457124761787778</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Beautycare Glow Serum FPS50 30ml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300</c:v>
                </c:pt>
                <c:pt idx="1">
                  <c:v>320</c:v>
                </c:pt>
                <c:pt idx="2">
                  <c:v>350</c:v>
                </c:pt>
                <c:pt idx="3">
                  <c:v>390</c:v>
                </c:pt>
                <c:pt idx="4">
                  <c:v>430</c:v>
                </c:pt>
              </c:numCache>
            </c:numRef>
          </c:xVal>
          <c:yVal>
            <c:numRef>
              <c:f>Sheet1!$B$9:$B$13</c:f>
              <c:numCache>
                <c:formatCode>General</c:formatCode>
                <c:ptCount val="5"/>
                <c:pt idx="0">
                  <c:v>0.24124317301135564</c:v>
                </c:pt>
                <c:pt idx="1">
                  <c:v>9.0895329294874538E-2</c:v>
                </c:pt>
                <c:pt idx="2">
                  <c:v>0</c:v>
                </c:pt>
                <c:pt idx="3">
                  <c:v>-5.894055553996902E-2</c:v>
                </c:pt>
                <c:pt idx="4">
                  <c:v>-0.19580811754512675</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Beautycare Pro Age Color Face Fluid FPS50+ 50ml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260</c:v>
                </c:pt>
                <c:pt idx="1">
                  <c:v>275</c:v>
                </c:pt>
                <c:pt idx="2">
                  <c:v>305</c:v>
                </c:pt>
                <c:pt idx="3">
                  <c:v>335</c:v>
                </c:pt>
                <c:pt idx="4">
                  <c:v>370</c:v>
                </c:pt>
              </c:numCache>
            </c:numRef>
          </c:xVal>
          <c:yVal>
            <c:numRef>
              <c:f>Sheet1!$B$16:$B$20</c:f>
              <c:numCache>
                <c:formatCode>General</c:formatCode>
                <c:ptCount val="5"/>
                <c:pt idx="0">
                  <c:v>0.35078228874184791</c:v>
                </c:pt>
                <c:pt idx="1">
                  <c:v>0.18108097498086617</c:v>
                </c:pt>
                <c:pt idx="2">
                  <c:v>0</c:v>
                </c:pt>
                <c:pt idx="3">
                  <c:v>-9.7011134444798808E-2</c:v>
                </c:pt>
                <c:pt idx="4">
                  <c:v>-0.14788440668902469</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Beautycare Glow Lip Oil FPS50+ 10g</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170</c:v>
                </c:pt>
                <c:pt idx="1">
                  <c:v>180</c:v>
                </c:pt>
                <c:pt idx="2">
                  <c:v>205</c:v>
                </c:pt>
                <c:pt idx="3">
                  <c:v>215</c:v>
                </c:pt>
                <c:pt idx="4">
                  <c:v>240</c:v>
                </c:pt>
              </c:numCache>
            </c:numRef>
          </c:xVal>
          <c:yVal>
            <c:numRef>
              <c:f>Sheet1!$B$23:$B$27</c:f>
              <c:numCache>
                <c:formatCode>General</c:formatCode>
                <c:ptCount val="5"/>
                <c:pt idx="0">
                  <c:v>0.18998059115544286</c:v>
                </c:pt>
                <c:pt idx="1">
                  <c:v>0.14605511104476082</c:v>
                </c:pt>
                <c:pt idx="2">
                  <c:v>0</c:v>
                </c:pt>
                <c:pt idx="3">
                  <c:v>-5.5898460440395911E-2</c:v>
                </c:pt>
                <c:pt idx="4">
                  <c:v>-0.19942572294304403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17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Sheet1!$B$2:$B$27</c:f>
              <c:numCache>
                <c:formatCode>General</c:formatCode>
                <c:ptCount val="26"/>
                <c:pt idx="0">
                  <c:v>127.79038379986265</c:v>
                </c:pt>
                <c:pt idx="1">
                  <c:v>122.08334719547051</c:v>
                </c:pt>
                <c:pt idx="2">
                  <c:v>117.19453649443885</c:v>
                </c:pt>
                <c:pt idx="3">
                  <c:v>113.34494709151642</c:v>
                </c:pt>
                <c:pt idx="4">
                  <c:v>110.09058182188676</c:v>
                </c:pt>
                <c:pt idx="5">
                  <c:v>107.2774442285029</c:v>
                </c:pt>
                <c:pt idx="6">
                  <c:v>105.97497281228421</c:v>
                </c:pt>
                <c:pt idx="7">
                  <c:v>104.7574608367742</c:v>
                </c:pt>
                <c:pt idx="8">
                  <c:v>103.61323214818124</c:v>
                </c:pt>
                <c:pt idx="9">
                  <c:v>102.532802112171</c:v>
                </c:pt>
                <c:pt idx="10">
                  <c:v>101.24308226075196</c:v>
                </c:pt>
                <c:pt idx="11">
                  <c:v>100</c:v>
                </c:pt>
                <c:pt idx="12">
                  <c:v>98.799946843870956</c:v>
                </c:pt>
                <c:pt idx="13">
                  <c:v>98.358252170840885</c:v>
                </c:pt>
                <c:pt idx="14">
                  <c:v>97.927449108068984</c:v>
                </c:pt>
                <c:pt idx="15">
                  <c:v>97.506865094320901</c:v>
                </c:pt>
                <c:pt idx="16">
                  <c:v>97.095895571133042</c:v>
                </c:pt>
                <c:pt idx="17">
                  <c:v>96.693994850083371</c:v>
                </c:pt>
                <c:pt idx="18">
                  <c:v>96.30066843702788</c:v>
                </c:pt>
                <c:pt idx="19">
                  <c:v>95.915466553535893</c:v>
                </c:pt>
                <c:pt idx="20">
                  <c:v>94.180878948089315</c:v>
                </c:pt>
                <c:pt idx="21">
                  <c:v>92.521878277422346</c:v>
                </c:pt>
                <c:pt idx="22">
                  <c:v>90.933169822675424</c:v>
                </c:pt>
                <c:pt idx="23">
                  <c:v>89.409948762940189</c:v>
                </c:pt>
                <c:pt idx="24">
                  <c:v>87.947844997380543</c:v>
                </c:pt>
                <c:pt idx="25">
                  <c:v>86.542875238212218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Sheet1!$C$2:$C$27</c:f>
              <c:numCache>
                <c:formatCode>General</c:formatCode>
                <c:ptCount val="26"/>
                <c:pt idx="0">
                  <c:v>107.38916006209401</c:v>
                </c:pt>
                <c:pt idx="1">
                  <c:v>104.38518445361331</c:v>
                </c:pt>
                <c:pt idx="2">
                  <c:v>101.92132429054601</c:v>
                </c:pt>
                <c:pt idx="3">
                  <c:v>100.22782697115072</c:v>
                </c:pt>
                <c:pt idx="4">
                  <c:v>98.95362146395253</c:v>
                </c:pt>
                <c:pt idx="5">
                  <c:v>97.985206559607434</c:v>
                </c:pt>
                <c:pt idx="6">
                  <c:v>98.325971506735556</c:v>
                </c:pt>
                <c:pt idx="7">
                  <c:v>98.708628161971887</c:v>
                </c:pt>
                <c:pt idx="8">
                  <c:v>99.125758302513802</c:v>
                </c:pt>
                <c:pt idx="9">
                  <c:v>99.571383528975133</c:v>
                </c:pt>
                <c:pt idx="10">
                  <c:v>99.781083833859284</c:v>
                </c:pt>
                <c:pt idx="11">
                  <c:v>100</c:v>
                </c:pt>
                <c:pt idx="12">
                  <c:v>100.22650987668665</c:v>
                </c:pt>
                <c:pt idx="13">
                  <c:v>101.19199316072218</c:v>
                </c:pt>
                <c:pt idx="14">
                  <c:v>102.15584534235572</c:v>
                </c:pt>
                <c:pt idx="15">
                  <c:v>103.11783188700024</c:v>
                </c:pt>
                <c:pt idx="16">
                  <c:v>104.077752045753</c:v>
                </c:pt>
                <c:pt idx="17">
                  <c:v>105.03543387249535</c:v>
                </c:pt>
                <c:pt idx="18">
                  <c:v>105.99073004934421</c:v>
                </c:pt>
                <c:pt idx="19">
                  <c:v>106.94351437872778</c:v>
                </c:pt>
                <c:pt idx="20">
                  <c:v>106.37550956311333</c:v>
                </c:pt>
                <c:pt idx="21">
                  <c:v>105.84347220007346</c:v>
                </c:pt>
                <c:pt idx="22">
                  <c:v>105.34457906283856</c:v>
                </c:pt>
                <c:pt idx="23">
                  <c:v>104.87627177687158</c:v>
                </c:pt>
                <c:pt idx="24">
                  <c:v>104.43622718588266</c:v>
                </c:pt>
                <c:pt idx="25">
                  <c:v>104.02233159873131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Sheet1!$D$2:$D$27</c:f>
              <c:numCache>
                <c:formatCode>General</c:formatCode>
                <c:ptCount val="26"/>
                <c:pt idx="0">
                  <c:v>96.048676000895099</c:v>
                </c:pt>
                <c:pt idx="1">
                  <c:v>94.515944031213664</c:v>
                </c:pt>
                <c:pt idx="2">
                  <c:v>93.377413198205588</c:v>
                </c:pt>
                <c:pt idx="3">
                  <c:v>92.869585464346841</c:v>
                </c:pt>
                <c:pt idx="4">
                  <c:v>92.689043722111336</c:v>
                </c:pt>
                <c:pt idx="5">
                  <c:v>92.742977619835258</c:v>
                </c:pt>
                <c:pt idx="6">
                  <c:v>94.009971573582135</c:v>
                </c:pt>
                <c:pt idx="7">
                  <c:v>95.295429450208943</c:v>
                </c:pt>
                <c:pt idx="8">
                  <c:v>96.594221424612186</c:v>
                </c:pt>
                <c:pt idx="9">
                  <c:v>97.90225559076616</c:v>
                </c:pt>
                <c:pt idx="10">
                  <c:v>98.956931913149205</c:v>
                </c:pt>
                <c:pt idx="11">
                  <c:v>100</c:v>
                </c:pt>
                <c:pt idx="12">
                  <c:v>101.03092922584243</c:v>
                </c:pt>
                <c:pt idx="13">
                  <c:v>102.80026929178985</c:v>
                </c:pt>
                <c:pt idx="14">
                  <c:v>104.5612911489993</c:v>
                </c:pt>
                <c:pt idx="15">
                  <c:v>106.31399931233703</c:v>
                </c:pt>
                <c:pt idx="16">
                  <c:v>108.05841322932879</c:v>
                </c:pt>
                <c:pt idx="17">
                  <c:v>109.79456458787166</c:v>
                </c:pt>
                <c:pt idx="18">
                  <c:v>111.52249507386027</c:v>
                </c:pt>
                <c:pt idx="19">
                  <c:v>113.24225450233297</c:v>
                </c:pt>
                <c:pt idx="20">
                  <c:v>113.32099992259133</c:v>
                </c:pt>
                <c:pt idx="21">
                  <c:v>113.41406364570339</c:v>
                </c:pt>
                <c:pt idx="22">
                  <c:v>113.51995624524149</c:v>
                </c:pt>
                <c:pt idx="23">
                  <c:v>113.6373327041461</c:v>
                </c:pt>
                <c:pt idx="24">
                  <c:v>113.7649763508072</c:v>
                </c:pt>
                <c:pt idx="25">
                  <c:v>113.90178488878253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Sheet1!$E$2:$E$27</c:f>
              <c:numCache>
                <c:formatCode>General</c:formatCode>
                <c:ptCount val="26"/>
                <c:pt idx="0">
                  <c:v>0.5738862043099926</c:v>
                </c:pt>
                <c:pt idx="1">
                  <c:v>0.58110847203355198</c:v>
                </c:pt>
                <c:pt idx="2">
                  <c:v>0.58808999749965951</c:v>
                </c:pt>
                <c:pt idx="3">
                  <c:v>0.5948426204914683</c:v>
                </c:pt>
                <c:pt idx="4">
                  <c:v>0.60137741693515434</c:v>
                </c:pt>
                <c:pt idx="5">
                  <c:v>0.60770475952348524</c:v>
                </c:pt>
                <c:pt idx="6">
                  <c:v>0.61383437265593088</c:v>
                </c:pt>
                <c:pt idx="7">
                  <c:v>0.61977538230737794</c:v>
                </c:pt>
                <c:pt idx="8">
                  <c:v>0.6255363613633268</c:v>
                </c:pt>
                <c:pt idx="9">
                  <c:v>0.63112537089521747</c:v>
                </c:pt>
                <c:pt idx="10">
                  <c:v>0.63654999779381705</c:v>
                </c:pt>
                <c:pt idx="11">
                  <c:v>0.64181738913013875</c:v>
                </c:pt>
                <c:pt idx="12">
                  <c:v>0.64693428357113669</c:v>
                </c:pt>
                <c:pt idx="13">
                  <c:v>0.65190704014055734</c:v>
                </c:pt>
                <c:pt idx="14">
                  <c:v>0.65674166458304961</c:v>
                </c:pt>
                <c:pt idx="15">
                  <c:v>0.66144383356136383</c:v>
                </c:pt>
                <c:pt idx="16">
                  <c:v>0.66601891689161574</c:v>
                </c:pt>
                <c:pt idx="17">
                  <c:v>0.67047199799972756</c:v>
                </c:pt>
                <c:pt idx="18">
                  <c:v>0.67480789276288911</c:v>
                </c:pt>
                <c:pt idx="19">
                  <c:v>0.67903116688285148</c:v>
                </c:pt>
                <c:pt idx="20">
                  <c:v>0.68314615192281503</c:v>
                </c:pt>
                <c:pt idx="21">
                  <c:v>0.68715696012632366</c:v>
                </c:pt>
                <c:pt idx="22">
                  <c:v>0.69106749812474466</c:v>
                </c:pt>
                <c:pt idx="23">
                  <c:v>0.69488147962937741</c:v>
                </c:pt>
                <c:pt idx="24">
                  <c:v>0.69860243719487281</c:v>
                </c:pt>
                <c:pt idx="25">
                  <c:v>0.7022337331322841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Glow Stick FPS50 20g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Hawaiian Tropic Ozono Lotion FPS50+ 240ml (4.4%)</c:v>
                </c:pt>
                <c:pt idx="3">
                  <c:v>Nivea Sun Protect &amp; Refresh Sport Lotion FPS50 200ml (5.8%)</c:v>
                </c:pt>
                <c:pt idx="4">
                  <c:v>Equate Sport Lotion FPS30 237ml (2.0%)</c:v>
                </c:pt>
                <c:pt idx="5">
                  <c:v>Equate Ultra Spray FPS50 156g (1.7%)</c:v>
                </c:pt>
                <c:pt idx="6">
                  <c:v>Nivea Sun Protection Sensitive Skin Gel FPS50+ 200ml (5.1%)</c:v>
                </c:pt>
                <c:pt idx="7">
                  <c:v>Equate Kids Lotion FPS50 237ml (1.4%)</c:v>
                </c:pt>
                <c:pt idx="8">
                  <c:v>Nivea Sun Babies &amp; Kids Lotion FPS50+ 200ml (2.3%)</c:v>
                </c:pt>
                <c:pt idx="9">
                  <c:v>Neutrogena Sun Fresh Cream FPS50 200ml (1.5%)</c:v>
                </c:pt>
              </c:strCache>
            </c:strRef>
          </c:cat>
          <c:val>
            <c:numRef>
              <c:f>Sheet1!$B$2:$B$11</c:f>
              <c:numCache>
                <c:formatCode>General</c:formatCode>
                <c:ptCount val="10"/>
                <c:pt idx="0">
                  <c:v>5.1759014561310573E-2</c:v>
                </c:pt>
                <c:pt idx="1">
                  <c:v>4.7436447963763596E-2</c:v>
                </c:pt>
                <c:pt idx="2">
                  <c:v>3.8097849548098556E-2</c:v>
                </c:pt>
                <c:pt idx="3">
                  <c:v>3.7728919705332264E-2</c:v>
                </c:pt>
                <c:pt idx="4">
                  <c:v>3.4516115830608124E-2</c:v>
                </c:pt>
                <c:pt idx="5">
                  <c:v>3.3041189573252881E-2</c:v>
                </c:pt>
                <c:pt idx="6">
                  <c:v>2.9589871604121847E-2</c:v>
                </c:pt>
                <c:pt idx="7">
                  <c:v>2.5395433044639908E-2</c:v>
                </c:pt>
                <c:pt idx="8">
                  <c:v>2.4315825001161164E-2</c:v>
                </c:pt>
                <c:pt idx="9">
                  <c:v>2.115079055235719E-2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Glow Stick FPS50 20g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Nivea Sun Protection &amp; Hydration Lotion FPS50+ 125ml (4.5%)</c:v>
                </c:pt>
                <c:pt idx="4">
                  <c:v>Nivea Sun Protection Sensitive Skin Gel FPS50+ 200ml (5.1%)</c:v>
                </c:pt>
                <c:pt idx="5">
                  <c:v>Hawaiian Tropic Sheer Touch Lotion FPS50+ 240ml (4.4%)</c:v>
                </c:pt>
                <c:pt idx="6">
                  <c:v>Neutrogena Sun Fresh Cream FPS50 200ml (1.5%)</c:v>
                </c:pt>
                <c:pt idx="7">
                  <c:v>Hawaiian Tropic Island Sport Lotion FPS50 240ml (3.6%)</c:v>
                </c:pt>
                <c:pt idx="8">
                  <c:v>Nivea Sun Babies &amp; Kids Lotion FPS50+ 200ml (2.3%)</c:v>
                </c:pt>
                <c:pt idx="9">
                  <c:v>Equate Sport Lotion FPS30 237ml (2.0%)</c:v>
                </c:pt>
              </c:strCache>
            </c:strRef>
          </c:cat>
          <c:val>
            <c:numRef>
              <c:f>Sheet1!$B$2:$B$11</c:f>
              <c:numCache>
                <c:formatCode>General</c:formatCode>
                <c:ptCount val="10"/>
                <c:pt idx="0">
                  <c:v>6.2950587459637511E-2</c:v>
                </c:pt>
                <c:pt idx="1">
                  <c:v>4.629493546206942E-2</c:v>
                </c:pt>
                <c:pt idx="2">
                  <c:v>4.0871877572980997E-2</c:v>
                </c:pt>
                <c:pt idx="3">
                  <c:v>3.7070457410887853E-2</c:v>
                </c:pt>
                <c:pt idx="4">
                  <c:v>3.5108628420282798E-2</c:v>
                </c:pt>
                <c:pt idx="5">
                  <c:v>2.9362402054029374E-2</c:v>
                </c:pt>
                <c:pt idx="6">
                  <c:v>2.7225710328330547E-2</c:v>
                </c:pt>
                <c:pt idx="7">
                  <c:v>2.6745078938101859E-2</c:v>
                </c:pt>
                <c:pt idx="8">
                  <c:v>2.6401982871717081E-2</c:v>
                </c:pt>
                <c:pt idx="9">
                  <c:v>2.3140006961528525E-2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124.12431730113549</c:v>
                </c:pt>
                <c:pt idx="1">
                  <c:v>118.83050161474313</c:v>
                </c:pt>
                <c:pt idx="2">
                  <c:v>114.47823588270951</c:v>
                </c:pt>
                <c:pt idx="3">
                  <c:v>110.79997746923556</c:v>
                </c:pt>
                <c:pt idx="4">
                  <c:v>109.08953292948738</c:v>
                </c:pt>
                <c:pt idx="5">
                  <c:v>107.50873842855083</c:v>
                </c:pt>
                <c:pt idx="6">
                  <c:v>106.03891622830157</c:v>
                </c:pt>
                <c:pt idx="7">
                  <c:v>104.66490180657355</c:v>
                </c:pt>
                <c:pt idx="8">
                  <c:v>103.03650084111446</c:v>
                </c:pt>
                <c:pt idx="9">
                  <c:v>101.48391888708525</c:v>
                </c:pt>
                <c:pt idx="10">
                  <c:v>100</c:v>
                </c:pt>
                <c:pt idx="11">
                  <c:v>99.413231434979537</c:v>
                </c:pt>
                <c:pt idx="12">
                  <c:v>98.844150468785728</c:v>
                </c:pt>
                <c:pt idx="13">
                  <c:v>98.291513099036123</c:v>
                </c:pt>
                <c:pt idx="14">
                  <c:v>97.754214759334602</c:v>
                </c:pt>
                <c:pt idx="15">
                  <c:v>97.231269935778514</c:v>
                </c:pt>
                <c:pt idx="16">
                  <c:v>96.721795276155973</c:v>
                </c:pt>
                <c:pt idx="17">
                  <c:v>96.224995528378969</c:v>
                </c:pt>
                <c:pt idx="18">
                  <c:v>94.105944446003036</c:v>
                </c:pt>
                <c:pt idx="19">
                  <c:v>92.095059267139845</c:v>
                </c:pt>
                <c:pt idx="20">
                  <c:v>90.183648286374293</c:v>
                </c:pt>
                <c:pt idx="21">
                  <c:v>88.36393109535689</c:v>
                </c:pt>
                <c:pt idx="22">
                  <c:v>86.628925194242001</c:v>
                </c:pt>
                <c:pt idx="23">
                  <c:v>84.972348428065985</c:v>
                </c:pt>
                <c:pt idx="24">
                  <c:v>83.388534861249894</c:v>
                </c:pt>
                <c:pt idx="25">
                  <c:v>81.872362082017958</c:v>
                </c:pt>
                <c:pt idx="26">
                  <c:v>80.419188245487248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106.39341093201975</c:v>
                </c:pt>
                <c:pt idx="1">
                  <c:v>103.55957220210203</c:v>
                </c:pt>
                <c:pt idx="2">
                  <c:v>101.40618582427814</c:v>
                </c:pt>
                <c:pt idx="3">
                  <c:v>99.733592544540301</c:v>
                </c:pt>
                <c:pt idx="4">
                  <c:v>99.750832700635485</c:v>
                </c:pt>
                <c:pt idx="5">
                  <c:v>99.83939408941491</c:v>
                </c:pt>
                <c:pt idx="6">
                  <c:v>99.98725564877752</c:v>
                </c:pt>
                <c:pt idx="7">
                  <c:v>100.18468479108473</c:v>
                </c:pt>
                <c:pt idx="8">
                  <c:v>100.09624195580189</c:v>
                </c:pt>
                <c:pt idx="9">
                  <c:v>100.03597997857321</c:v>
                </c:pt>
                <c:pt idx="10">
                  <c:v>100</c:v>
                </c:pt>
                <c:pt idx="11">
                  <c:v>100.82920623044991</c:v>
                </c:pt>
                <c:pt idx="12">
                  <c:v>101.65977984076405</c:v>
                </c:pt>
                <c:pt idx="13">
                  <c:v>102.4911831019913</c:v>
                </c:pt>
                <c:pt idx="14">
                  <c:v>103.32295448682794</c:v>
                </c:pt>
                <c:pt idx="15">
                  <c:v>104.15469680565295</c:v>
                </c:pt>
                <c:pt idx="16">
                  <c:v>104.98606738492037</c:v>
                </c:pt>
                <c:pt idx="17">
                  <c:v>105.81676990782245</c:v>
                </c:pt>
                <c:pt idx="18">
                  <c:v>104.83175839706639</c:v>
                </c:pt>
                <c:pt idx="19">
                  <c:v>103.90811186255782</c:v>
                </c:pt>
                <c:pt idx="20">
                  <c:v>103.04055124588135</c:v>
                </c:pt>
                <c:pt idx="21">
                  <c:v>102.22435288177081</c:v>
                </c:pt>
                <c:pt idx="22">
                  <c:v>101.45528112521866</c:v>
                </c:pt>
                <c:pt idx="23">
                  <c:v>100.7295299644928</c:v>
                </c:pt>
                <c:pt idx="24">
                  <c:v>100.04367234878282</c:v>
                </c:pt>
                <c:pt idx="25">
                  <c:v>99.394616144195538</c:v>
                </c:pt>
                <c:pt idx="26">
                  <c:v>98.779565790148581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98.841398871227099</c:v>
                </c:pt>
                <c:pt idx="1">
                  <c:v>97.046344004275895</c:v>
                </c:pt>
                <c:pt idx="2">
                  <c:v>95.823751651063191</c:v>
                </c:pt>
                <c:pt idx="3">
                  <c:v>95.001761637636136</c:v>
                </c:pt>
                <c:pt idx="4">
                  <c:v>95.757245642436345</c:v>
                </c:pt>
                <c:pt idx="5">
                  <c:v>96.559495269384044</c:v>
                </c:pt>
                <c:pt idx="6">
                  <c:v>97.399277106205076</c:v>
                </c:pt>
                <c:pt idx="7">
                  <c:v>98.269134484615236</c:v>
                </c:pt>
                <c:pt idx="8">
                  <c:v>98.838993853424086</c:v>
                </c:pt>
                <c:pt idx="9">
                  <c:v>99.416789980390234</c:v>
                </c:pt>
                <c:pt idx="10">
                  <c:v>100</c:v>
                </c:pt>
                <c:pt idx="11">
                  <c:v>101.4381824485077</c:v>
                </c:pt>
                <c:pt idx="12">
                  <c:v>102.87086924221191</c:v>
                </c:pt>
                <c:pt idx="13">
                  <c:v>104.29782119901824</c:v>
                </c:pt>
                <c:pt idx="14">
                  <c:v>105.71884857703833</c:v>
                </c:pt>
                <c:pt idx="15">
                  <c:v>107.13380281601464</c:v>
                </c:pt>
                <c:pt idx="16">
                  <c:v>108.5425697071416</c:v>
                </c:pt>
                <c:pt idx="17">
                  <c:v>109.94506373122776</c:v>
                </c:pt>
                <c:pt idx="18">
                  <c:v>109.44071828520485</c:v>
                </c:pt>
                <c:pt idx="19">
                  <c:v>108.97804182598649</c:v>
                </c:pt>
                <c:pt idx="20">
                  <c:v>108.55318193548385</c:v>
                </c:pt>
                <c:pt idx="21">
                  <c:v>108.16269351087008</c:v>
                </c:pt>
                <c:pt idx="22">
                  <c:v>107.80349047182231</c:v>
                </c:pt>
                <c:pt idx="23">
                  <c:v>107.47280362541653</c:v>
                </c:pt>
                <c:pt idx="24">
                  <c:v>107.16814387759032</c:v>
                </c:pt>
                <c:pt idx="25">
                  <c:v>106.88727008543934</c:v>
                </c:pt>
                <c:pt idx="26">
                  <c:v>106.62816093762883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0.65156902373463488</c:v>
                </c:pt>
                <c:pt idx="1">
                  <c:v>0.65728100695210001</c:v>
                </c:pt>
                <c:pt idx="2">
                  <c:v>0.66280873264642093</c:v>
                </c:pt>
                <c:pt idx="3">
                  <c:v>0.66816097498536653</c:v>
                </c:pt>
                <c:pt idx="4">
                  <c:v>0.67334595975122025</c:v>
                </c:pt>
                <c:pt idx="5">
                  <c:v>0.67837140652427841</c:v>
                </c:pt>
                <c:pt idx="6">
                  <c:v>0.68324456703148639</c:v>
                </c:pt>
                <c:pt idx="7">
                  <c:v>0.6879722600608672</c:v>
                </c:pt>
                <c:pt idx="8">
                  <c:v>0.69256090329526609</c:v>
                </c:pt>
                <c:pt idx="9">
                  <c:v>0.69701654237794353</c:v>
                </c:pt>
                <c:pt idx="10">
                  <c:v>0.70134487748683005</c:v>
                </c:pt>
                <c:pt idx="11">
                  <c:v>0.70555128766307185</c:v>
                </c:pt>
                <c:pt idx="12">
                  <c:v>0.70964085311219582</c:v>
                </c:pt>
                <c:pt idx="13">
                  <c:v>0.71361837567230268</c:v>
                </c:pt>
                <c:pt idx="14">
                  <c:v>0.71748839762267702</c:v>
                </c:pt>
                <c:pt idx="15">
                  <c:v>0.72125521898770806</c:v>
                </c:pt>
                <c:pt idx="16">
                  <c:v>0.72492291347471172</c:v>
                </c:pt>
                <c:pt idx="17">
                  <c:v>0.72849534316984554</c:v>
                </c:pt>
                <c:pt idx="18">
                  <c:v>0.73197617210356525</c:v>
                </c:pt>
                <c:pt idx="19">
                  <c:v>0.73536887878579871</c:v>
                </c:pt>
                <c:pt idx="20">
                  <c:v>0.73867676780097635</c:v>
                </c:pt>
                <c:pt idx="21">
                  <c:v>0.74190298054417392</c:v>
                </c:pt>
                <c:pt idx="22">
                  <c:v>0.74505050517168403</c:v>
                </c:pt>
                <c:pt idx="23">
                  <c:v>0.7481221858322662</c:v>
                </c:pt>
                <c:pt idx="24">
                  <c:v>0.7511207312390249</c:v>
                </c:pt>
                <c:pt idx="25">
                  <c:v>0.75404872263621292</c:v>
                </c:pt>
                <c:pt idx="26">
                  <c:v>0.75690862121021041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Glow Serum FPS50 30ml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Nivea Sun Protection Sensitive Skin Gel FPS50+ 200ml (5.1%)</c:v>
                </c:pt>
                <c:pt idx="3">
                  <c:v>Nivea Sun Protect &amp; Refresh Sport Lotion FPS50 200ml (5.8%)</c:v>
                </c:pt>
                <c:pt idx="4">
                  <c:v>Hawaiian Tropic Ozono Lotion FPS50+ 240ml (4.4%)</c:v>
                </c:pt>
                <c:pt idx="5">
                  <c:v>Hawaiian Tropic Sheer Touch Lotion FPS50+ 240ml (4.4%)</c:v>
                </c:pt>
                <c:pt idx="6">
                  <c:v>Nivea Sun Face Stain Control FPS50+ 40ml (1.0%)</c:v>
                </c:pt>
                <c:pt idx="7">
                  <c:v>Nivea Sun Face Shine Control FPS50+ 50ml (1.5%)</c:v>
                </c:pt>
                <c:pt idx="8">
                  <c:v>Nivea Sun Babies &amp; Kids Lotion FPS50+ 200ml (2.3%)</c:v>
                </c:pt>
                <c:pt idx="9">
                  <c:v>Hawaiian Tropic Island Sport Lotion FPS50 240ml (3.6%)</c:v>
                </c:pt>
              </c:strCache>
            </c:strRef>
          </c:cat>
          <c:val>
            <c:numRef>
              <c:f>Sheet1!$B$2:$B$11</c:f>
              <c:numCache>
                <c:formatCode>General</c:formatCode>
                <c:ptCount val="10"/>
                <c:pt idx="0">
                  <c:v>6.5284093090018383E-2</c:v>
                </c:pt>
                <c:pt idx="1">
                  <c:v>6.3925099055636481E-2</c:v>
                </c:pt>
                <c:pt idx="2">
                  <c:v>5.1363259002320541E-2</c:v>
                </c:pt>
                <c:pt idx="3">
                  <c:v>4.7417335557088346E-2</c:v>
                </c:pt>
                <c:pt idx="4">
                  <c:v>3.6811353901722257E-2</c:v>
                </c:pt>
                <c:pt idx="5">
                  <c:v>2.5993260146093634E-2</c:v>
                </c:pt>
                <c:pt idx="6">
                  <c:v>2.598784960646762E-2</c:v>
                </c:pt>
                <c:pt idx="7">
                  <c:v>2.5521336577301032E-2</c:v>
                </c:pt>
                <c:pt idx="8">
                  <c:v>2.4772966566540853E-2</c:v>
                </c:pt>
                <c:pt idx="9">
                  <c:v>2.2977423200565408E-2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Glow Serum FPS50 30ml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Sensitive Skin Gel FPS50+ 200ml (5.1%)</c:v>
                </c:pt>
                <c:pt idx="2">
                  <c:v>Nivea Sun Protection &amp; Hydration Lotion FPS50+ 125ml (4.5%)</c:v>
                </c:pt>
                <c:pt idx="3">
                  <c:v>Nivea Sun Protect &amp; Refresh Sport Lotion FPS50 200ml (5.8%)</c:v>
                </c:pt>
                <c:pt idx="4">
                  <c:v>Hawaiian Tropic Ozono Lotion FPS50+ 240ml (4.4%)</c:v>
                </c:pt>
                <c:pt idx="5">
                  <c:v>Hawaiian Tropic Sheer Touch Lotion FPS50+ 240ml (4.4%)</c:v>
                </c:pt>
                <c:pt idx="6">
                  <c:v>Hawaiian Tropic Island Sport Lotion FPS50 240ml (3.6%)</c:v>
                </c:pt>
                <c:pt idx="7">
                  <c:v>Nivea Sun Face Shine Control FPS50+ 50ml (1.5%)</c:v>
                </c:pt>
                <c:pt idx="8">
                  <c:v>Neutrogena Sun Fresh Cream FPS50 200ml (1.5%)</c:v>
                </c:pt>
                <c:pt idx="9">
                  <c:v>Nivea Sun Babies &amp; Kids Lotion FPS50+ 200ml (2.3%)</c:v>
                </c:pt>
              </c:strCache>
            </c:strRef>
          </c:cat>
          <c:val>
            <c:numRef>
              <c:f>Sheet1!$B$2:$B$11</c:f>
              <c:numCache>
                <c:formatCode>General</c:formatCode>
                <c:ptCount val="10"/>
                <c:pt idx="0">
                  <c:v>7.4633962550103516E-2</c:v>
                </c:pt>
                <c:pt idx="1">
                  <c:v>5.3713359631188298E-2</c:v>
                </c:pt>
                <c:pt idx="2">
                  <c:v>4.8350548056236134E-2</c:v>
                </c:pt>
                <c:pt idx="3">
                  <c:v>4.7490968190448755E-2</c:v>
                </c:pt>
                <c:pt idx="4">
                  <c:v>4.3283111313024085E-2</c:v>
                </c:pt>
                <c:pt idx="5">
                  <c:v>3.3810561980821177E-2</c:v>
                </c:pt>
                <c:pt idx="6">
                  <c:v>3.031971595930754E-2</c:v>
                </c:pt>
                <c:pt idx="7">
                  <c:v>2.8952797442190665E-2</c:v>
                </c:pt>
                <c:pt idx="8">
                  <c:v>2.5415603130382831E-2</c:v>
                </c:pt>
                <c:pt idx="9">
                  <c:v>2.4375622401060341E-2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135.07822887418484</c:v>
                </c:pt>
                <c:pt idx="1">
                  <c:v>128.33823460813662</c:v>
                </c:pt>
                <c:pt idx="2">
                  <c:v>122.78862702538211</c:v>
                </c:pt>
                <c:pt idx="3">
                  <c:v>118.10809749808658</c:v>
                </c:pt>
                <c:pt idx="4">
                  <c:v>116.63919904609973</c:v>
                </c:pt>
                <c:pt idx="5">
                  <c:v>115.21226003903516</c:v>
                </c:pt>
                <c:pt idx="6">
                  <c:v>113.82500942000988</c:v>
                </c:pt>
                <c:pt idx="7">
                  <c:v>108.29180503036066</c:v>
                </c:pt>
                <c:pt idx="8">
                  <c:v>103.51247267215824</c:v>
                </c:pt>
                <c:pt idx="9">
                  <c:v>100</c:v>
                </c:pt>
                <c:pt idx="10">
                  <c:v>96.958344719536953</c:v>
                </c:pt>
                <c:pt idx="11">
                  <c:v>94.273167667971222</c:v>
                </c:pt>
                <c:pt idx="12">
                  <c:v>93.199930447149427</c:v>
                </c:pt>
                <c:pt idx="13">
                  <c:v>92.184078204307525</c:v>
                </c:pt>
                <c:pt idx="14">
                  <c:v>91.218924599976575</c:v>
                </c:pt>
                <c:pt idx="15">
                  <c:v>90.298886555520113</c:v>
                </c:pt>
                <c:pt idx="16">
                  <c:v>88.997823515478331</c:v>
                </c:pt>
                <c:pt idx="17">
                  <c:v>87.744955874700764</c:v>
                </c:pt>
                <c:pt idx="18">
                  <c:v>86.536532722685422</c:v>
                </c:pt>
                <c:pt idx="19">
                  <c:v>86.19482575366753</c:v>
                </c:pt>
                <c:pt idx="20">
                  <c:v>85.860346712303993</c:v>
                </c:pt>
                <c:pt idx="21">
                  <c:v>85.532708443237809</c:v>
                </c:pt>
                <c:pt idx="22">
                  <c:v>85.211559331097533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115.16002521256428</c:v>
                </c:pt>
                <c:pt idx="1">
                  <c:v>111.52160496029964</c:v>
                </c:pt>
                <c:pt idx="2">
                  <c:v>108.71396384183198</c:v>
                </c:pt>
                <c:pt idx="3">
                  <c:v>106.50667294420538</c:v>
                </c:pt>
                <c:pt idx="4">
                  <c:v>107.08848399662672</c:v>
                </c:pt>
                <c:pt idx="5">
                  <c:v>107.66139505484158</c:v>
                </c:pt>
                <c:pt idx="6">
                  <c:v>108.22531039915989</c:v>
                </c:pt>
                <c:pt idx="7">
                  <c:v>104.74110078551261</c:v>
                </c:pt>
                <c:pt idx="8">
                  <c:v>101.81612188900147</c:v>
                </c:pt>
                <c:pt idx="9">
                  <c:v>100</c:v>
                </c:pt>
                <c:pt idx="10">
                  <c:v>98.546708752824301</c:v>
                </c:pt>
                <c:pt idx="11">
                  <c:v>97.361501519792</c:v>
                </c:pt>
                <c:pt idx="12">
                  <c:v>97.777254819968931</c:v>
                </c:pt>
                <c:pt idx="13">
                  <c:v>98.218913559750064</c:v>
                </c:pt>
                <c:pt idx="14">
                  <c:v>98.682072256482357</c:v>
                </c:pt>
                <c:pt idx="15">
                  <c:v>99.163097602153542</c:v>
                </c:pt>
                <c:pt idx="16">
                  <c:v>99.189686623254701</c:v>
                </c:pt>
                <c:pt idx="17">
                  <c:v>99.228187543769664</c:v>
                </c:pt>
                <c:pt idx="18">
                  <c:v>99.2766657759027</c:v>
                </c:pt>
                <c:pt idx="19">
                  <c:v>100.29248293986264</c:v>
                </c:pt>
                <c:pt idx="20">
                  <c:v>101.30555377766177</c:v>
                </c:pt>
                <c:pt idx="21">
                  <c:v>102.31577146856692</c:v>
                </c:pt>
                <c:pt idx="22">
                  <c:v>103.32304689428544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79.144410732980532</c:v>
                </c:pt>
                <c:pt idx="1">
                  <c:v>81.100110053934443</c:v>
                </c:pt>
                <c:pt idx="2">
                  <c:v>83.242606966721908</c:v>
                </c:pt>
                <c:pt idx="3">
                  <c:v>85.503599094844958</c:v>
                </c:pt>
                <c:pt idx="4">
                  <c:v>89.806699415019892</c:v>
                </c:pt>
                <c:pt idx="5">
                  <c:v>94.008870782073785</c:v>
                </c:pt>
                <c:pt idx="6">
                  <c:v>98.113947196084766</c:v>
                </c:pt>
                <c:pt idx="7">
                  <c:v>98.326922410144192</c:v>
                </c:pt>
                <c:pt idx="8">
                  <c:v>98.749925591069143</c:v>
                </c:pt>
                <c:pt idx="9">
                  <c:v>100</c:v>
                </c:pt>
                <c:pt idx="10">
                  <c:v>101.41934028568251</c:v>
                </c:pt>
                <c:pt idx="11">
                  <c:v>102.94807201353962</c:v>
                </c:pt>
                <c:pt idx="12">
                  <c:v>106.06414995375673</c:v>
                </c:pt>
                <c:pt idx="13">
                  <c:v>109.14941585845853</c:v>
                </c:pt>
                <c:pt idx="14">
                  <c:v>112.20356596148821</c:v>
                </c:pt>
                <c:pt idx="15">
                  <c:v>115.22647378180366</c:v>
                </c:pt>
                <c:pt idx="16">
                  <c:v>117.66098067573108</c:v>
                </c:pt>
                <c:pt idx="17">
                  <c:v>120.04170023360518</c:v>
                </c:pt>
                <c:pt idx="18">
                  <c:v>122.36998067520068</c:v>
                </c:pt>
                <c:pt idx="19">
                  <c:v>125.85255058633152</c:v>
                </c:pt>
                <c:pt idx="20">
                  <c:v>129.31456303676447</c:v>
                </c:pt>
                <c:pt idx="21">
                  <c:v>132.75641477561118</c:v>
                </c:pt>
                <c:pt idx="22">
                  <c:v>136.17848809807685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0.2448978371871528</c:v>
                </c:pt>
                <c:pt idx="1">
                  <c:v>0.2591450478062628</c:v>
                </c:pt>
                <c:pt idx="2">
                  <c:v>0.27286458395799879</c:v>
                </c:pt>
                <c:pt idx="3">
                  <c:v>0.28608522788603519</c:v>
                </c:pt>
                <c:pt idx="4">
                  <c:v>0.29883370595949893</c:v>
                </c:pt>
                <c:pt idx="5">
                  <c:v>0.31113486901284082</c:v>
                </c:pt>
                <c:pt idx="6">
                  <c:v>0.32301185402986093</c:v>
                </c:pt>
                <c:pt idx="7">
                  <c:v>0.3344862293852871</c:v>
                </c:pt>
                <c:pt idx="8">
                  <c:v>0.34557812556219902</c:v>
                </c:pt>
                <c:pt idx="9">
                  <c:v>0.35630635301199892</c:v>
                </c:pt>
                <c:pt idx="10">
                  <c:v>0.3666885086085796</c:v>
                </c:pt>
                <c:pt idx="11">
                  <c:v>0.37674107196399897</c:v>
                </c:pt>
                <c:pt idx="12">
                  <c:v>0.38647949271456156</c:v>
                </c:pt>
                <c:pt idx="13">
                  <c:v>0.395918269749722</c:v>
                </c:pt>
                <c:pt idx="14">
                  <c:v>0.40507102323836264</c:v>
                </c:pt>
                <c:pt idx="15">
                  <c:v>0.41395056020495419</c:v>
                </c:pt>
                <c:pt idx="16">
                  <c:v>0.42256893431958709</c:v>
                </c:pt>
                <c:pt idx="17">
                  <c:v>0.4309375004888687</c:v>
                </c:pt>
                <c:pt idx="18">
                  <c:v>0.43906696476759899</c:v>
                </c:pt>
                <c:pt idx="19">
                  <c:v>0.4469674300525624</c:v>
                </c:pt>
                <c:pt idx="20">
                  <c:v>0.45464843796849908</c:v>
                </c:pt>
                <c:pt idx="21">
                  <c:v>0.46211900731139638</c:v>
                </c:pt>
                <c:pt idx="22">
                  <c:v>0.4693876693747559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Pro Age Color Face Fluid FPS50+ 50ml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Hawaiian Tropic Ozono Lotion FPS50+ 240ml (4.4%)</c:v>
                </c:pt>
                <c:pt idx="3">
                  <c:v>Nivea Sun Protection Sensitive Skin Gel FPS50+ 200ml (5.1%)</c:v>
                </c:pt>
                <c:pt idx="4">
                  <c:v>Nivea Sun Face Stain Control FPS50+ 40ml (1.0%)</c:v>
                </c:pt>
                <c:pt idx="5">
                  <c:v>Nivea Sun Protect &amp; Refresh Sport Lotion FPS50 200ml (5.8%)</c:v>
                </c:pt>
                <c:pt idx="6">
                  <c:v>Hawaiian Tropic Sheer Touch Lotion FPS50+ 240ml (4.4%)</c:v>
                </c:pt>
                <c:pt idx="7">
                  <c:v>Nivea Sun Face Shine Control FPS50+ 50ml (1.5%)</c:v>
                </c:pt>
                <c:pt idx="8">
                  <c:v>Hawaiian Tropic Sheer Touch Lotion FPS50 120ml (1.4%)</c:v>
                </c:pt>
                <c:pt idx="9">
                  <c:v>Equate Sport Lotion FPS30 237ml (2.0%)</c:v>
                </c:pt>
              </c:strCache>
            </c:strRef>
          </c:cat>
          <c:val>
            <c:numRef>
              <c:f>Sheet1!$B$2:$B$11</c:f>
              <c:numCache>
                <c:formatCode>General</c:formatCode>
                <c:ptCount val="10"/>
                <c:pt idx="0">
                  <c:v>5.6655039480847158E-2</c:v>
                </c:pt>
                <c:pt idx="1">
                  <c:v>5.1412236928973801E-2</c:v>
                </c:pt>
                <c:pt idx="2">
                  <c:v>3.5789413457417485E-2</c:v>
                </c:pt>
                <c:pt idx="3">
                  <c:v>3.4918278558666992E-2</c:v>
                </c:pt>
                <c:pt idx="4">
                  <c:v>3.326294219767089E-2</c:v>
                </c:pt>
                <c:pt idx="5">
                  <c:v>3.2862610216605172E-2</c:v>
                </c:pt>
                <c:pt idx="6">
                  <c:v>2.6755850881395912E-2</c:v>
                </c:pt>
                <c:pt idx="7">
                  <c:v>2.5700218383570634E-2</c:v>
                </c:pt>
                <c:pt idx="8">
                  <c:v>2.4825838312382557E-2</c:v>
                </c:pt>
                <c:pt idx="9">
                  <c:v>2.2955432019207536E-2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EQUATE (6.3%)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Caribbean Beach (6.6%)</c:v>
                </c:pt>
                <c:pt idx="1">
                  <c:v>Nivea (38.0%)</c:v>
                </c:pt>
                <c:pt idx="2">
                  <c:v>Hawaiian Tropic (19.3%)</c:v>
                </c:pt>
                <c:pt idx="3">
                  <c:v>Banana Boat (15.9%)</c:v>
                </c:pt>
                <c:pt idx="4">
                  <c:v>Nuvel (2.3%)</c:v>
                </c:pt>
                <c:pt idx="5">
                  <c:v>Neutrogena (2.7%)</c:v>
                </c:pt>
                <c:pt idx="6">
                  <c:v>Garnier (1.7%)</c:v>
                </c:pt>
                <c:pt idx="7">
                  <c:v>Isdin (1.8%)</c:v>
                </c:pt>
                <c:pt idx="8">
                  <c:v>Eucerin (1.1%)</c:v>
                </c:pt>
                <c:pt idx="9">
                  <c:v>L'Oreal Paris (0.9%)</c:v>
                </c:pt>
              </c:strCache>
            </c:strRef>
          </c:cat>
          <c:val>
            <c:numRef>
              <c:f>Sheet1!$B$2:$B$11</c:f>
              <c:numCache>
                <c:formatCode>General</c:formatCode>
                <c:ptCount val="10"/>
                <c:pt idx="0">
                  <c:v>0.29020365346769528</c:v>
                </c:pt>
                <c:pt idx="1">
                  <c:v>0.28787629834845169</c:v>
                </c:pt>
                <c:pt idx="2">
                  <c:v>0.15488659997386758</c:v>
                </c:pt>
                <c:pt idx="3">
                  <c:v>0.12679984851282905</c:v>
                </c:pt>
                <c:pt idx="4">
                  <c:v>7.999024983194207E-2</c:v>
                </c:pt>
                <c:pt idx="5">
                  <c:v>1.9292349234886628E-2</c:v>
                </c:pt>
                <c:pt idx="6">
                  <c:v>1.7081103847148095E-2</c:v>
                </c:pt>
                <c:pt idx="7">
                  <c:v>6.1497486044225901E-3</c:v>
                </c:pt>
                <c:pt idx="8">
                  <c:v>4.5232622376082656E-3</c:v>
                </c:pt>
                <c:pt idx="9">
                  <c:v>3.8911747213030618E-3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Pro Age Color Face Fluid FPS50+ 50ml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Hawaiian Tropic Ozono Lotion FPS50+ 240ml (4.4%)</c:v>
                </c:pt>
                <c:pt idx="4">
                  <c:v>Nivea Sun Face Stain Control FPS50+ 40ml (1.0%)</c:v>
                </c:pt>
                <c:pt idx="5">
                  <c:v>Nivea Sun Protection Sensitive Skin Gel FPS50+ 200ml (5.1%)</c:v>
                </c:pt>
                <c:pt idx="6">
                  <c:v>Equate Sport Lotion FPS30 237ml (2.0%)</c:v>
                </c:pt>
                <c:pt idx="7">
                  <c:v>Nivea Sun Face Shine Control FPS50+ 50ml (1.5%)</c:v>
                </c:pt>
                <c:pt idx="8">
                  <c:v>Hawaiian Tropic Sheer Touch Lotion FPS50 120ml (1.4%)</c:v>
                </c:pt>
                <c:pt idx="9">
                  <c:v>Equate Ultra Spray FPS50 156g (1.7%)</c:v>
                </c:pt>
              </c:strCache>
            </c:strRef>
          </c:cat>
          <c:val>
            <c:numRef>
              <c:f>Sheet1!$B$2:$B$11</c:f>
              <c:numCache>
                <c:formatCode>General</c:formatCode>
                <c:ptCount val="10"/>
                <c:pt idx="0">
                  <c:v>5.7539424237003034E-2</c:v>
                </c:pt>
                <c:pt idx="1">
                  <c:v>5.0236212544978225E-2</c:v>
                </c:pt>
                <c:pt idx="2">
                  <c:v>3.5966939508086868E-2</c:v>
                </c:pt>
                <c:pt idx="3">
                  <c:v>3.5037252568875001E-2</c:v>
                </c:pt>
                <c:pt idx="4">
                  <c:v>3.1860937627366248E-2</c:v>
                </c:pt>
                <c:pt idx="5">
                  <c:v>3.1310434504966941E-2</c:v>
                </c:pt>
                <c:pt idx="6">
                  <c:v>2.6815576446658353E-2</c:v>
                </c:pt>
                <c:pt idx="7">
                  <c:v>2.4572895413644838E-2</c:v>
                </c:pt>
                <c:pt idx="8">
                  <c:v>2.4317988632890555E-2</c:v>
                </c:pt>
                <c:pt idx="9">
                  <c:v>2.3984831373194463E-2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Sheet1!$A$2:$A$16</c:f>
              <c:strCache>
                <c:ptCount val="15"/>
                <c:pt idx="0">
                  <c:v>170</c:v>
                </c:pt>
                <c:pt idx="1">
                  <c:v>175</c:v>
                </c:pt>
                <c:pt idx="2">
                  <c:v>180</c:v>
                </c:pt>
                <c:pt idx="3">
                  <c:v>185</c:v>
                </c:pt>
                <c:pt idx="4">
                  <c:v>190</c:v>
                </c:pt>
                <c:pt idx="5">
                  <c:v>195</c:v>
                </c:pt>
                <c:pt idx="6">
                  <c:v>200</c:v>
                </c:pt>
                <c:pt idx="7">
                  <c:v>205</c:v>
                </c:pt>
                <c:pt idx="8">
                  <c:v>210</c:v>
                </c:pt>
                <c:pt idx="9">
                  <c:v>215</c:v>
                </c:pt>
                <c:pt idx="10">
                  <c:v>220</c:v>
                </c:pt>
                <c:pt idx="11">
                  <c:v>225</c:v>
                </c:pt>
                <c:pt idx="12">
                  <c:v>230</c:v>
                </c:pt>
                <c:pt idx="13">
                  <c:v>235</c:v>
                </c:pt>
                <c:pt idx="14">
                  <c:v>240</c:v>
                </c:pt>
              </c:strCache>
            </c:strRef>
          </c:cat>
          <c:val>
            <c:numRef>
              <c:f>Sheet1!$B$2:$B$16</c:f>
              <c:numCache>
                <c:formatCode>General</c:formatCode>
                <c:ptCount val="15"/>
                <c:pt idx="0">
                  <c:v>118.99805911554435</c:v>
                </c:pt>
                <c:pt idx="1">
                  <c:v>116.43896524941302</c:v>
                </c:pt>
                <c:pt idx="2">
                  <c:v>114.60551110447605</c:v>
                </c:pt>
                <c:pt idx="3">
                  <c:v>112.82359737261112</c:v>
                </c:pt>
                <c:pt idx="4">
                  <c:v>111.09098584335833</c:v>
                </c:pt>
                <c:pt idx="5">
                  <c:v>106.92739380041351</c:v>
                </c:pt>
                <c:pt idx="6">
                  <c:v>103.26196685136293</c:v>
                </c:pt>
                <c:pt idx="7">
                  <c:v>100</c:v>
                </c:pt>
                <c:pt idx="8">
                  <c:v>97.068363027386951</c:v>
                </c:pt>
                <c:pt idx="9">
                  <c:v>94.410153955960396</c:v>
                </c:pt>
                <c:pt idx="10">
                  <c:v>90.543243047739253</c:v>
                </c:pt>
                <c:pt idx="11">
                  <c:v>87.024154559082703</c:v>
                </c:pt>
                <c:pt idx="12">
                  <c:v>83.800550527710243</c:v>
                </c:pt>
                <c:pt idx="13">
                  <c:v>80.830563751148389</c:v>
                </c:pt>
                <c:pt idx="14">
                  <c:v>80.057427705695588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Sheet1!$A$2:$A$16</c:f>
              <c:strCache>
                <c:ptCount val="15"/>
                <c:pt idx="0">
                  <c:v>170</c:v>
                </c:pt>
                <c:pt idx="1">
                  <c:v>175</c:v>
                </c:pt>
                <c:pt idx="2">
                  <c:v>180</c:v>
                </c:pt>
                <c:pt idx="3">
                  <c:v>185</c:v>
                </c:pt>
                <c:pt idx="4">
                  <c:v>190</c:v>
                </c:pt>
                <c:pt idx="5">
                  <c:v>195</c:v>
                </c:pt>
                <c:pt idx="6">
                  <c:v>200</c:v>
                </c:pt>
                <c:pt idx="7">
                  <c:v>205</c:v>
                </c:pt>
                <c:pt idx="8">
                  <c:v>210</c:v>
                </c:pt>
                <c:pt idx="9">
                  <c:v>215</c:v>
                </c:pt>
                <c:pt idx="10">
                  <c:v>220</c:v>
                </c:pt>
                <c:pt idx="11">
                  <c:v>225</c:v>
                </c:pt>
                <c:pt idx="12">
                  <c:v>230</c:v>
                </c:pt>
                <c:pt idx="13">
                  <c:v>235</c:v>
                </c:pt>
                <c:pt idx="14">
                  <c:v>240</c:v>
                </c:pt>
              </c:strCache>
            </c:strRef>
          </c:cat>
          <c:val>
            <c:numRef>
              <c:f>Sheet1!$C$2:$C$16</c:f>
              <c:numCache>
                <c:formatCode>General</c:formatCode>
                <c:ptCount val="15"/>
                <c:pt idx="0">
                  <c:v>98.774612655472026</c:v>
                </c:pt>
                <c:pt idx="1">
                  <c:v>99.467017034206279</c:v>
                </c:pt>
                <c:pt idx="2">
                  <c:v>100.66205622290842</c:v>
                </c:pt>
                <c:pt idx="3">
                  <c:v>101.81455454509738</c:v>
                </c:pt>
                <c:pt idx="4">
                  <c:v>102.92624284103395</c:v>
                </c:pt>
                <c:pt idx="5">
                  <c:v>101.69260342229623</c:v>
                </c:pt>
                <c:pt idx="6">
                  <c:v>100.73615122707476</c:v>
                </c:pt>
                <c:pt idx="7">
                  <c:v>100</c:v>
                </c:pt>
                <c:pt idx="8">
                  <c:v>99.439763619355134</c:v>
                </c:pt>
                <c:pt idx="9">
                  <c:v>99.020684664478637</c:v>
                </c:pt>
                <c:pt idx="10">
                  <c:v>97.199747403814854</c:v>
                </c:pt>
                <c:pt idx="11">
                  <c:v>95.568021347881697</c:v>
                </c:pt>
                <c:pt idx="12">
                  <c:v>94.093059930046323</c:v>
                </c:pt>
                <c:pt idx="13">
                  <c:v>92.749111978335605</c:v>
                </c:pt>
                <c:pt idx="14">
                  <c:v>93.790908906786001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Sheet1!$A$2:$A$16</c:f>
              <c:strCache>
                <c:ptCount val="15"/>
                <c:pt idx="0">
                  <c:v>170</c:v>
                </c:pt>
                <c:pt idx="1">
                  <c:v>175</c:v>
                </c:pt>
                <c:pt idx="2">
                  <c:v>180</c:v>
                </c:pt>
                <c:pt idx="3">
                  <c:v>185</c:v>
                </c:pt>
                <c:pt idx="4">
                  <c:v>190</c:v>
                </c:pt>
                <c:pt idx="5">
                  <c:v>195</c:v>
                </c:pt>
                <c:pt idx="6">
                  <c:v>200</c:v>
                </c:pt>
                <c:pt idx="7">
                  <c:v>205</c:v>
                </c:pt>
                <c:pt idx="8">
                  <c:v>210</c:v>
                </c:pt>
                <c:pt idx="9">
                  <c:v>215</c:v>
                </c:pt>
                <c:pt idx="10">
                  <c:v>220</c:v>
                </c:pt>
                <c:pt idx="11">
                  <c:v>225</c:v>
                </c:pt>
                <c:pt idx="12">
                  <c:v>230</c:v>
                </c:pt>
                <c:pt idx="13">
                  <c:v>235</c:v>
                </c:pt>
                <c:pt idx="14">
                  <c:v>240</c:v>
                </c:pt>
              </c:strCache>
            </c:strRef>
          </c:cat>
          <c:val>
            <c:numRef>
              <c:f>Sheet1!$D$2:$D$16</c:f>
              <c:numCache>
                <c:formatCode>General</c:formatCode>
                <c:ptCount val="15"/>
                <c:pt idx="0">
                  <c:v>86.529398877921807</c:v>
                </c:pt>
                <c:pt idx="1">
                  <c:v>89.207184717842935</c:v>
                </c:pt>
                <c:pt idx="2">
                  <c:v>92.26968821634685</c:v>
                </c:pt>
                <c:pt idx="3">
                  <c:v>95.232765209442519</c:v>
                </c:pt>
                <c:pt idx="4">
                  <c:v>98.100466136136149</c:v>
                </c:pt>
                <c:pt idx="5">
                  <c:v>98.591629466574219</c:v>
                </c:pt>
                <c:pt idx="6">
                  <c:v>99.236957965761803</c:v>
                </c:pt>
                <c:pt idx="7">
                  <c:v>100</c:v>
                </c:pt>
                <c:pt idx="8">
                  <c:v>100.85195378794627</c:v>
                </c:pt>
                <c:pt idx="9">
                  <c:v>101.77010883868505</c:v>
                </c:pt>
                <c:pt idx="10">
                  <c:v>101.1309948283017</c:v>
                </c:pt>
                <c:pt idx="11">
                  <c:v>100.59248009239073</c:v>
                </c:pt>
                <c:pt idx="12">
                  <c:v>100.13269927410289</c:v>
                </c:pt>
                <c:pt idx="13">
                  <c:v>99.734546344942956</c:v>
                </c:pt>
                <c:pt idx="14">
                  <c:v>101.90112363648669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Sheet1!$A$2:$A$16</c:f>
              <c:strCache>
                <c:ptCount val="15"/>
                <c:pt idx="0">
                  <c:v>170</c:v>
                </c:pt>
                <c:pt idx="1">
                  <c:v>175</c:v>
                </c:pt>
                <c:pt idx="2">
                  <c:v>180</c:v>
                </c:pt>
                <c:pt idx="3">
                  <c:v>185</c:v>
                </c:pt>
                <c:pt idx="4">
                  <c:v>190</c:v>
                </c:pt>
                <c:pt idx="5">
                  <c:v>195</c:v>
                </c:pt>
                <c:pt idx="6">
                  <c:v>200</c:v>
                </c:pt>
                <c:pt idx="7">
                  <c:v>205</c:v>
                </c:pt>
                <c:pt idx="8">
                  <c:v>210</c:v>
                </c:pt>
                <c:pt idx="9">
                  <c:v>215</c:v>
                </c:pt>
                <c:pt idx="10">
                  <c:v>220</c:v>
                </c:pt>
                <c:pt idx="11">
                  <c:v>225</c:v>
                </c:pt>
                <c:pt idx="12">
                  <c:v>230</c:v>
                </c:pt>
                <c:pt idx="13">
                  <c:v>235</c:v>
                </c:pt>
                <c:pt idx="14">
                  <c:v>240</c:v>
                </c:pt>
              </c:strCache>
            </c:strRef>
          </c:cat>
          <c:val>
            <c:numRef>
              <c:f>Sheet1!$E$2:$E$16</c:f>
              <c:numCache>
                <c:formatCode>General</c:formatCode>
                <c:ptCount val="15"/>
                <c:pt idx="0">
                  <c:v>0.54867912963435073</c:v>
                </c:pt>
                <c:pt idx="1">
                  <c:v>0.56157401164479792</c:v>
                </c:pt>
                <c:pt idx="2">
                  <c:v>0.57375251132133143</c:v>
                </c:pt>
                <c:pt idx="3">
                  <c:v>0.58527271371805212</c:v>
                </c:pt>
                <c:pt idx="4">
                  <c:v>0.59618658967284011</c:v>
                </c:pt>
                <c:pt idx="5">
                  <c:v>0.60654077968122888</c:v>
                </c:pt>
                <c:pt idx="6">
                  <c:v>0.61637726018919836</c:v>
                </c:pt>
                <c:pt idx="7">
                  <c:v>0.62573391237970566</c:v>
                </c:pt>
                <c:pt idx="8">
                  <c:v>0.6346450097039984</c:v>
                </c:pt>
                <c:pt idx="9">
                  <c:v>0.64314163738530072</c:v>
                </c:pt>
                <c:pt idx="10">
                  <c:v>0.65125205471745296</c:v>
                </c:pt>
                <c:pt idx="11">
                  <c:v>0.65900200905706496</c:v>
                </c:pt>
                <c:pt idx="12">
                  <c:v>0.66641500886017224</c:v>
                </c:pt>
                <c:pt idx="13">
                  <c:v>0.67351256186314756</c:v>
                </c:pt>
                <c:pt idx="14">
                  <c:v>0.6803143834909986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Beautycare Glow Lip Oil FPS50+ 10g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Equate Sport Lotion FPS30 237ml (2.0%)</c:v>
                </c:pt>
                <c:pt idx="4">
                  <c:v>Hawaiian Tropic Ozono Lotion FPS50+ 240ml (4.4%)</c:v>
                </c:pt>
                <c:pt idx="5">
                  <c:v>Nivea Sun Protect &amp; Refresh Sport Lotion FPS50 200ml (5.8%)</c:v>
                </c:pt>
                <c:pt idx="6">
                  <c:v>Nivea Sun Protection Sensitive Skin Gel FPS50+ 200ml (5.1%)</c:v>
                </c:pt>
                <c:pt idx="7">
                  <c:v>Equate Kids Lotion FPS50 237ml (1.4%)</c:v>
                </c:pt>
                <c:pt idx="8">
                  <c:v>Hawaiian Tropic Island Sport Lotion FPS50 240ml (3.6%)</c:v>
                </c:pt>
                <c:pt idx="9">
                  <c:v>Hawaiian Tropic Sheer Touch Lotion FPS50+ 240ml (4.4%)</c:v>
                </c:pt>
              </c:strCache>
            </c:strRef>
          </c:cat>
          <c:val>
            <c:numRef>
              <c:f>Sheet1!$B$2:$B$11</c:f>
              <c:numCache>
                <c:formatCode>General</c:formatCode>
                <c:ptCount val="10"/>
                <c:pt idx="0">
                  <c:v>5.8996316216983785E-2</c:v>
                </c:pt>
                <c:pt idx="1">
                  <c:v>4.8825382680937703E-2</c:v>
                </c:pt>
                <c:pt idx="2">
                  <c:v>3.5265883683699879E-2</c:v>
                </c:pt>
                <c:pt idx="3">
                  <c:v>3.4845227466060578E-2</c:v>
                </c:pt>
                <c:pt idx="4">
                  <c:v>3.4218154673599718E-2</c:v>
                </c:pt>
                <c:pt idx="5">
                  <c:v>3.1880927069064882E-2</c:v>
                </c:pt>
                <c:pt idx="6">
                  <c:v>3.0553087872350192E-2</c:v>
                </c:pt>
                <c:pt idx="7">
                  <c:v>2.6409795455431782E-2</c:v>
                </c:pt>
                <c:pt idx="8">
                  <c:v>2.5380720480513309E-2</c:v>
                </c:pt>
                <c:pt idx="9">
                  <c:v>2.5163465701279489E-2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Beautycare Glow Lip Oil FPS50+ 10g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Equate Ultra Spray FPS50 156g (1.7%)</c:v>
                </c:pt>
                <c:pt idx="4">
                  <c:v>Equate Sport Lotion FPS30 237ml (2.0%)</c:v>
                </c:pt>
                <c:pt idx="5">
                  <c:v>Hawaiian Tropic Ozono Lotion FPS50+ 240ml (4.4%)</c:v>
                </c:pt>
                <c:pt idx="6">
                  <c:v>Nivea Sun Protection Sensitive Skin Gel FPS50+ 200ml (5.1%)</c:v>
                </c:pt>
                <c:pt idx="7">
                  <c:v>Equate Kids Lotion FPS50 237ml (1.4%)</c:v>
                </c:pt>
                <c:pt idx="8">
                  <c:v>Nivea Sun Face Shine Control FPS50+ 50ml (1.5%)</c:v>
                </c:pt>
                <c:pt idx="9">
                  <c:v>Caribbean Beach Advanced Protection Cream FPS50+ 150g (1.0%)</c:v>
                </c:pt>
              </c:strCache>
            </c:strRef>
          </c:cat>
          <c:val>
            <c:numRef>
              <c:f>Sheet1!$B$2:$B$11</c:f>
              <c:numCache>
                <c:formatCode>General</c:formatCode>
                <c:ptCount val="10"/>
                <c:pt idx="0">
                  <c:v>6.0145016106737462E-2</c:v>
                </c:pt>
                <c:pt idx="1">
                  <c:v>4.9147483560224595E-2</c:v>
                </c:pt>
                <c:pt idx="2">
                  <c:v>3.7981111529488479E-2</c:v>
                </c:pt>
                <c:pt idx="3">
                  <c:v>3.5147334739663597E-2</c:v>
                </c:pt>
                <c:pt idx="4">
                  <c:v>3.2601645947498419E-2</c:v>
                </c:pt>
                <c:pt idx="5">
                  <c:v>2.6198632572604418E-2</c:v>
                </c:pt>
                <c:pt idx="6">
                  <c:v>2.4840849764281064E-2</c:v>
                </c:pt>
                <c:pt idx="7">
                  <c:v>2.2922358598463765E-2</c:v>
                </c:pt>
                <c:pt idx="8">
                  <c:v>2.1946727803076858E-2</c:v>
                </c:pt>
                <c:pt idx="9">
                  <c:v>2.0940892892059193E-2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Sport Lotion FPS50+ 236ml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275</c:v>
                </c:pt>
                <c:pt idx="2">
                  <c:v>305</c:v>
                </c:pt>
                <c:pt idx="3">
                  <c:v>335</c:v>
                </c:pt>
                <c:pt idx="4">
                  <c:v>370</c:v>
                </c:pt>
              </c:numCache>
            </c:numRef>
          </c:xVal>
          <c:yVal>
            <c:numRef>
              <c:f>Sheet1!$B$2:$B$6</c:f>
              <c:numCache>
                <c:formatCode>General</c:formatCode>
                <c:ptCount val="5"/>
                <c:pt idx="0">
                  <c:v>0.46029981212280835</c:v>
                </c:pt>
                <c:pt idx="1">
                  <c:v>0.27155961748896562</c:v>
                </c:pt>
                <c:pt idx="2">
                  <c:v>0</c:v>
                </c:pt>
                <c:pt idx="3">
                  <c:v>-0.18731641189675938</c:v>
                </c:pt>
                <c:pt idx="4">
                  <c:v>-0.30744170777683261</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Aqua Protect Sport Spray FPS50+ 170g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335</c:v>
                </c:pt>
                <c:pt idx="1">
                  <c:v>350</c:v>
                </c:pt>
                <c:pt idx="2">
                  <c:v>390</c:v>
                </c:pt>
                <c:pt idx="3">
                  <c:v>430</c:v>
                </c:pt>
                <c:pt idx="4">
                  <c:v>465</c:v>
                </c:pt>
              </c:numCache>
            </c:numRef>
          </c:xVal>
          <c:yVal>
            <c:numRef>
              <c:f>Sheet1!$B$9:$B$13</c:f>
              <c:numCache>
                <c:formatCode>General</c:formatCode>
                <c:ptCount val="5"/>
                <c:pt idx="0">
                  <c:v>0.17129672380210847</c:v>
                </c:pt>
                <c:pt idx="1">
                  <c:v>0.11721555579296489</c:v>
                </c:pt>
                <c:pt idx="2">
                  <c:v>0</c:v>
                </c:pt>
                <c:pt idx="3">
                  <c:v>-9.6194012610665278E-2</c:v>
                </c:pt>
                <c:pt idx="4">
                  <c:v>-0.19030938245315307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
          <c:min val="26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146.02998121228083</c:v>
                </c:pt>
                <c:pt idx="1">
                  <c:v>138.90813760010798</c:v>
                </c:pt>
                <c:pt idx="2">
                  <c:v>132.67577573186821</c:v>
                </c:pt>
                <c:pt idx="3">
                  <c:v>127.15596174889654</c:v>
                </c:pt>
                <c:pt idx="4">
                  <c:v>125.264085081125</c:v>
                </c:pt>
                <c:pt idx="5">
                  <c:v>123.4125337616548</c:v>
                </c:pt>
                <c:pt idx="6">
                  <c:v>121.60003002881336</c:v>
                </c:pt>
                <c:pt idx="7">
                  <c:v>110.16190559271975</c:v>
                </c:pt>
                <c:pt idx="8">
                  <c:v>101.11577805825117</c:v>
                </c:pt>
                <c:pt idx="9">
                  <c:v>100</c:v>
                </c:pt>
                <c:pt idx="10">
                  <c:v>98.958350608124803</c:v>
                </c:pt>
                <c:pt idx="11">
                  <c:v>97.978150826678785</c:v>
                </c:pt>
                <c:pt idx="12">
                  <c:v>92.955462008654607</c:v>
                </c:pt>
                <c:pt idx="13">
                  <c:v>88.561536858819807</c:v>
                </c:pt>
                <c:pt idx="14">
                  <c:v>84.694581800935993</c:v>
                </c:pt>
                <c:pt idx="15">
                  <c:v>81.268358810324045</c:v>
                </c:pt>
                <c:pt idx="16">
                  <c:v>79.674024341901699</c:v>
                </c:pt>
                <c:pt idx="17">
                  <c:v>78.141700613639998</c:v>
                </c:pt>
                <c:pt idx="18">
                  <c:v>76.668026950801803</c:v>
                </c:pt>
                <c:pt idx="19">
                  <c:v>74.609004410607099</c:v>
                </c:pt>
                <c:pt idx="20">
                  <c:v>72.697017396543743</c:v>
                </c:pt>
                <c:pt idx="21">
                  <c:v>70.917065152041701</c:v>
                </c:pt>
                <c:pt idx="22">
                  <c:v>69.255829222316734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125.26084436384706</c:v>
                </c:pt>
                <c:pt idx="1">
                  <c:v>121.33880697277495</c:v>
                </c:pt>
                <c:pt idx="2">
                  <c:v>117.98833439452261</c:v>
                </c:pt>
                <c:pt idx="3">
                  <c:v>115.08988559576439</c:v>
                </c:pt>
                <c:pt idx="4">
                  <c:v>115.38446389614765</c:v>
                </c:pt>
                <c:pt idx="5">
                  <c:v>115.65568070884207</c:v>
                </c:pt>
                <c:pt idx="6">
                  <c:v>115.90430915306827</c:v>
                </c:pt>
                <c:pt idx="7">
                  <c:v>106.68760005238181</c:v>
                </c:pt>
                <c:pt idx="8">
                  <c:v>99.490818462761794</c:v>
                </c:pt>
                <c:pt idx="9">
                  <c:v>100</c:v>
                </c:pt>
                <c:pt idx="10">
                  <c:v>100.5485337917507</c:v>
                </c:pt>
                <c:pt idx="11">
                  <c:v>101.1268506048107</c:v>
                </c:pt>
                <c:pt idx="12">
                  <c:v>97.419882405547852</c:v>
                </c:pt>
                <c:pt idx="13">
                  <c:v>94.224497941435715</c:v>
                </c:pt>
                <c:pt idx="14">
                  <c:v>91.460104548375583</c:v>
                </c:pt>
                <c:pt idx="15">
                  <c:v>89.056867904827016</c:v>
                </c:pt>
                <c:pt idx="16">
                  <c:v>88.585788137512594</c:v>
                </c:pt>
                <c:pt idx="17">
                  <c:v>88.133710431532421</c:v>
                </c:pt>
                <c:pt idx="18">
                  <c:v>87.699754811084446</c:v>
                </c:pt>
                <c:pt idx="19">
                  <c:v>86.539597979797605</c:v>
                </c:pt>
                <c:pt idx="20">
                  <c:v>85.486811857982403</c:v>
                </c:pt>
                <c:pt idx="21">
                  <c:v>84.530499018863409</c:v>
                </c:pt>
                <c:pt idx="22">
                  <c:v>83.660848064099667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110.58216262010809</c:v>
                </c:pt>
                <c:pt idx="1">
                  <c:v>108.93565951795439</c:v>
                </c:pt>
                <c:pt idx="2">
                  <c:v>107.62653010989015</c:v>
                </c:pt>
                <c:pt idx="3">
                  <c:v>106.5784455084207</c:v>
                </c:pt>
                <c:pt idx="4">
                  <c:v>108.37128856538239</c:v>
                </c:pt>
                <c:pt idx="5">
                  <c:v>110.09805295750282</c:v>
                </c:pt>
                <c:pt idx="6">
                  <c:v>111.76082721698768</c:v>
                </c:pt>
                <c:pt idx="7">
                  <c:v>104.21944362124857</c:v>
                </c:pt>
                <c:pt idx="8">
                  <c:v>98.388534631433672</c:v>
                </c:pt>
                <c:pt idx="9">
                  <c:v>100</c:v>
                </c:pt>
                <c:pt idx="10">
                  <c:v>101.62740499713649</c:v>
                </c:pt>
                <c:pt idx="11">
                  <c:v>103.26338470303493</c:v>
                </c:pt>
                <c:pt idx="12">
                  <c:v>100.47690458521794</c:v>
                </c:pt>
                <c:pt idx="13">
                  <c:v>98.116084087954789</c:v>
                </c:pt>
                <c:pt idx="14">
                  <c:v>96.116278094989809</c:v>
                </c:pt>
                <c:pt idx="15">
                  <c:v>94.419932281638467</c:v>
                </c:pt>
                <c:pt idx="16">
                  <c:v>94.716515666505813</c:v>
                </c:pt>
                <c:pt idx="17">
                  <c:v>95.002486809528904</c:v>
                </c:pt>
                <c:pt idx="18">
                  <c:v>95.278686820853721</c:v>
                </c:pt>
                <c:pt idx="19">
                  <c:v>94.732166271954483</c:v>
                </c:pt>
                <c:pt idx="20">
                  <c:v>94.265234871240878</c:v>
                </c:pt>
                <c:pt idx="21">
                  <c:v>93.869934051335548</c:v>
                </c:pt>
                <c:pt idx="22">
                  <c:v>93.538959039951465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0.53992660800025749</c:v>
                </c:pt>
                <c:pt idx="1">
                  <c:v>0.54860723803798861</c:v>
                </c:pt>
                <c:pt idx="2">
                  <c:v>0.55696636325950721</c:v>
                </c:pt>
                <c:pt idx="3">
                  <c:v>0.5650215202911526</c:v>
                </c:pt>
                <c:pt idx="4">
                  <c:v>0.57278899314309617</c:v>
                </c:pt>
                <c:pt idx="5">
                  <c:v>0.58028392308795418</c:v>
                </c:pt>
                <c:pt idx="6">
                  <c:v>0.58752040717264475</c:v>
                </c:pt>
                <c:pt idx="7">
                  <c:v>0.59451158671209137</c:v>
                </c:pt>
                <c:pt idx="8">
                  <c:v>0.60126972693355663</c:v>
                </c:pt>
                <c:pt idx="9">
                  <c:v>0.60780628878710485</c:v>
                </c:pt>
                <c:pt idx="10">
                  <c:v>0.61413199380666761</c:v>
                </c:pt>
                <c:pt idx="11">
                  <c:v>0.62025688279386337</c:v>
                </c:pt>
                <c:pt idx="12">
                  <c:v>0.62619036900020919</c:v>
                </c:pt>
                <c:pt idx="13">
                  <c:v>0.63194128640020608</c:v>
                </c:pt>
                <c:pt idx="14">
                  <c:v>0.63751793357596043</c:v>
                </c:pt>
                <c:pt idx="15">
                  <c:v>0.64292811367184166</c:v>
                </c:pt>
                <c:pt idx="16">
                  <c:v>0.64817917082372634</c:v>
                </c:pt>
                <c:pt idx="17">
                  <c:v>0.6532780234204838</c:v>
                </c:pt>
                <c:pt idx="18">
                  <c:v>0.65823119451447709</c:v>
                </c:pt>
                <c:pt idx="19">
                  <c:v>0.66304483966216043</c:v>
                </c:pt>
                <c:pt idx="20">
                  <c:v>0.66772477244463035</c:v>
                </c:pt>
                <c:pt idx="21">
                  <c:v>0.67227648789059447</c:v>
                </c:pt>
                <c:pt idx="22">
                  <c:v>0.67670518400018087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Sport Lotion FPS50+ 236ml (3.1%)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Advanced Protection Lotion FPS50+ 240ml (2.8%)</c:v>
                </c:pt>
                <c:pt idx="3">
                  <c:v>Hawaiian Tropic Ozono Lotion FPS50+ 240ml (4.4%)</c:v>
                </c:pt>
                <c:pt idx="4">
                  <c:v>Hawaiian Tropic Sheer Touch Lotion FPS50+ 240ml (4.4%)</c:v>
                </c:pt>
                <c:pt idx="5">
                  <c:v>Hawaiian Tropic Island Sport Lotion FPS50 240ml (3.6%)</c:v>
                </c:pt>
                <c:pt idx="6">
                  <c:v>Nivea Sun Protect &amp; Refresh Sport Lotion FPS50 200ml (5.8%)</c:v>
                </c:pt>
                <c:pt idx="7">
                  <c:v>Nivea Sun Protection Sensitive Skin Gel FPS50+ 200ml (5.1%)</c:v>
                </c:pt>
                <c:pt idx="8">
                  <c:v>Banana Boat Aqua Protect Kids Cream FPS50+ 236ml (1.9%)</c:v>
                </c:pt>
                <c:pt idx="9">
                  <c:v>Equate Sport Lotion FPS30 237ml (2.0%)</c:v>
                </c:pt>
              </c:strCache>
            </c:strRef>
          </c:cat>
          <c:val>
            <c:numRef>
              <c:f>Sheet1!$B$2:$B$11</c:f>
              <c:numCache>
                <c:formatCode>General</c:formatCode>
                <c:ptCount val="10"/>
                <c:pt idx="0">
                  <c:v>0.10686828170480304</c:v>
                </c:pt>
                <c:pt idx="1">
                  <c:v>7.6199534916826406E-2</c:v>
                </c:pt>
                <c:pt idx="2">
                  <c:v>6.2257319426976654E-2</c:v>
                </c:pt>
                <c:pt idx="3">
                  <c:v>6.0859817701523586E-2</c:v>
                </c:pt>
                <c:pt idx="4">
                  <c:v>5.9152642340712026E-2</c:v>
                </c:pt>
                <c:pt idx="5">
                  <c:v>5.4852065074426852E-2</c:v>
                </c:pt>
                <c:pt idx="6">
                  <c:v>4.7880406685732999E-2</c:v>
                </c:pt>
                <c:pt idx="7">
                  <c:v>4.7354872962539103E-2</c:v>
                </c:pt>
                <c:pt idx="8">
                  <c:v>4.6829945730196207E-2</c:v>
                </c:pt>
                <c:pt idx="9">
                  <c:v>3.6841819859803039E-2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Sport Lotion FPS50+ 236ml (3.1%)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Aqua Protect Kids Cream FPS50+ 236ml (1.9%)</c:v>
                </c:pt>
                <c:pt idx="3">
                  <c:v>Nivea Sun Protect &amp; Refresh Sport Lotion FPS50 200ml (5.8%)</c:v>
                </c:pt>
                <c:pt idx="4">
                  <c:v>Banana Boat Advanced Protection Lotion FPS50+ 240ml (2.8%)</c:v>
                </c:pt>
                <c:pt idx="5">
                  <c:v>Hawaiian Tropic Ozono Lotion FPS50+ 240ml (4.4%)</c:v>
                </c:pt>
                <c:pt idx="6">
                  <c:v>Equate Sport Lotion FPS30 237ml (2.0%)</c:v>
                </c:pt>
                <c:pt idx="7">
                  <c:v>Nivea Sun Protection Sensitive Skin Gel FPS50+ 200ml (5.1%)</c:v>
                </c:pt>
                <c:pt idx="8">
                  <c:v>Hawaiian Tropic Island Sport Lotion FPS50 240ml (3.6%)</c:v>
                </c:pt>
                <c:pt idx="9">
                  <c:v>Hawaiian Tropic Sheer Touch Lotion FPS50+ 240ml (4.4%)</c:v>
                </c:pt>
              </c:strCache>
            </c:strRef>
          </c:cat>
          <c:val>
            <c:numRef>
              <c:f>Sheet1!$B$2:$B$11</c:f>
              <c:numCache>
                <c:formatCode>General</c:formatCode>
                <c:ptCount val="10"/>
                <c:pt idx="0">
                  <c:v>0.11386571746640368</c:v>
                </c:pt>
                <c:pt idx="1">
                  <c:v>8.8630574519671365E-2</c:v>
                </c:pt>
                <c:pt idx="2">
                  <c:v>5.7060286171604607E-2</c:v>
                </c:pt>
                <c:pt idx="3">
                  <c:v>5.5974504516360692E-2</c:v>
                </c:pt>
                <c:pt idx="4">
                  <c:v>5.5268172522044141E-2</c:v>
                </c:pt>
                <c:pt idx="5">
                  <c:v>5.3494226918179448E-2</c:v>
                </c:pt>
                <c:pt idx="6">
                  <c:v>4.8639969437169507E-2</c:v>
                </c:pt>
                <c:pt idx="7">
                  <c:v>4.0428084892942487E-2</c:v>
                </c:pt>
                <c:pt idx="8">
                  <c:v>3.998444715030916E-2</c:v>
                </c:pt>
                <c:pt idx="9">
                  <c:v>3.9039359929246079E-2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strCache>
            </c:strRef>
          </c:cat>
          <c:val>
            <c:numRef>
              <c:f>Sheet1!$B$2:$B$28</c:f>
              <c:numCache>
                <c:formatCode>General</c:formatCode>
                <c:ptCount val="27"/>
                <c:pt idx="0">
                  <c:v>117.12967238021083</c:v>
                </c:pt>
                <c:pt idx="1">
                  <c:v>115.23935949118491</c:v>
                </c:pt>
                <c:pt idx="2">
                  <c:v>113.43922347089537</c:v>
                </c:pt>
                <c:pt idx="3">
                  <c:v>111.72155557929644</c:v>
                </c:pt>
                <c:pt idx="4">
                  <c:v>109.96277743170799</c:v>
                </c:pt>
                <c:pt idx="5">
                  <c:v>108.32288564074688</c:v>
                </c:pt>
                <c:pt idx="6">
                  <c:v>106.78743555867653</c:v>
                </c:pt>
                <c:pt idx="7">
                  <c:v>105.34423972549452</c:v>
                </c:pt>
                <c:pt idx="8">
                  <c:v>103.98297223510657</c:v>
                </c:pt>
                <c:pt idx="9">
                  <c:v>102.69484604851212</c:v>
                </c:pt>
                <c:pt idx="10">
                  <c:v>101.47234966198131</c:v>
                </c:pt>
                <c:pt idx="11">
                  <c:v>100</c:v>
                </c:pt>
                <c:pt idx="12">
                  <c:v>98.599275257083889</c:v>
                </c:pt>
                <c:pt idx="13">
                  <c:v>97.26435720558564</c:v>
                </c:pt>
                <c:pt idx="14">
                  <c:v>95.990053573720715</c:v>
                </c:pt>
                <c:pt idx="15">
                  <c:v>94.771717420286507</c:v>
                </c:pt>
                <c:pt idx="16">
                  <c:v>93.605178196506984</c:v>
                </c:pt>
                <c:pt idx="17">
                  <c:v>92.486682662379138</c:v>
                </c:pt>
                <c:pt idx="18">
                  <c:v>91.41284412767159</c:v>
                </c:pt>
                <c:pt idx="19">
                  <c:v>90.380598738933443</c:v>
                </c:pt>
                <c:pt idx="20">
                  <c:v>88.945978262935171</c:v>
                </c:pt>
                <c:pt idx="21">
                  <c:v>87.542808114170484</c:v>
                </c:pt>
                <c:pt idx="22">
                  <c:v>86.170211501978713</c:v>
                </c:pt>
                <c:pt idx="23">
                  <c:v>84.8273420849644</c:v>
                </c:pt>
                <c:pt idx="24">
                  <c:v>83.513382580197927</c:v>
                </c:pt>
                <c:pt idx="25">
                  <c:v>82.227543463829463</c:v>
                </c:pt>
                <c:pt idx="26">
                  <c:v>80.969061754684731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strCache>
            </c:strRef>
          </c:cat>
          <c:val>
            <c:numRef>
              <c:f>Sheet1!$C$2:$C$28</c:f>
              <c:numCache>
                <c:formatCode>General</c:formatCode>
                <c:ptCount val="27"/>
                <c:pt idx="0">
                  <c:v>100.6704841722924</c:v>
                </c:pt>
                <c:pt idx="1">
                  <c:v>100.51775152350982</c:v>
                </c:pt>
                <c:pt idx="2">
                  <c:v>100.39651571972475</c:v>
                </c:pt>
                <c:pt idx="3">
                  <c:v>100.30331021914331</c:v>
                </c:pt>
                <c:pt idx="4">
                  <c:v>100.12938042674197</c:v>
                </c:pt>
                <c:pt idx="5">
                  <c:v>100.0202388773877</c:v>
                </c:pt>
                <c:pt idx="6">
                  <c:v>99.966920050927783</c:v>
                </c:pt>
                <c:pt idx="7">
                  <c:v>99.961862480039059</c:v>
                </c:pt>
                <c:pt idx="8">
                  <c:v>99.998672347174534</c:v>
                </c:pt>
                <c:pt idx="9">
                  <c:v>100.07192787198733</c:v>
                </c:pt>
                <c:pt idx="10">
                  <c:v>100.17701758457649</c:v>
                </c:pt>
                <c:pt idx="11">
                  <c:v>100</c:v>
                </c:pt>
                <c:pt idx="12">
                  <c:v>99.857933381238666</c:v>
                </c:pt>
                <c:pt idx="13">
                  <c:v>99.747590455346426</c:v>
                </c:pt>
                <c:pt idx="14">
                  <c:v>99.666097374334782</c:v>
                </c:pt>
                <c:pt idx="15">
                  <c:v>99.610888827119368</c:v>
                </c:pt>
                <c:pt idx="16">
                  <c:v>99.579669427544857</c:v>
                </c:pt>
                <c:pt idx="17">
                  <c:v>99.570380446159007</c:v>
                </c:pt>
                <c:pt idx="18">
                  <c:v>99.581171096869383</c:v>
                </c:pt>
                <c:pt idx="19">
                  <c:v>99.610373710860387</c:v>
                </c:pt>
                <c:pt idx="20">
                  <c:v>99.164559036053589</c:v>
                </c:pt>
                <c:pt idx="21">
                  <c:v>98.717609208829288</c:v>
                </c:pt>
                <c:pt idx="22">
                  <c:v>98.269727952527788</c:v>
                </c:pt>
                <c:pt idx="23">
                  <c:v>97.821109324794094</c:v>
                </c:pt>
                <c:pt idx="24">
                  <c:v>97.371938042992582</c:v>
                </c:pt>
                <c:pt idx="25">
                  <c:v>96.922389810472268</c:v>
                </c:pt>
                <c:pt idx="26">
                  <c:v>96.472631641835065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strCache>
            </c:strRef>
          </c:cat>
          <c:val>
            <c:numRef>
              <c:f>Sheet1!$D$2:$D$28</c:f>
              <c:numCache>
                <c:formatCode>General</c:formatCode>
                <c:ptCount val="27"/>
                <c:pt idx="0">
                  <c:v>93.960280250361805</c:v>
                </c:pt>
                <c:pt idx="1">
                  <c:v>94.51620513207412</c:v>
                </c:pt>
                <c:pt idx="2">
                  <c:v>95.079726386998772</c:v>
                </c:pt>
                <c:pt idx="3">
                  <c:v>95.649109139246065</c:v>
                </c:pt>
                <c:pt idx="4">
                  <c:v>96.120779919966324</c:v>
                </c:pt>
                <c:pt idx="5">
                  <c:v>96.635254489364712</c:v>
                </c:pt>
                <c:pt idx="6">
                  <c:v>97.185800663849932</c:v>
                </c:pt>
                <c:pt idx="7">
                  <c:v>97.766742070826993</c:v>
                </c:pt>
                <c:pt idx="8">
                  <c:v>98.373286810278969</c:v>
                </c:pt>
                <c:pt idx="9">
                  <c:v>99.0013837523923</c:v>
                </c:pt>
                <c:pt idx="10">
                  <c:v>99.647602306120021</c:v>
                </c:pt>
                <c:pt idx="11">
                  <c:v>100</c:v>
                </c:pt>
                <c:pt idx="12">
                  <c:v>100.37235696273619</c:v>
                </c:pt>
                <c:pt idx="13">
                  <c:v>100.76250974116138</c:v>
                </c:pt>
                <c:pt idx="14">
                  <c:v>101.16853609721912</c:v>
                </c:pt>
                <c:pt idx="15">
                  <c:v>101.58872486513917</c:v>
                </c:pt>
                <c:pt idx="16">
                  <c:v>102.02154984740406</c:v>
                </c:pt>
                <c:pt idx="17">
                  <c:v>102.46564719031646</c:v>
                </c:pt>
                <c:pt idx="18">
                  <c:v>102.91979575721091</c:v>
                </c:pt>
                <c:pt idx="19">
                  <c:v>103.38290008462288</c:v>
                </c:pt>
                <c:pt idx="20">
                  <c:v>103.34138206223629</c:v>
                </c:pt>
                <c:pt idx="21">
                  <c:v>103.2853732723771</c:v>
                </c:pt>
                <c:pt idx="22">
                  <c:v>103.21552017253117</c:v>
                </c:pt>
                <c:pt idx="23">
                  <c:v>103.13244317189931</c:v>
                </c:pt>
                <c:pt idx="24">
                  <c:v>103.03673765326478</c:v>
                </c:pt>
                <c:pt idx="25">
                  <c:v>102.92897495922473</c:v>
                </c:pt>
                <c:pt idx="26">
                  <c:v>102.80970334359063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strCache>
            </c:strRef>
          </c:cat>
          <c:val>
            <c:numRef>
              <c:f>Sheet1!$E$2:$E$28</c:f>
              <c:numCache>
                <c:formatCode>General</c:formatCode>
                <c:ptCount val="27"/>
                <c:pt idx="0">
                  <c:v>0.66580575707448886</c:v>
                </c:pt>
                <c:pt idx="1">
                  <c:v>0.67072037829398157</c:v>
                </c:pt>
                <c:pt idx="2">
                  <c:v>0.67549254672450354</c:v>
                </c:pt>
                <c:pt idx="3">
                  <c:v>0.68012836748558214</c:v>
                </c:pt>
                <c:pt idx="4">
                  <c:v>0.68463360174634846</c:v>
                </c:pt>
                <c:pt idx="5">
                  <c:v>0.68901369061098261</c:v>
                </c:pt>
                <c:pt idx="6">
                  <c:v>0.69327377704096915</c:v>
                </c:pt>
                <c:pt idx="7">
                  <c:v>0.69741872599987498</c:v>
                </c:pt>
                <c:pt idx="8">
                  <c:v>0.70145314298654327</c:v>
                </c:pt>
                <c:pt idx="9">
                  <c:v>0.70538139110514142</c:v>
                </c:pt>
                <c:pt idx="10">
                  <c:v>0.70920760680507466</c:v>
                </c:pt>
                <c:pt idx="11">
                  <c:v>0.7129357144101377</c:v>
                </c:pt>
                <c:pt idx="12">
                  <c:v>0.71656943954418661</c:v>
                </c:pt>
                <c:pt idx="13">
                  <c:v>0.72011232154988436</c:v>
                </c:pt>
                <c:pt idx="14">
                  <c:v>0.72356772498754007</c:v>
                </c:pt>
                <c:pt idx="15">
                  <c:v>0.7269388502925701</c:v>
                </c:pt>
                <c:pt idx="16">
                  <c:v>0.73022874366253909</c:v>
                </c:pt>
                <c:pt idx="17">
                  <c:v>0.73344030623798517</c:v>
                </c:pt>
                <c:pt idx="18">
                  <c:v>0.73657630263518525</c:v>
                </c:pt>
                <c:pt idx="19">
                  <c:v>0.73963936888361337</c:v>
                </c:pt>
                <c:pt idx="20">
                  <c:v>0.74263201981598559</c:v>
                </c:pt>
                <c:pt idx="21">
                  <c:v>0.74555665595444032</c:v>
                </c:pt>
                <c:pt idx="22">
                  <c:v>0.74841556993248026</c:v>
                </c:pt>
                <c:pt idx="23">
                  <c:v>0.75121095248878611</c:v>
                </c:pt>
                <c:pt idx="24">
                  <c:v>0.75394489806583254</c:v>
                </c:pt>
                <c:pt idx="25">
                  <c:v>0.75661941004337763</c:v>
                </c:pt>
                <c:pt idx="26">
                  <c:v>0.75923640563430905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Sport Spray FPS50+ 170g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Banana Boat Aqua Protect Cream FPS50+ 236ml (2.7%)</c:v>
                </c:pt>
                <c:pt idx="4">
                  <c:v>Hawaiian Tropic Ozono Lotion FPS50+ 240ml (4.4%)</c:v>
                </c:pt>
                <c:pt idx="5">
                  <c:v>Banana Boat Aqua Protect Kids Cream FPS50+ 236ml (1.9%)</c:v>
                </c:pt>
                <c:pt idx="6">
                  <c:v>Hawaiian Tropic Island Sport Lotion FPS50 240ml (3.6%)</c:v>
                </c:pt>
                <c:pt idx="7">
                  <c:v>Nivea Sun Protection Sensitive Skin Gel FPS50+ 200ml (5.1%)</c:v>
                </c:pt>
                <c:pt idx="8">
                  <c:v>Hawaiian Tropic Sheer Touch Lotion FPS50+ 240ml (4.4%)</c:v>
                </c:pt>
                <c:pt idx="9">
                  <c:v>Banana Boat Advanced Protection Lotion FPS50+ 240ml (2.8%)</c:v>
                </c:pt>
              </c:strCache>
            </c:strRef>
          </c:cat>
          <c:val>
            <c:numRef>
              <c:f>Sheet1!$B$2:$B$11</c:f>
              <c:numCache>
                <c:formatCode>General</c:formatCode>
                <c:ptCount val="10"/>
                <c:pt idx="0">
                  <c:v>9.4827432810885848E-2</c:v>
                </c:pt>
                <c:pt idx="1">
                  <c:v>9.3942490010644447E-2</c:v>
                </c:pt>
                <c:pt idx="2">
                  <c:v>6.7274777274022243E-2</c:v>
                </c:pt>
                <c:pt idx="3">
                  <c:v>6.2534587949070561E-2</c:v>
                </c:pt>
                <c:pt idx="4">
                  <c:v>5.2868708473543739E-2</c:v>
                </c:pt>
                <c:pt idx="5">
                  <c:v>4.4660987913475253E-2</c:v>
                </c:pt>
                <c:pt idx="6">
                  <c:v>4.0326690964640012E-2</c:v>
                </c:pt>
                <c:pt idx="7">
                  <c:v>3.619516806174685E-2</c:v>
                </c:pt>
                <c:pt idx="8">
                  <c:v>3.4977004051623649E-2</c:v>
                </c:pt>
                <c:pt idx="9">
                  <c:v>3.4894775710796098E-2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Nivea (38.0%)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(19.3%)</c:v>
                </c:pt>
                <c:pt idx="1">
                  <c:v>Banana Boat (15.9%)</c:v>
                </c:pt>
                <c:pt idx="2">
                  <c:v>Caribbean Beach (6.6%)</c:v>
                </c:pt>
                <c:pt idx="3">
                  <c:v>EQUATE (6.3%)</c:v>
                </c:pt>
                <c:pt idx="4">
                  <c:v>Nuvel (2.3%)</c:v>
                </c:pt>
                <c:pt idx="5">
                  <c:v>Neutrogena (2.7%)</c:v>
                </c:pt>
                <c:pt idx="6">
                  <c:v>Garnier (1.7%)</c:v>
                </c:pt>
                <c:pt idx="7">
                  <c:v>Isdin (1.8%)</c:v>
                </c:pt>
                <c:pt idx="8">
                  <c:v>La Roche-Posay (1.9%)</c:v>
                </c:pt>
                <c:pt idx="9">
                  <c:v>L'Oreal Paris (0.9%)</c:v>
                </c:pt>
              </c:strCache>
            </c:strRef>
          </c:cat>
          <c:val>
            <c:numRef>
              <c:f>Sheet1!$B$2:$B$11</c:f>
              <c:numCache>
                <c:formatCode>General</c:formatCode>
                <c:ptCount val="10"/>
                <c:pt idx="0">
                  <c:v>0.32586890888578873</c:v>
                </c:pt>
                <c:pt idx="1">
                  <c:v>0.2230861038806034</c:v>
                </c:pt>
                <c:pt idx="2">
                  <c:v>0.13594387462881005</c:v>
                </c:pt>
                <c:pt idx="3">
                  <c:v>0.1178045931594837</c:v>
                </c:pt>
                <c:pt idx="4">
                  <c:v>4.5502259395599744E-2</c:v>
                </c:pt>
                <c:pt idx="5">
                  <c:v>4.4550305517150092E-2</c:v>
                </c:pt>
                <c:pt idx="6">
                  <c:v>3.4967669082201627E-2</c:v>
                </c:pt>
                <c:pt idx="7">
                  <c:v>2.0832042089677937E-2</c:v>
                </c:pt>
                <c:pt idx="8">
                  <c:v>1.7665664356039643E-2</c:v>
                </c:pt>
                <c:pt idx="9">
                  <c:v>1.2909580644737337E-2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Sport Spray FPS50+ 170g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Banana Boat Aqua Protect Cream FPS50+ 236ml (2.7%)</c:v>
                </c:pt>
                <c:pt idx="5">
                  <c:v>Hawaiian Tropic Island Sport Lotion FPS50 240ml (3.6%)</c:v>
                </c:pt>
                <c:pt idx="6">
                  <c:v>Hawaiian Tropic Sheer Touch Lotion FPS50+ 240ml (4.4%)</c:v>
                </c:pt>
                <c:pt idx="7">
                  <c:v>Banana Boat Dry Balance Sport Spray FPS50 170ml (1.2%)</c:v>
                </c:pt>
                <c:pt idx="8">
                  <c:v>Nivea Sun Protection Sensitive Skin Gel FPS50+ 200ml (5.1%)</c:v>
                </c:pt>
                <c:pt idx="9">
                  <c:v>Banana Boat Aqua Protect Kids Cream FPS50+ 236ml (1.9%)</c:v>
                </c:pt>
              </c:strCache>
            </c:strRef>
          </c:cat>
          <c:val>
            <c:numRef>
              <c:f>Sheet1!$B$2:$B$11</c:f>
              <c:numCache>
                <c:formatCode>General</c:formatCode>
                <c:ptCount val="10"/>
                <c:pt idx="0">
                  <c:v>7.5995728208662669E-2</c:v>
                </c:pt>
                <c:pt idx="1">
                  <c:v>6.9746597601019575E-2</c:v>
                </c:pt>
                <c:pt idx="2">
                  <c:v>6.7645482134200907E-2</c:v>
                </c:pt>
                <c:pt idx="3">
                  <c:v>5.2888348219772861E-2</c:v>
                </c:pt>
                <c:pt idx="4">
                  <c:v>4.4856347890915076E-2</c:v>
                </c:pt>
                <c:pt idx="5">
                  <c:v>3.6718319747893947E-2</c:v>
                </c:pt>
                <c:pt idx="6">
                  <c:v>3.3491329130179402E-2</c:v>
                </c:pt>
                <c:pt idx="7">
                  <c:v>3.2559107697184259E-2</c:v>
                </c:pt>
                <c:pt idx="8">
                  <c:v>3.0311035980201864E-2</c:v>
                </c:pt>
                <c:pt idx="9">
                  <c:v>3.0251857513950906E-2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Sport Spray FPS50+ 240ml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310</c:v>
                </c:pt>
                <c:pt idx="1">
                  <c:v>325</c:v>
                </c:pt>
                <c:pt idx="2">
                  <c:v>360</c:v>
                </c:pt>
                <c:pt idx="3">
                  <c:v>395</c:v>
                </c:pt>
                <c:pt idx="4">
                  <c:v>430</c:v>
                </c:pt>
              </c:numCache>
            </c:numRef>
          </c:xVal>
          <c:yVal>
            <c:numRef>
              <c:f>Sheet1!$B$2:$B$6</c:f>
              <c:numCache>
                <c:formatCode>General</c:formatCode>
                <c:ptCount val="5"/>
                <c:pt idx="0">
                  <c:v>0.23580282019276613</c:v>
                </c:pt>
                <c:pt idx="1">
                  <c:v>0.13930104008872493</c:v>
                </c:pt>
                <c:pt idx="2">
                  <c:v>0</c:v>
                </c:pt>
                <c:pt idx="3">
                  <c:v>-9.9425188120293523E-2</c:v>
                </c:pt>
                <c:pt idx="4">
                  <c:v>-0.20207301242857831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31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Sheet1!$B$2:$B$26</c:f>
              <c:numCache>
                <c:formatCode>General</c:formatCode>
                <c:ptCount val="25"/>
                <c:pt idx="0">
                  <c:v>123.58028201927664</c:v>
                </c:pt>
                <c:pt idx="1">
                  <c:v>121.58631875973678</c:v>
                </c:pt>
                <c:pt idx="2">
                  <c:v>117.5026208989475</c:v>
                </c:pt>
                <c:pt idx="3">
                  <c:v>113.93010400887256</c:v>
                </c:pt>
                <c:pt idx="4">
                  <c:v>110.76519728341907</c:v>
                </c:pt>
                <c:pt idx="5">
                  <c:v>107.92965499997035</c:v>
                </c:pt>
                <c:pt idx="6">
                  <c:v>106.22783854330487</c:v>
                </c:pt>
                <c:pt idx="7">
                  <c:v>104.59519910822543</c:v>
                </c:pt>
                <c:pt idx="8">
                  <c:v>103.02650559024269</c:v>
                </c:pt>
                <c:pt idx="9">
                  <c:v>101.47028639886355</c:v>
                </c:pt>
                <c:pt idx="10">
                  <c:v>100</c:v>
                </c:pt>
                <c:pt idx="11">
                  <c:v>98.60676064292791</c:v>
                </c:pt>
                <c:pt idx="12">
                  <c:v>97.282920311874733</c:v>
                </c:pt>
                <c:pt idx="13">
                  <c:v>96.021868607631944</c:v>
                </c:pt>
                <c:pt idx="14">
                  <c:v>94.81786753697385</c:v>
                </c:pt>
                <c:pt idx="15">
                  <c:v>93.665914930108727</c:v>
                </c:pt>
                <c:pt idx="16">
                  <c:v>91.816001909042683</c:v>
                </c:pt>
                <c:pt idx="17">
                  <c:v>90.057481187970694</c:v>
                </c:pt>
                <c:pt idx="18">
                  <c:v>88.383285969473818</c:v>
                </c:pt>
                <c:pt idx="19">
                  <c:v>86.787057313746772</c:v>
                </c:pt>
                <c:pt idx="20">
                  <c:v>85.263060169480326</c:v>
                </c:pt>
                <c:pt idx="21">
                  <c:v>83.806110519923749</c:v>
                </c:pt>
                <c:pt idx="22">
                  <c:v>82.411512076817644</c:v>
                </c:pt>
                <c:pt idx="23">
                  <c:v>81.07500118030741</c:v>
                </c:pt>
                <c:pt idx="24">
                  <c:v>79.792698757142247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Sheet1!$C$2:$C$26</c:f>
              <c:numCache>
                <c:formatCode>General</c:formatCode>
                <c:ptCount val="25"/>
                <c:pt idx="0">
                  <c:v>106.50709307608696</c:v>
                </c:pt>
                <c:pt idx="1">
                  <c:v>106.46858817241285</c:v>
                </c:pt>
                <c:pt idx="2">
                  <c:v>104.51495725040625</c:v>
                </c:pt>
                <c:pt idx="3">
                  <c:v>102.91059903733604</c:v>
                </c:pt>
                <c:pt idx="4">
                  <c:v>101.58161795698612</c:v>
                </c:pt>
                <c:pt idx="5">
                  <c:v>100.47199867837382</c:v>
                </c:pt>
                <c:pt idx="6">
                  <c:v>100.35544363126156</c:v>
                </c:pt>
                <c:pt idx="7">
                  <c:v>100.25816726351269</c:v>
                </c:pt>
                <c:pt idx="8">
                  <c:v>100.17794761358746</c:v>
                </c:pt>
                <c:pt idx="9">
                  <c:v>100.06751930569777</c:v>
                </c:pt>
                <c:pt idx="10">
                  <c:v>100</c:v>
                </c:pt>
                <c:pt idx="11">
                  <c:v>99.969938851813794</c:v>
                </c:pt>
                <c:pt idx="12">
                  <c:v>99.972666898923606</c:v>
                </c:pt>
                <c:pt idx="13">
                  <c:v>100.00417393597898</c:v>
                </c:pt>
                <c:pt idx="14">
                  <c:v>100.06100568490832</c:v>
                </c:pt>
                <c:pt idx="15">
                  <c:v>100.1401779123936</c:v>
                </c:pt>
                <c:pt idx="16">
                  <c:v>99.429350452389002</c:v>
                </c:pt>
                <c:pt idx="17">
                  <c:v>98.767798089232144</c:v>
                </c:pt>
                <c:pt idx="18">
                  <c:v>98.151442416975939</c:v>
                </c:pt>
                <c:pt idx="19">
                  <c:v>97.576612795547391</c:v>
                </c:pt>
                <c:pt idx="20">
                  <c:v>97.039999317671786</c:v>
                </c:pt>
                <c:pt idx="21">
                  <c:v>96.538611679573663</c:v>
                </c:pt>
                <c:pt idx="22">
                  <c:v>96.069743192394625</c:v>
                </c:pt>
                <c:pt idx="23">
                  <c:v>95.630939266042532</c:v>
                </c:pt>
                <c:pt idx="24">
                  <c:v>95.219969782308155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Sheet1!$D$2:$D$26</c:f>
              <c:numCache>
                <c:formatCode>General</c:formatCode>
                <c:ptCount val="25"/>
                <c:pt idx="0">
                  <c:v>97.112760909951078</c:v>
                </c:pt>
                <c:pt idx="1">
                  <c:v>98.149896984223361</c:v>
                </c:pt>
                <c:pt idx="2">
                  <c:v>97.369939223669562</c:v>
                </c:pt>
                <c:pt idx="3">
                  <c:v>96.849602423186823</c:v>
                </c:pt>
                <c:pt idx="4">
                  <c:v>96.531469300081767</c:v>
                </c:pt>
                <c:pt idx="5">
                  <c:v>96.371862869392615</c:v>
                </c:pt>
                <c:pt idx="6">
                  <c:v>97.127397880434657</c:v>
                </c:pt>
                <c:pt idx="7">
                  <c:v>97.874768643681136</c:v>
                </c:pt>
                <c:pt idx="8">
                  <c:v>98.613412875169431</c:v>
                </c:pt>
                <c:pt idx="9">
                  <c:v>99.297070005966532</c:v>
                </c:pt>
                <c:pt idx="10">
                  <c:v>100</c:v>
                </c:pt>
                <c:pt idx="11">
                  <c:v>100.718648135167</c:v>
                </c:pt>
                <c:pt idx="12">
                  <c:v>101.44998920807566</c:v>
                </c:pt>
                <c:pt idx="13">
                  <c:v>102.19144710220019</c:v>
                </c:pt>
                <c:pt idx="14">
                  <c:v>102.94082653842555</c:v>
                </c:pt>
                <c:pt idx="15">
                  <c:v>103.69625528914035</c:v>
                </c:pt>
                <c:pt idx="16">
                  <c:v>103.61468983397745</c:v>
                </c:pt>
                <c:pt idx="17">
                  <c:v>103.55897812432204</c:v>
                </c:pt>
                <c:pt idx="18">
                  <c:v>103.52671467110892</c:v>
                </c:pt>
                <c:pt idx="19">
                  <c:v>103.51573288027909</c:v>
                </c:pt>
                <c:pt idx="20">
                  <c:v>103.52407890165478</c:v>
                </c:pt>
                <c:pt idx="21">
                  <c:v>103.54998842128347</c:v>
                </c:pt>
                <c:pt idx="22">
                  <c:v>103.59186609353071</c:v>
                </c:pt>
                <c:pt idx="23">
                  <c:v>103.64826732884025</c:v>
                </c:pt>
                <c:pt idx="24">
                  <c:v>103.71788217558911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Sheet1!$E$2:$E$26</c:f>
              <c:numCache>
                <c:formatCode>General</c:formatCode>
                <c:ptCount val="25"/>
                <c:pt idx="0">
                  <c:v>0.5917950709915295</c:v>
                </c:pt>
                <c:pt idx="1">
                  <c:v>0.59827451430912437</c:v>
                </c:pt>
                <c:pt idx="2">
                  <c:v>0.6045514750230444</c:v>
                </c:pt>
                <c:pt idx="3">
                  <c:v>0.61063529848422826</c:v>
                </c:pt>
                <c:pt idx="4">
                  <c:v>0.61653476365870974</c:v>
                </c:pt>
                <c:pt idx="5">
                  <c:v>0.6222581253951468</c:v>
                </c:pt>
                <c:pt idx="6">
                  <c:v>0.62781315296286522</c:v>
                </c:pt>
                <c:pt idx="7">
                  <c:v>0.63320716523876575</c:v>
                </c:pt>
                <c:pt idx="8">
                  <c:v>0.63844706287821185</c:v>
                </c:pt>
                <c:pt idx="9">
                  <c:v>0.64353935776725124</c:v>
                </c:pt>
                <c:pt idx="10">
                  <c:v>0.64849020002048385</c:v>
                </c:pt>
                <c:pt idx="11">
                  <c:v>0.65330540275992932</c:v>
                </c:pt>
                <c:pt idx="12">
                  <c:v>0.65799046488479507</c:v>
                </c:pt>
                <c:pt idx="13">
                  <c:v>0.66255059201966449</c:v>
                </c:pt>
                <c:pt idx="14">
                  <c:v>0.66699071580887948</c:v>
                </c:pt>
                <c:pt idx="15">
                  <c:v>0.6713155117074654</c:v>
                </c:pt>
                <c:pt idx="16">
                  <c:v>0.67552941540352351</c:v>
                </c:pt>
                <c:pt idx="17">
                  <c:v>0.67963663799335228</c:v>
                </c:pt>
                <c:pt idx="18">
                  <c:v>0.68364118001843543</c:v>
                </c:pt>
                <c:pt idx="19">
                  <c:v>0.68754684446265235</c:v>
                </c:pt>
                <c:pt idx="20">
                  <c:v>0.6913572487984736</c:v>
                </c:pt>
                <c:pt idx="21">
                  <c:v>0.69507583616234747</c:v>
                </c:pt>
                <c:pt idx="22">
                  <c:v>0.69870588573184322</c:v>
                </c:pt>
                <c:pt idx="23">
                  <c:v>0.70225052237029217</c:v>
                </c:pt>
                <c:pt idx="24">
                  <c:v>0.70571272559854459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Banana Boat Aqua Protect Cream FPS50+ 236ml (2.7%)</c:v>
                </c:pt>
                <c:pt idx="3">
                  <c:v>Nivea Sun Protect &amp; Refresh Sport Lotion FPS50 200ml (5.8%)</c:v>
                </c:pt>
                <c:pt idx="4">
                  <c:v>Hawaiian Tropic Ozono Lotion FPS50+ 240ml (4.4%)</c:v>
                </c:pt>
                <c:pt idx="5">
                  <c:v>Hawaiian Tropic Island Sport Lotion FPS50 240ml (3.6%)</c:v>
                </c:pt>
                <c:pt idx="6">
                  <c:v>Nivea Sun Protection Sensitive Skin Gel FPS50+ 200ml (5.1%)</c:v>
                </c:pt>
                <c:pt idx="7">
                  <c:v>Banana Boat Advanced Protection Lotion FPS50+ 240ml (2.8%)</c:v>
                </c:pt>
                <c:pt idx="8">
                  <c:v>Hawaiian Tropic Sheer Touch Lotion FPS50+ 240ml (4.4%)</c:v>
                </c:pt>
                <c:pt idx="9">
                  <c:v>Nivea Sun Protection &amp; Hydration Lotion FPS50+ 125ml (4.5%)</c:v>
                </c:pt>
              </c:strCache>
            </c:strRef>
          </c:cat>
          <c:val>
            <c:numRef>
              <c:f>Sheet1!$B$2:$B$11</c:f>
              <c:numCache>
                <c:formatCode>General</c:formatCode>
                <c:ptCount val="10"/>
                <c:pt idx="0">
                  <c:v>8.4766929904158031E-2</c:v>
                </c:pt>
                <c:pt idx="1">
                  <c:v>5.8413533073621252E-2</c:v>
                </c:pt>
                <c:pt idx="2">
                  <c:v>5.7940451598839024E-2</c:v>
                </c:pt>
                <c:pt idx="3">
                  <c:v>5.2749366752639484E-2</c:v>
                </c:pt>
                <c:pt idx="4">
                  <c:v>4.8640931710254826E-2</c:v>
                </c:pt>
                <c:pt idx="5">
                  <c:v>4.365702138727362E-2</c:v>
                </c:pt>
                <c:pt idx="6">
                  <c:v>4.1587960980926722E-2</c:v>
                </c:pt>
                <c:pt idx="7">
                  <c:v>4.0800767715287657E-2</c:v>
                </c:pt>
                <c:pt idx="8">
                  <c:v>4.0465583355207314E-2</c:v>
                </c:pt>
                <c:pt idx="9">
                  <c:v>3.7191810813536633E-2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Banana Boat Aqua Protect Cream FPS50+ 236ml (2.7%)</c:v>
                </c:pt>
                <c:pt idx="3">
                  <c:v>Nivea Sun Protect &amp; Refresh Sport Lotion FPS50 200ml (5.8%)</c:v>
                </c:pt>
                <c:pt idx="4">
                  <c:v>Hawaiian Tropic Island Sport Lotion FPS50 240ml (3.6%)</c:v>
                </c:pt>
                <c:pt idx="5">
                  <c:v>Hawaiian Tropic Sheer Touch Lotion FPS50+ 240ml (4.4%)</c:v>
                </c:pt>
                <c:pt idx="6">
                  <c:v>Banana Boat Aqua Protect Sport Lotion FPS50+ 236ml (3.1%)</c:v>
                </c:pt>
                <c:pt idx="7">
                  <c:v>Nivea Sun Protection Sensitive Skin Gel FPS50+ 200ml (5.1%)</c:v>
                </c:pt>
                <c:pt idx="8">
                  <c:v>Banana Boat Advanced Protection Lotion FPS50+ 240ml (2.8%)</c:v>
                </c:pt>
                <c:pt idx="9">
                  <c:v>Nivea Sun Protection &amp; Hydration Lotion FPS50+ 125ml (4.5%)</c:v>
                </c:pt>
              </c:strCache>
            </c:strRef>
          </c:cat>
          <c:val>
            <c:numRef>
              <c:f>Sheet1!$B$2:$B$11</c:f>
              <c:numCache>
                <c:formatCode>General</c:formatCode>
                <c:ptCount val="10"/>
                <c:pt idx="0">
                  <c:v>8.6340644348735951E-2</c:v>
                </c:pt>
                <c:pt idx="1">
                  <c:v>5.3774762673373402E-2</c:v>
                </c:pt>
                <c:pt idx="2">
                  <c:v>5.3428308438748892E-2</c:v>
                </c:pt>
                <c:pt idx="3">
                  <c:v>5.3105172562808979E-2</c:v>
                </c:pt>
                <c:pt idx="4">
                  <c:v>5.2387807667733065E-2</c:v>
                </c:pt>
                <c:pt idx="5">
                  <c:v>4.9144909467441301E-2</c:v>
                </c:pt>
                <c:pt idx="6">
                  <c:v>4.7971656477293241E-2</c:v>
                </c:pt>
                <c:pt idx="7">
                  <c:v>4.2792741365349697E-2</c:v>
                </c:pt>
                <c:pt idx="8">
                  <c:v>3.9508521507805247E-2</c:v>
                </c:pt>
                <c:pt idx="9">
                  <c:v>3.1963376717160347E-2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Spray FPS50+ 170g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300</c:v>
                </c:pt>
                <c:pt idx="1">
                  <c:v>315</c:v>
                </c:pt>
                <c:pt idx="2">
                  <c:v>350</c:v>
                </c:pt>
                <c:pt idx="3">
                  <c:v>385</c:v>
                </c:pt>
                <c:pt idx="4">
                  <c:v>430</c:v>
                </c:pt>
              </c:numCache>
            </c:numRef>
          </c:xVal>
          <c:yVal>
            <c:numRef>
              <c:f>Sheet1!$B$2:$B$6</c:f>
              <c:numCache>
                <c:formatCode>General</c:formatCode>
                <c:ptCount val="5"/>
                <c:pt idx="0">
                  <c:v>0.29973649000002878</c:v>
                </c:pt>
                <c:pt idx="1">
                  <c:v>0.20917087299459919</c:v>
                </c:pt>
                <c:pt idx="2">
                  <c:v>0</c:v>
                </c:pt>
                <c:pt idx="3">
                  <c:v>-9.8649240808513172E-2</c:v>
                </c:pt>
                <c:pt idx="4">
                  <c:v>-0.21633424412667027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Aqua Protect Cream FPS50+ 236ml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-4.2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260</c:v>
                </c:pt>
                <c:pt idx="1">
                  <c:v>275</c:v>
                </c:pt>
                <c:pt idx="2">
                  <c:v>305</c:v>
                </c:pt>
                <c:pt idx="3">
                  <c:v>335</c:v>
                </c:pt>
                <c:pt idx="4">
                  <c:v>370</c:v>
                </c:pt>
              </c:numCache>
            </c:numRef>
          </c:xVal>
          <c:yVal>
            <c:numRef>
              <c:f>Sheet1!$B$9:$B$13</c:f>
              <c:numCache>
                <c:formatCode>General</c:formatCode>
                <c:ptCount val="5"/>
                <c:pt idx="0">
                  <c:v>0.62738347404591965</c:v>
                </c:pt>
                <c:pt idx="1">
                  <c:v>0.41471970976056344</c:v>
                </c:pt>
                <c:pt idx="2">
                  <c:v>0</c:v>
                </c:pt>
                <c:pt idx="3">
                  <c:v>-0.22625675986954702</c:v>
                </c:pt>
                <c:pt idx="4">
                  <c:v>-0.36769432856477879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26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129.97364900000287</c:v>
                </c:pt>
                <c:pt idx="1">
                  <c:v>126.48275338475068</c:v>
                </c:pt>
                <c:pt idx="2">
                  <c:v>123.50869219836065</c:v>
                </c:pt>
                <c:pt idx="3">
                  <c:v>120.91708729945991</c:v>
                </c:pt>
                <c:pt idx="4">
                  <c:v>116.18545459825451</c:v>
                </c:pt>
                <c:pt idx="5">
                  <c:v>112.08959893282974</c:v>
                </c:pt>
                <c:pt idx="6">
                  <c:v>108.49611987219996</c:v>
                </c:pt>
                <c:pt idx="7">
                  <c:v>105.30463959302803</c:v>
                </c:pt>
                <c:pt idx="8">
                  <c:v>103.45654434549832</c:v>
                </c:pt>
                <c:pt idx="9">
                  <c:v>101.69057922325102</c:v>
                </c:pt>
                <c:pt idx="10">
                  <c:v>100</c:v>
                </c:pt>
                <c:pt idx="11">
                  <c:v>98.347533737388176</c:v>
                </c:pt>
                <c:pt idx="12">
                  <c:v>96.791763670651022</c:v>
                </c:pt>
                <c:pt idx="13">
                  <c:v>95.321833900172663</c:v>
                </c:pt>
                <c:pt idx="14">
                  <c:v>93.928523647591419</c:v>
                </c:pt>
                <c:pt idx="15">
                  <c:v>92.603966118533251</c:v>
                </c:pt>
                <c:pt idx="16">
                  <c:v>91.341418850956728</c:v>
                </c:pt>
                <c:pt idx="17">
                  <c:v>90.135075919148704</c:v>
                </c:pt>
                <c:pt idx="18">
                  <c:v>88.575400328903683</c:v>
                </c:pt>
                <c:pt idx="19">
                  <c:v>87.090913919234296</c:v>
                </c:pt>
                <c:pt idx="20">
                  <c:v>85.675535922619275</c:v>
                </c:pt>
                <c:pt idx="21">
                  <c:v>84.323836717927009</c:v>
                </c:pt>
                <c:pt idx="22">
                  <c:v>83.03095519814363</c:v>
                </c:pt>
                <c:pt idx="23">
                  <c:v>81.792527837999344</c:v>
                </c:pt>
                <c:pt idx="24">
                  <c:v>80.604627680242842</c:v>
                </c:pt>
                <c:pt idx="25">
                  <c:v>79.463711742863268</c:v>
                </c:pt>
                <c:pt idx="26">
                  <c:v>78.36657558733296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111.50839224786483</c:v>
                </c:pt>
                <c:pt idx="1">
                  <c:v>110.30895603612645</c:v>
                </c:pt>
                <c:pt idx="2">
                  <c:v>109.46867844045242</c:v>
                </c:pt>
                <c:pt idx="3">
                  <c:v>108.88848171916501</c:v>
                </c:pt>
                <c:pt idx="4">
                  <c:v>106.27899180042353</c:v>
                </c:pt>
                <c:pt idx="5">
                  <c:v>104.12559419153527</c:v>
                </c:pt>
                <c:pt idx="6">
                  <c:v>102.32958528782987</c:v>
                </c:pt>
                <c:pt idx="7">
                  <c:v>100.81629077564607</c:v>
                </c:pt>
                <c:pt idx="8">
                  <c:v>100.51682386049896</c:v>
                </c:pt>
                <c:pt idx="9">
                  <c:v>100.24580919169746</c:v>
                </c:pt>
                <c:pt idx="10">
                  <c:v>100</c:v>
                </c:pt>
                <c:pt idx="11">
                  <c:v>99.74576321501371</c:v>
                </c:pt>
                <c:pt idx="12">
                  <c:v>99.543953107127351</c:v>
                </c:pt>
                <c:pt idx="13">
                  <c:v>99.387374604938273</c:v>
                </c:pt>
                <c:pt idx="14">
                  <c:v>99.269943801251515</c:v>
                </c:pt>
                <c:pt idx="15">
                  <c:v>99.186502940609273</c:v>
                </c:pt>
                <c:pt idx="16">
                  <c:v>99.132667336721795</c:v>
                </c:pt>
                <c:pt idx="17">
                  <c:v>99.104698745815128</c:v>
                </c:pt>
                <c:pt idx="18">
                  <c:v>98.64723823383919</c:v>
                </c:pt>
                <c:pt idx="19">
                  <c:v>98.230350414264777</c:v>
                </c:pt>
                <c:pt idx="20">
                  <c:v>97.850284316275065</c:v>
                </c:pt>
                <c:pt idx="21">
                  <c:v>97.503697854398325</c:v>
                </c:pt>
                <c:pt idx="22">
                  <c:v>97.187607119256796</c:v>
                </c:pt>
                <c:pt idx="23">
                  <c:v>96.899342528432015</c:v>
                </c:pt>
                <c:pt idx="24">
                  <c:v>96.636510857133672</c:v>
                </c:pt>
                <c:pt idx="25">
                  <c:v>96.396962311607993</c:v>
                </c:pt>
                <c:pt idx="26">
                  <c:v>96.178761931161375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104.36503360733845</c:v>
                </c:pt>
                <c:pt idx="1">
                  <c:v>104.0540273380448</c:v>
                </c:pt>
                <c:pt idx="2">
                  <c:v>104.04082854757566</c:v>
                </c:pt>
                <c:pt idx="3">
                  <c:v>104.24014205083398</c:v>
                </c:pt>
                <c:pt idx="4">
                  <c:v>102.45029222994164</c:v>
                </c:pt>
                <c:pt idx="5">
                  <c:v>101.0471320532979</c:v>
                </c:pt>
                <c:pt idx="6">
                  <c:v>99.945354615456239</c:v>
                </c:pt>
                <c:pt idx="7">
                  <c:v>99.080210175644481</c:v>
                </c:pt>
                <c:pt idx="8">
                  <c:v>99.379750511699115</c:v>
                </c:pt>
                <c:pt idx="9">
                  <c:v>99.686976991243597</c:v>
                </c:pt>
                <c:pt idx="10">
                  <c:v>100</c:v>
                </c:pt>
                <c:pt idx="11">
                  <c:v>100.28526818254304</c:v>
                </c:pt>
                <c:pt idx="12">
                  <c:v>100.60592610756058</c:v>
                </c:pt>
                <c:pt idx="13">
                  <c:v>100.95619179114692</c:v>
                </c:pt>
                <c:pt idx="14">
                  <c:v>101.33119166529664</c:v>
                </c:pt>
                <c:pt idx="15">
                  <c:v>101.72681282788731</c:v>
                </c:pt>
                <c:pt idx="16">
                  <c:v>102.13957962941278</c:v>
                </c:pt>
                <c:pt idx="17">
                  <c:v>102.56655073925948</c:v>
                </c:pt>
                <c:pt idx="18">
                  <c:v>102.53695870770471</c:v>
                </c:pt>
                <c:pt idx="19">
                  <c:v>102.53442852639859</c:v>
                </c:pt>
                <c:pt idx="20">
                  <c:v>102.55612567972237</c:v>
                </c:pt>
                <c:pt idx="21">
                  <c:v>102.5995286871314</c:v>
                </c:pt>
                <c:pt idx="22">
                  <c:v>102.66239108116413</c:v>
                </c:pt>
                <c:pt idx="23">
                  <c:v>102.74270831355253</c:v>
                </c:pt>
                <c:pt idx="24">
                  <c:v>102.8386889304974</c:v>
                </c:pt>
                <c:pt idx="25">
                  <c:v>102.94872944475708</c:v>
                </c:pt>
                <c:pt idx="26">
                  <c:v>103.07139240885503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0.67923126655540766</c:v>
                </c:pt>
                <c:pt idx="1">
                  <c:v>0.68448977038236825</c:v>
                </c:pt>
                <c:pt idx="2">
                  <c:v>0.68957864505362032</c:v>
                </c:pt>
                <c:pt idx="3">
                  <c:v>0.69450596814800725</c:v>
                </c:pt>
                <c:pt idx="4">
                  <c:v>0.69927931239569474</c:v>
                </c:pt>
                <c:pt idx="5">
                  <c:v>0.70390578451268404</c:v>
                </c:pt>
                <c:pt idx="6">
                  <c:v>0.70839206050491621</c:v>
                </c:pt>
                <c:pt idx="7">
                  <c:v>0.71274441781081299</c:v>
                </c:pt>
                <c:pt idx="8">
                  <c:v>0.71696876460771275</c:v>
                </c:pt>
                <c:pt idx="9">
                  <c:v>0.72107066656991969</c:v>
                </c:pt>
                <c:pt idx="10">
                  <c:v>0.72505537133320663</c:v>
                </c:pt>
                <c:pt idx="11">
                  <c:v>0.72892783089189384</c:v>
                </c:pt>
                <c:pt idx="12">
                  <c:v>0.73269272212950642</c:v>
                </c:pt>
                <c:pt idx="13">
                  <c:v>0.73635446566197893</c:v>
                </c:pt>
                <c:pt idx="14">
                  <c:v>0.7399172431530332</c:v>
                </c:pt>
                <c:pt idx="15">
                  <c:v>0.74338501324432615</c:v>
                </c:pt>
                <c:pt idx="16">
                  <c:v>0.74676152622795355</c:v>
                </c:pt>
                <c:pt idx="17">
                  <c:v>0.75005033757564243</c:v>
                </c:pt>
                <c:pt idx="18">
                  <c:v>0.75325482042723668</c:v>
                </c:pt>
                <c:pt idx="19">
                  <c:v>0.75637817713068944</c:v>
                </c:pt>
                <c:pt idx="20">
                  <c:v>0.75942344991655575</c:v>
                </c:pt>
                <c:pt idx="21">
                  <c:v>0.7623935307817834</c:v>
                </c:pt>
                <c:pt idx="22">
                  <c:v>0.76529117065029828</c:v>
                </c:pt>
                <c:pt idx="23">
                  <c:v>0.76811898787137911</c:v>
                </c:pt>
                <c:pt idx="24">
                  <c:v>0.77087947611100549</c:v>
                </c:pt>
                <c:pt idx="25">
                  <c:v>0.77357501168617016</c:v>
                </c:pt>
                <c:pt idx="26">
                  <c:v>0.77620786038749379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Spray FPS50+ 170g (0.7%)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Hawaiian Tropic Ozono Lotion FPS50+ 240ml (4.4%)</c:v>
                </c:pt>
                <c:pt idx="4">
                  <c:v>Nivea Sun Protection &amp; Hydration Lotion FPS50+ 125ml (4.5%)</c:v>
                </c:pt>
                <c:pt idx="5">
                  <c:v>Nivea Sun Protection Sensitive Skin Gel FPS50+ 200ml (5.1%)</c:v>
                </c:pt>
                <c:pt idx="6">
                  <c:v>Hawaiian Tropic Sheer Touch Lotion FPS50+ 240ml (4.4%)</c:v>
                </c:pt>
                <c:pt idx="7">
                  <c:v>Banana Boat Aqua Protect Cream FPS50+ 236ml (2.7%)</c:v>
                </c:pt>
                <c:pt idx="8">
                  <c:v>Equate Sport Lotion FPS30 237ml (2.0%)</c:v>
                </c:pt>
                <c:pt idx="9">
                  <c:v>Banana Boat Aqua Protect Kids Cream FPS50+ 236ml (1.9%)</c:v>
                </c:pt>
              </c:strCache>
            </c:strRef>
          </c:cat>
          <c:val>
            <c:numRef>
              <c:f>Sheet1!$B$2:$B$11</c:f>
              <c:numCache>
                <c:formatCode>General</c:formatCode>
                <c:ptCount val="10"/>
                <c:pt idx="0">
                  <c:v>8.7917239478481984E-2</c:v>
                </c:pt>
                <c:pt idx="1">
                  <c:v>6.5401408450650678E-2</c:v>
                </c:pt>
                <c:pt idx="2">
                  <c:v>6.2350071983045895E-2</c:v>
                </c:pt>
                <c:pt idx="3">
                  <c:v>5.1755072908746723E-2</c:v>
                </c:pt>
                <c:pt idx="4">
                  <c:v>4.6578497042520282E-2</c:v>
                </c:pt>
                <c:pt idx="5">
                  <c:v>4.3049480899478659E-2</c:v>
                </c:pt>
                <c:pt idx="6">
                  <c:v>3.9618329551060226E-2</c:v>
                </c:pt>
                <c:pt idx="7">
                  <c:v>3.5995121893183699E-2</c:v>
                </c:pt>
                <c:pt idx="8">
                  <c:v>3.5345681510764448E-2</c:v>
                </c:pt>
                <c:pt idx="9">
                  <c:v>3.3818955502005969E-2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Spray FPS50+ 170g (0.7%)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Hawaiian Tropic Sheer Touch Lotion FPS50+ 240ml (4.4%)</c:v>
                </c:pt>
                <c:pt idx="5">
                  <c:v>Nivea Sun Protection Sensitive Skin Gel FPS50+ 200ml (5.1%)</c:v>
                </c:pt>
                <c:pt idx="6">
                  <c:v>Nivea Sun Protection &amp; Hydration Lotion FPS50+ 125ml (4.5%)</c:v>
                </c:pt>
                <c:pt idx="7">
                  <c:v>Hawaiian Tropic Island Sport Lotion FPS50 240ml (3.6%)</c:v>
                </c:pt>
                <c:pt idx="8">
                  <c:v>Banana Boat Aqua Protect Kids Cream FPS50+ 236ml (1.9%)</c:v>
                </c:pt>
                <c:pt idx="9">
                  <c:v>Banana Boat Aqua Protect Cream FPS50+ 236ml (2.7%)</c:v>
                </c:pt>
              </c:strCache>
            </c:strRef>
          </c:cat>
          <c:val>
            <c:numRef>
              <c:f>Sheet1!$B$2:$B$11</c:f>
              <c:numCache>
                <c:formatCode>General</c:formatCode>
                <c:ptCount val="10"/>
                <c:pt idx="0">
                  <c:v>9.36727097371996E-2</c:v>
                </c:pt>
                <c:pt idx="1">
                  <c:v>6.4917305972629444E-2</c:v>
                </c:pt>
                <c:pt idx="2">
                  <c:v>6.227878497062303E-2</c:v>
                </c:pt>
                <c:pt idx="3">
                  <c:v>5.9194937043228001E-2</c:v>
                </c:pt>
                <c:pt idx="4">
                  <c:v>4.9719727999568301E-2</c:v>
                </c:pt>
                <c:pt idx="5">
                  <c:v>4.6185044635371882E-2</c:v>
                </c:pt>
                <c:pt idx="6">
                  <c:v>3.7123535229069519E-2</c:v>
                </c:pt>
                <c:pt idx="7">
                  <c:v>3.6396442299312055E-2</c:v>
                </c:pt>
                <c:pt idx="8">
                  <c:v>3.3464308858378325E-2</c:v>
                </c:pt>
                <c:pt idx="9">
                  <c:v>3.3276495574139239E-2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162.73834740459196</c:v>
                </c:pt>
                <c:pt idx="1">
                  <c:v>154.75971416637969</c:v>
                </c:pt>
                <c:pt idx="2">
                  <c:v>147.72183011989631</c:v>
                </c:pt>
                <c:pt idx="3">
                  <c:v>141.47197097605621</c:v>
                </c:pt>
                <c:pt idx="4">
                  <c:v>139.71752911790225</c:v>
                </c:pt>
                <c:pt idx="5">
                  <c:v>137.9973932359988</c:v>
                </c:pt>
                <c:pt idx="6">
                  <c:v>136.31044515495913</c:v>
                </c:pt>
                <c:pt idx="7">
                  <c:v>116.63258636602067</c:v>
                </c:pt>
                <c:pt idx="8">
                  <c:v>101.12196414094312</c:v>
                </c:pt>
                <c:pt idx="9">
                  <c:v>100</c:v>
                </c:pt>
                <c:pt idx="10">
                  <c:v>98.953870988436407</c:v>
                </c:pt>
                <c:pt idx="11">
                  <c:v>97.971246300812226</c:v>
                </c:pt>
                <c:pt idx="12">
                  <c:v>91.71026433866129</c:v>
                </c:pt>
                <c:pt idx="13">
                  <c:v>86.272695947444674</c:v>
                </c:pt>
                <c:pt idx="14">
                  <c:v>81.53226911079156</c:v>
                </c:pt>
                <c:pt idx="15">
                  <c:v>77.374324013045296</c:v>
                </c:pt>
                <c:pt idx="16">
                  <c:v>75.497452427299649</c:v>
                </c:pt>
                <c:pt idx="17">
                  <c:v>73.694252202492464</c:v>
                </c:pt>
                <c:pt idx="18">
                  <c:v>71.960864486719828</c:v>
                </c:pt>
                <c:pt idx="19">
                  <c:v>69.521653012623304</c:v>
                </c:pt>
                <c:pt idx="20">
                  <c:v>67.26582699674195</c:v>
                </c:pt>
                <c:pt idx="21">
                  <c:v>65.174417853874203</c:v>
                </c:pt>
                <c:pt idx="22">
                  <c:v>63.230567143522123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139.68180891940841</c:v>
                </c:pt>
                <c:pt idx="1">
                  <c:v>135.27874683387938</c:v>
                </c:pt>
                <c:pt idx="2">
                  <c:v>131.4656895776933</c:v>
                </c:pt>
                <c:pt idx="3">
                  <c:v>128.14745409786534</c:v>
                </c:pt>
                <c:pt idx="4">
                  <c:v>128.80420105975912</c:v>
                </c:pt>
                <c:pt idx="5">
                  <c:v>129.43598971104646</c:v>
                </c:pt>
                <c:pt idx="6">
                  <c:v>130.04346244936349</c:v>
                </c:pt>
                <c:pt idx="7">
                  <c:v>112.99429504284042</c:v>
                </c:pt>
                <c:pt idx="8">
                  <c:v>99.492280187377375</c:v>
                </c:pt>
                <c:pt idx="9">
                  <c:v>100</c:v>
                </c:pt>
                <c:pt idx="10">
                  <c:v>100.54853785624221</c:v>
                </c:pt>
                <c:pt idx="11">
                  <c:v>101.12877785303588</c:v>
                </c:pt>
                <c:pt idx="12">
                  <c:v>96.123356195087581</c:v>
                </c:pt>
                <c:pt idx="13">
                  <c:v>91.797459125190301</c:v>
                </c:pt>
                <c:pt idx="14">
                  <c:v>88.053239972402494</c:v>
                </c:pt>
                <c:pt idx="15">
                  <c:v>84.79777219816188</c:v>
                </c:pt>
                <c:pt idx="16">
                  <c:v>83.951432936856989</c:v>
                </c:pt>
                <c:pt idx="17">
                  <c:v>83.128195165511343</c:v>
                </c:pt>
                <c:pt idx="18">
                  <c:v>82.327170306945106</c:v>
                </c:pt>
                <c:pt idx="19">
                  <c:v>80.651596925359073</c:v>
                </c:pt>
                <c:pt idx="20">
                  <c:v>79.113957539996321</c:v>
                </c:pt>
                <c:pt idx="21">
                  <c:v>77.700367609453664</c:v>
                </c:pt>
                <c:pt idx="22">
                  <c:v>76.398293442750898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122.26306227806174</c:v>
                </c:pt>
                <c:pt idx="1">
                  <c:v>120.54559120623965</c:v>
                </c:pt>
                <c:pt idx="2">
                  <c:v>119.14590985545195</c:v>
                </c:pt>
                <c:pt idx="3">
                  <c:v>118.01460949574056</c:v>
                </c:pt>
                <c:pt idx="4">
                  <c:v>120.4121467923233</c:v>
                </c:pt>
                <c:pt idx="5">
                  <c:v>122.74323033647543</c:v>
                </c:pt>
                <c:pt idx="6">
                  <c:v>125.00967877882732</c:v>
                </c:pt>
                <c:pt idx="7">
                  <c:v>110.18633245462486</c:v>
                </c:pt>
                <c:pt idx="8">
                  <c:v>98.32747129300995</c:v>
                </c:pt>
                <c:pt idx="9">
                  <c:v>100</c:v>
                </c:pt>
                <c:pt idx="10">
                  <c:v>101.68844885291574</c:v>
                </c:pt>
                <c:pt idx="11">
                  <c:v>103.38609260876437</c:v>
                </c:pt>
                <c:pt idx="12">
                  <c:v>99.313469437187109</c:v>
                </c:pt>
                <c:pt idx="13">
                  <c:v>95.809236652331464</c:v>
                </c:pt>
                <c:pt idx="14">
                  <c:v>92.797939474369073</c:v>
                </c:pt>
                <c:pt idx="15">
                  <c:v>90.203702688883993</c:v>
                </c:pt>
                <c:pt idx="16">
                  <c:v>90.101991099614878</c:v>
                </c:pt>
                <c:pt idx="17">
                  <c:v>89.986503838476736</c:v>
                </c:pt>
                <c:pt idx="18">
                  <c:v>89.858530000124262</c:v>
                </c:pt>
                <c:pt idx="19">
                  <c:v>88.733874983459287</c:v>
                </c:pt>
                <c:pt idx="20">
                  <c:v>87.713536992740828</c:v>
                </c:pt>
                <c:pt idx="21">
                  <c:v>86.787460611668635</c:v>
                </c:pt>
                <c:pt idx="22">
                  <c:v>85.946361867324256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0.52281076115703118</c:v>
                </c:pt>
                <c:pt idx="1">
                  <c:v>0.53181433170123815</c:v>
                </c:pt>
                <c:pt idx="2">
                  <c:v>0.54048443666973378</c:v>
                </c:pt>
                <c:pt idx="3">
                  <c:v>0.54883926509392045</c:v>
                </c:pt>
                <c:pt idx="4">
                  <c:v>0.55689570678867184</c:v>
                </c:pt>
                <c:pt idx="5">
                  <c:v>0.56466946631869508</c:v>
                </c:pt>
                <c:pt idx="6">
                  <c:v>0.57217516517526934</c:v>
                </c:pt>
                <c:pt idx="7">
                  <c:v>0.57942643356212931</c:v>
                </c:pt>
                <c:pt idx="8">
                  <c:v>0.58643599300276039</c:v>
                </c:pt>
                <c:pt idx="9">
                  <c:v>0.59321573082238721</c:v>
                </c:pt>
                <c:pt idx="10">
                  <c:v>0.59977676742202624</c:v>
                </c:pt>
                <c:pt idx="11">
                  <c:v>0.60612951714548613</c:v>
                </c:pt>
                <c:pt idx="12">
                  <c:v>0.61228374344008774</c:v>
                </c:pt>
                <c:pt idx="13">
                  <c:v>0.61824860892562483</c:v>
                </c:pt>
                <c:pt idx="14">
                  <c:v>0.62403272091160034</c:v>
                </c:pt>
                <c:pt idx="15">
                  <c:v>0.62964417283829288</c:v>
                </c:pt>
                <c:pt idx="16">
                  <c:v>0.63509058206125923</c:v>
                </c:pt>
                <c:pt idx="17">
                  <c:v>0.64037912435022637</c:v>
                </c:pt>
                <c:pt idx="18">
                  <c:v>0.64551656543093749</c:v>
                </c:pt>
                <c:pt idx="19">
                  <c:v>0.65050928986148759</c:v>
                </c:pt>
                <c:pt idx="20">
                  <c:v>0.65536332750230031</c:v>
                </c:pt>
                <c:pt idx="21">
                  <c:v>0.66008437781048801</c:v>
                </c:pt>
                <c:pt idx="22">
                  <c:v>0.66467783216440035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20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Nivea (38.0%)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(19.3%)</c:v>
                </c:pt>
                <c:pt idx="1">
                  <c:v>Banana Boat (15.9%)</c:v>
                </c:pt>
                <c:pt idx="2">
                  <c:v>Caribbean Beach (6.6%)</c:v>
                </c:pt>
                <c:pt idx="3">
                  <c:v>EQUATE (6.3%)</c:v>
                </c:pt>
                <c:pt idx="4">
                  <c:v>Neutrogena (2.7%)</c:v>
                </c:pt>
                <c:pt idx="5">
                  <c:v>Nuvel (2.3%)</c:v>
                </c:pt>
                <c:pt idx="6">
                  <c:v>Garnier (1.7%)</c:v>
                </c:pt>
                <c:pt idx="7">
                  <c:v>Isdin (1.8%)</c:v>
                </c:pt>
                <c:pt idx="8">
                  <c:v>La Roche-Posay (1.9%)</c:v>
                </c:pt>
                <c:pt idx="9">
                  <c:v>L'Oreal Paris (0.9%)</c:v>
                </c:pt>
              </c:strCache>
            </c:strRef>
          </c:cat>
          <c:val>
            <c:numRef>
              <c:f>Sheet1!$B$2:$B$11</c:f>
              <c:numCache>
                <c:formatCode>General</c:formatCode>
                <c:ptCount val="10"/>
                <c:pt idx="0">
                  <c:v>0.30273568304762</c:v>
                </c:pt>
                <c:pt idx="1">
                  <c:v>0.23765367753928796</c:v>
                </c:pt>
                <c:pt idx="2">
                  <c:v>0.13453743040123134</c:v>
                </c:pt>
                <c:pt idx="3">
                  <c:v>0.11749581311114633</c:v>
                </c:pt>
                <c:pt idx="4">
                  <c:v>4.7861231170879197E-2</c:v>
                </c:pt>
                <c:pt idx="5">
                  <c:v>4.3049266030286054E-2</c:v>
                </c:pt>
                <c:pt idx="6">
                  <c:v>4.0333329638314958E-2</c:v>
                </c:pt>
                <c:pt idx="7">
                  <c:v>1.9447327271747816E-2</c:v>
                </c:pt>
                <c:pt idx="8">
                  <c:v>1.8681757498649056E-2</c:v>
                </c:pt>
                <c:pt idx="9">
                  <c:v>1.5087109706363983E-2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Cream FPS50+ 236ml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Advanced Protection Lotion FPS50+ 240ml (2.8%)</c:v>
                </c:pt>
                <c:pt idx="2">
                  <c:v>Hawaiian Tropic Sheer Touch Lotion FPS50+ 240ml (4.4%)</c:v>
                </c:pt>
                <c:pt idx="3">
                  <c:v>Hawaiian Tropic Island Sport Lotion FPS50 240ml (3.6%)</c:v>
                </c:pt>
                <c:pt idx="4">
                  <c:v>Nivea Sun Protection Sensitive Skin Gel FPS50+ 200ml (5.1%)</c:v>
                </c:pt>
                <c:pt idx="5">
                  <c:v>Hawaiian Tropic Ozono Lotion FPS50+ 240ml (4.4%)</c:v>
                </c:pt>
                <c:pt idx="6">
                  <c:v>Banana Boat Aqua Protect Sport Lotion FPS50+ 236ml (3.1%)</c:v>
                </c:pt>
                <c:pt idx="7">
                  <c:v>Banana Boat Aqua Protect Kids Cream FPS50+ 236ml (1.9%)</c:v>
                </c:pt>
                <c:pt idx="8">
                  <c:v>Nivea Sun Protect &amp; Refresh Sport Lotion FPS50 200ml (5.8%)</c:v>
                </c:pt>
                <c:pt idx="9">
                  <c:v>Nivea Sun Protection &amp; Hydration Lotion FPS50+ 125ml (4.5%)</c:v>
                </c:pt>
              </c:strCache>
            </c:strRef>
          </c:cat>
          <c:val>
            <c:numRef>
              <c:f>Sheet1!$B$2:$B$11</c:f>
              <c:numCache>
                <c:formatCode>General</c:formatCode>
                <c:ptCount val="10"/>
                <c:pt idx="0">
                  <c:v>0.11555050127064519</c:v>
                </c:pt>
                <c:pt idx="1">
                  <c:v>8.9097188521754328E-2</c:v>
                </c:pt>
                <c:pt idx="2">
                  <c:v>6.9452948372485571E-2</c:v>
                </c:pt>
                <c:pt idx="3">
                  <c:v>5.8106232570896268E-2</c:v>
                </c:pt>
                <c:pt idx="4">
                  <c:v>5.6828477770057742E-2</c:v>
                </c:pt>
                <c:pt idx="5">
                  <c:v>5.4483670319756886E-2</c:v>
                </c:pt>
                <c:pt idx="6">
                  <c:v>5.3775716260557868E-2</c:v>
                </c:pt>
                <c:pt idx="7">
                  <c:v>4.8410820269059761E-2</c:v>
                </c:pt>
                <c:pt idx="8">
                  <c:v>4.0749766204868913E-2</c:v>
                </c:pt>
                <c:pt idx="9">
                  <c:v>3.634212633689763E-2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Cream FPS50+ 236ml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Banana Boat Advanced Protection Lotion FPS50+ 240ml (2.8%)</c:v>
                </c:pt>
                <c:pt idx="3">
                  <c:v>Banana Boat Aqua Protect Kids Cream FPS50+ 236ml (1.9%)</c:v>
                </c:pt>
                <c:pt idx="4">
                  <c:v>Nivea Sun Protection Sensitive Skin Gel FPS50+ 200ml (5.1%)</c:v>
                </c:pt>
                <c:pt idx="5">
                  <c:v>Hawaiian Tropic Ozono Lotion FPS50+ 240ml (4.4%)</c:v>
                </c:pt>
                <c:pt idx="6">
                  <c:v>Equate Sport Lotion FPS30 237ml (2.0%)</c:v>
                </c:pt>
                <c:pt idx="7">
                  <c:v>Nivea Sun Protect &amp; Refresh Sport Lotion FPS50 200ml (5.8%)</c:v>
                </c:pt>
                <c:pt idx="8">
                  <c:v>Hawaiian Tropic Sheer Touch Lotion FPS50+ 240ml (4.4%)</c:v>
                </c:pt>
                <c:pt idx="9">
                  <c:v>Hawaiian Tropic Island Sport Lotion FPS50 240ml (3.6%)</c:v>
                </c:pt>
              </c:strCache>
            </c:strRef>
          </c:cat>
          <c:val>
            <c:numRef>
              <c:f>Sheet1!$B$2:$B$11</c:f>
              <c:numCache>
                <c:formatCode>General</c:formatCode>
                <c:ptCount val="10"/>
                <c:pt idx="0">
                  <c:v>0.12608150795767428</c:v>
                </c:pt>
                <c:pt idx="1">
                  <c:v>8.63601298979738E-2</c:v>
                </c:pt>
                <c:pt idx="2">
                  <c:v>8.0844513844850793E-2</c:v>
                </c:pt>
                <c:pt idx="3">
                  <c:v>6.875569767930173E-2</c:v>
                </c:pt>
                <c:pt idx="4">
                  <c:v>4.920819578909523E-2</c:v>
                </c:pt>
                <c:pt idx="5">
                  <c:v>4.6377508369552838E-2</c:v>
                </c:pt>
                <c:pt idx="6">
                  <c:v>4.5795813958569444E-2</c:v>
                </c:pt>
                <c:pt idx="7">
                  <c:v>4.4278313488316172E-2</c:v>
                </c:pt>
                <c:pt idx="8">
                  <c:v>4.3709734941498463E-2</c:v>
                </c:pt>
                <c:pt idx="9">
                  <c:v>3.9859224025003644E-2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Aqua Protect Kids Cream FPS50+ 236ml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275</c:v>
                </c:pt>
                <c:pt idx="2">
                  <c:v>305</c:v>
                </c:pt>
                <c:pt idx="3">
                  <c:v>335</c:v>
                </c:pt>
                <c:pt idx="4">
                  <c:v>370</c:v>
                </c:pt>
              </c:numCache>
            </c:numRef>
          </c:xVal>
          <c:yVal>
            <c:numRef>
              <c:f>Sheet1!$B$2:$B$6</c:f>
              <c:numCache>
                <c:formatCode>General</c:formatCode>
                <c:ptCount val="5"/>
                <c:pt idx="0">
                  <c:v>0.52253191896020956</c:v>
                </c:pt>
                <c:pt idx="1">
                  <c:v>0.34412356549335488</c:v>
                </c:pt>
                <c:pt idx="2">
                  <c:v>0</c:v>
                </c:pt>
                <c:pt idx="3">
                  <c:v>-0.1939620523593166</c:v>
                </c:pt>
                <c:pt idx="4">
                  <c:v>-0.32385434171248262</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Aqua Protect Kids Spray FPS50+ 170g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300</c:v>
                </c:pt>
                <c:pt idx="1">
                  <c:v>315</c:v>
                </c:pt>
                <c:pt idx="2">
                  <c:v>350</c:v>
                </c:pt>
                <c:pt idx="3">
                  <c:v>385</c:v>
                </c:pt>
                <c:pt idx="4">
                  <c:v>430</c:v>
                </c:pt>
              </c:numCache>
            </c:numRef>
          </c:xVal>
          <c:yVal>
            <c:numRef>
              <c:f>Sheet1!$B$9:$B$13</c:f>
              <c:numCache>
                <c:formatCode>General</c:formatCode>
                <c:ptCount val="5"/>
                <c:pt idx="0">
                  <c:v>0.29152492039814909</c:v>
                </c:pt>
                <c:pt idx="1">
                  <c:v>0.21381183884260518</c:v>
                </c:pt>
                <c:pt idx="2">
                  <c:v>0</c:v>
                </c:pt>
                <c:pt idx="3">
                  <c:v>-0.10340784036837201</c:v>
                </c:pt>
                <c:pt idx="4">
                  <c:v>-0.22349289075292159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26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152.25319189602092</c:v>
                </c:pt>
                <c:pt idx="1">
                  <c:v>145.51873209321528</c:v>
                </c:pt>
                <c:pt idx="2">
                  <c:v>139.62966529298055</c:v>
                </c:pt>
                <c:pt idx="3">
                  <c:v>134.41235654933553</c:v>
                </c:pt>
                <c:pt idx="4">
                  <c:v>132.6065317040154</c:v>
                </c:pt>
                <c:pt idx="5">
                  <c:v>130.83824718390517</c:v>
                </c:pt>
                <c:pt idx="6">
                  <c:v>129.10628963154019</c:v>
                </c:pt>
                <c:pt idx="7">
                  <c:v>113.24000444095303</c:v>
                </c:pt>
                <c:pt idx="8">
                  <c:v>101.02819926007652</c:v>
                </c:pt>
                <c:pt idx="9">
                  <c:v>100</c:v>
                </c:pt>
                <c:pt idx="10">
                  <c:v>99.037755764847489</c:v>
                </c:pt>
                <c:pt idx="11">
                  <c:v>98.130846607375162</c:v>
                </c:pt>
                <c:pt idx="12">
                  <c:v>92.782936385806508</c:v>
                </c:pt>
                <c:pt idx="13">
                  <c:v>88.167031974820617</c:v>
                </c:pt>
                <c:pt idx="14">
                  <c:v>84.144725484288358</c:v>
                </c:pt>
                <c:pt idx="15">
                  <c:v>80.603794764068255</c:v>
                </c:pt>
                <c:pt idx="16">
                  <c:v>78.903346774284017</c:v>
                </c:pt>
                <c:pt idx="17">
                  <c:v>77.266471598473771</c:v>
                </c:pt>
                <c:pt idx="18">
                  <c:v>75.689459635183624</c:v>
                </c:pt>
                <c:pt idx="19">
                  <c:v>73.453672258702113</c:v>
                </c:pt>
                <c:pt idx="20">
                  <c:v>71.373526209158371</c:v>
                </c:pt>
                <c:pt idx="21">
                  <c:v>69.432064741038189</c:v>
                </c:pt>
                <c:pt idx="22">
                  <c:v>67.614565828751736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130.37506695541964</c:v>
                </c:pt>
                <c:pt idx="1">
                  <c:v>126.93443012391788</c:v>
                </c:pt>
                <c:pt idx="2">
                  <c:v>124.03260079652236</c:v>
                </c:pt>
                <c:pt idx="3">
                  <c:v>121.55217976708599</c:v>
                </c:pt>
                <c:pt idx="4">
                  <c:v>122.06199908742686</c:v>
                </c:pt>
                <c:pt idx="5">
                  <c:v>122.54817505578227</c:v>
                </c:pt>
                <c:pt idx="6">
                  <c:v>123.01140796174879</c:v>
                </c:pt>
                <c:pt idx="7">
                  <c:v>109.64044300898867</c:v>
                </c:pt>
                <c:pt idx="8">
                  <c:v>99.392835401320838</c:v>
                </c:pt>
                <c:pt idx="9">
                  <c:v>100</c:v>
                </c:pt>
                <c:pt idx="10">
                  <c:v>100.64083064671053</c:v>
                </c:pt>
                <c:pt idx="11">
                  <c:v>101.30752821564832</c:v>
                </c:pt>
                <c:pt idx="12">
                  <c:v>97.274557362047801</c:v>
                </c:pt>
                <c:pt idx="13">
                  <c:v>93.850796371392903</c:v>
                </c:pt>
                <c:pt idx="14">
                  <c:v>90.921443942116966</c:v>
                </c:pt>
                <c:pt idx="15">
                  <c:v>88.391677102091819</c:v>
                </c:pt>
                <c:pt idx="16">
                  <c:v>87.799952540123797</c:v>
                </c:pt>
                <c:pt idx="17">
                  <c:v>87.225211115253373</c:v>
                </c:pt>
                <c:pt idx="18">
                  <c:v>86.66627266414315</c:v>
                </c:pt>
                <c:pt idx="19">
                  <c:v>85.290815311677292</c:v>
                </c:pt>
                <c:pt idx="20">
                  <c:v>84.026787330738244</c:v>
                </c:pt>
                <c:pt idx="21">
                  <c:v>82.861424545915852</c:v>
                </c:pt>
                <c:pt idx="22">
                  <c:v>81.783583142287597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116.17689488510261</c:v>
                </c:pt>
                <c:pt idx="1">
                  <c:v>114.86933561082412</c:v>
                </c:pt>
                <c:pt idx="2">
                  <c:v>113.89676275273632</c:v>
                </c:pt>
                <c:pt idx="3">
                  <c:v>113.17974160302991</c:v>
                </c:pt>
                <c:pt idx="4">
                  <c:v>115.15040205369456</c:v>
                </c:pt>
                <c:pt idx="5">
                  <c:v>117.05956297151168</c:v>
                </c:pt>
                <c:pt idx="6">
                  <c:v>118.90907188583945</c:v>
                </c:pt>
                <c:pt idx="7">
                  <c:v>107.27730509659092</c:v>
                </c:pt>
                <c:pt idx="8">
                  <c:v>98.368358418211059</c:v>
                </c:pt>
                <c:pt idx="9">
                  <c:v>100</c:v>
                </c:pt>
                <c:pt idx="10">
                  <c:v>101.64519279331428</c:v>
                </c:pt>
                <c:pt idx="11">
                  <c:v>103.29796698692799</c:v>
                </c:pt>
                <c:pt idx="12">
                  <c:v>100.11122231294269</c:v>
                </c:pt>
                <c:pt idx="13">
                  <c:v>97.451975159801663</c:v>
                </c:pt>
                <c:pt idx="14">
                  <c:v>95.221413929190362</c:v>
                </c:pt>
                <c:pt idx="15">
                  <c:v>93.33647337615956</c:v>
                </c:pt>
                <c:pt idx="16">
                  <c:v>93.444756211751454</c:v>
                </c:pt>
                <c:pt idx="17">
                  <c:v>93.540463879413053</c:v>
                </c:pt>
                <c:pt idx="18">
                  <c:v>93.624028969267755</c:v>
                </c:pt>
                <c:pt idx="19">
                  <c:v>92.792339966293767</c:v>
                </c:pt>
                <c:pt idx="20">
                  <c:v>92.043640451757355</c:v>
                </c:pt>
                <c:pt idx="21">
                  <c:v>91.367909531205527</c:v>
                </c:pt>
                <c:pt idx="22">
                  <c:v>90.756340156862578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0.55736151338534545</c:v>
                </c:pt>
                <c:pt idx="1">
                  <c:v>0.56571318294411277</c:v>
                </c:pt>
                <c:pt idx="2">
                  <c:v>0.57375553140811042</c:v>
                </c:pt>
                <c:pt idx="3">
                  <c:v>0.58150543083705397</c:v>
                </c:pt>
                <c:pt idx="4">
                  <c:v>0.58897854814353512</c:v>
                </c:pt>
                <c:pt idx="5">
                  <c:v>0.59618945080768371</c:v>
                </c:pt>
                <c:pt idx="6">
                  <c:v>0.60315170165582721</c:v>
                </c:pt>
                <c:pt idx="7">
                  <c:v>0.60987794400064355</c:v>
                </c:pt>
                <c:pt idx="8">
                  <c:v>0.6163799782672994</c:v>
                </c:pt>
                <c:pt idx="9">
                  <c:v>0.62266883108258952</c:v>
                </c:pt>
                <c:pt idx="10">
                  <c:v>0.62875481767803165</c:v>
                </c:pt>
                <c:pt idx="11">
                  <c:v>0.63464759834980899</c:v>
                </c:pt>
                <c:pt idx="12">
                  <c:v>0.64035622962559324</c:v>
                </c:pt>
                <c:pt idx="13">
                  <c:v>0.64588921070827632</c:v>
                </c:pt>
                <c:pt idx="14">
                  <c:v>0.65125452569754494</c:v>
                </c:pt>
                <c:pt idx="15">
                  <c:v>0.65645968203041727</c:v>
                </c:pt>
                <c:pt idx="16">
                  <c:v>0.66151174552997005</c:v>
                </c:pt>
                <c:pt idx="17">
                  <c:v>0.66641737240634735</c:v>
                </c:pt>
                <c:pt idx="18">
                  <c:v>0.67118283851482807</c:v>
                </c:pt>
                <c:pt idx="19">
                  <c:v>0.67581406614137995</c:v>
                </c:pt>
                <c:pt idx="20">
                  <c:v>0.68031664855608287</c:v>
                </c:pt>
                <c:pt idx="21">
                  <c:v>0.6846958725484652</c:v>
                </c:pt>
                <c:pt idx="22">
                  <c:v>0.68895673913564826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Kids Cream FPS50+ 236ml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Advanced Protection Lotion FPS50+ 240ml (2.8%)</c:v>
                </c:pt>
                <c:pt idx="3">
                  <c:v>Nivea Sun Protection Sensitive Skin Gel FPS50+ 200ml (5.1%)</c:v>
                </c:pt>
                <c:pt idx="4">
                  <c:v>Banana Boat Aqua Protect Sport Lotion FPS50+ 236ml (3.1%)</c:v>
                </c:pt>
                <c:pt idx="5">
                  <c:v>Hawaiian Tropic Ozono Lotion FPS50+ 240ml (4.4%)</c:v>
                </c:pt>
                <c:pt idx="6">
                  <c:v>Hawaiian Tropic Sheer Touch Lotion FPS50+ 240ml (4.4%)</c:v>
                </c:pt>
                <c:pt idx="7">
                  <c:v>Hawaiian Tropic Island Sport Lotion FPS50 240ml (3.6%)</c:v>
                </c:pt>
                <c:pt idx="8">
                  <c:v>Nivea Sun Protect &amp; Refresh Sport Lotion FPS50 200ml (5.8%)</c:v>
                </c:pt>
                <c:pt idx="9">
                  <c:v>Nivea Sun Protection &amp; Hydration Lotion FPS50+ 125ml (4.5%)</c:v>
                </c:pt>
              </c:strCache>
            </c:strRef>
          </c:cat>
          <c:val>
            <c:numRef>
              <c:f>Sheet1!$B$2:$B$11</c:f>
              <c:numCache>
                <c:formatCode>General</c:formatCode>
                <c:ptCount val="10"/>
                <c:pt idx="0">
                  <c:v>0.10802563408128409</c:v>
                </c:pt>
                <c:pt idx="1">
                  <c:v>8.6672932715962936E-2</c:v>
                </c:pt>
                <c:pt idx="2">
                  <c:v>6.755015756200082E-2</c:v>
                </c:pt>
                <c:pt idx="3">
                  <c:v>6.1307064864021245E-2</c:v>
                </c:pt>
                <c:pt idx="4">
                  <c:v>5.8558701974863216E-2</c:v>
                </c:pt>
                <c:pt idx="5">
                  <c:v>5.1690130686359526E-2</c:v>
                </c:pt>
                <c:pt idx="6">
                  <c:v>5.0687514523912749E-2</c:v>
                </c:pt>
                <c:pt idx="7">
                  <c:v>4.7507314216717902E-2</c:v>
                </c:pt>
                <c:pt idx="8">
                  <c:v>4.7366572966722281E-2</c:v>
                </c:pt>
                <c:pt idx="9">
                  <c:v>4.0642750987333852E-2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Kids Cream FPS50+ 236ml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Cream FPS50+ 236ml (2.7%)</c:v>
                </c:pt>
                <c:pt idx="2">
                  <c:v>Banana Boat Aqua Protect Sport Lotion FPS50+ 236ml (3.1%)</c:v>
                </c:pt>
                <c:pt idx="3">
                  <c:v>Nivea Sun Protect &amp; Refresh Sport Lotion FPS50 200ml (5.8%)</c:v>
                </c:pt>
                <c:pt idx="4">
                  <c:v>Banana Boat Advanced Protection Lotion FPS50+ 240ml (2.8%)</c:v>
                </c:pt>
                <c:pt idx="5">
                  <c:v>Nivea Sun Protection Sensitive Skin Gel FPS50+ 200ml (5.1%)</c:v>
                </c:pt>
                <c:pt idx="6">
                  <c:v>Nivea Sun Protection &amp; Hydration Lotion FPS50+ 125ml (4.5%)</c:v>
                </c:pt>
                <c:pt idx="7">
                  <c:v>Hawaiian Tropic Ozono Lotion FPS50+ 240ml (4.4%)</c:v>
                </c:pt>
                <c:pt idx="8">
                  <c:v>Hawaiian Tropic Island Sport Lotion FPS50 240ml (3.6%)</c:v>
                </c:pt>
                <c:pt idx="9">
                  <c:v>Equate Sport Lotion FPS30 237ml (2.0%)</c:v>
                </c:pt>
              </c:strCache>
            </c:strRef>
          </c:cat>
          <c:val>
            <c:numRef>
              <c:f>Sheet1!$B$2:$B$11</c:f>
              <c:numCache>
                <c:formatCode>General</c:formatCode>
                <c:ptCount val="10"/>
                <c:pt idx="0">
                  <c:v>0.11518881868364021</c:v>
                </c:pt>
                <c:pt idx="1">
                  <c:v>0.1045682781205793</c:v>
                </c:pt>
                <c:pt idx="2">
                  <c:v>8.6042551536449061E-2</c:v>
                </c:pt>
                <c:pt idx="3">
                  <c:v>5.7736168093787156E-2</c:v>
                </c:pt>
                <c:pt idx="4">
                  <c:v>5.7520450319624009E-2</c:v>
                </c:pt>
                <c:pt idx="5">
                  <c:v>5.5595810435771782E-2</c:v>
                </c:pt>
                <c:pt idx="6">
                  <c:v>4.235163913531427E-2</c:v>
                </c:pt>
                <c:pt idx="7">
                  <c:v>4.1772710463290647E-2</c:v>
                </c:pt>
                <c:pt idx="8">
                  <c:v>3.1816554768427936E-2</c:v>
                </c:pt>
                <c:pt idx="9">
                  <c:v>3.0898235891516024E-2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129.15249203981497</c:v>
                </c:pt>
                <c:pt idx="1">
                  <c:v>126.19344018752135</c:v>
                </c:pt>
                <c:pt idx="2">
                  <c:v>123.6360134592089</c:v>
                </c:pt>
                <c:pt idx="3">
                  <c:v>121.38118388426051</c:v>
                </c:pt>
                <c:pt idx="4">
                  <c:v>116.47276854163067</c:v>
                </c:pt>
                <c:pt idx="5">
                  <c:v>112.23636824413867</c:v>
                </c:pt>
                <c:pt idx="6">
                  <c:v>108.52879777799302</c:v>
                </c:pt>
                <c:pt idx="7">
                  <c:v>105.24345498213702</c:v>
                </c:pt>
                <c:pt idx="8">
                  <c:v>103.41739570011261</c:v>
                </c:pt>
                <c:pt idx="9">
                  <c:v>101.67166926396047</c:v>
                </c:pt>
                <c:pt idx="10">
                  <c:v>100</c:v>
                </c:pt>
                <c:pt idx="11">
                  <c:v>98.251191828639008</c:v>
                </c:pt>
                <c:pt idx="12">
                  <c:v>96.610170299296954</c:v>
                </c:pt>
                <c:pt idx="13">
                  <c:v>95.065000533143802</c:v>
                </c:pt>
                <c:pt idx="14">
                  <c:v>93.605485994807395</c:v>
                </c:pt>
                <c:pt idx="15">
                  <c:v>92.222876640681832</c:v>
                </c:pt>
                <c:pt idx="16">
                  <c:v>90.9096301205402</c:v>
                </c:pt>
                <c:pt idx="17">
                  <c:v>89.659215963162737</c:v>
                </c:pt>
                <c:pt idx="18">
                  <c:v>88.066539527198515</c:v>
                </c:pt>
                <c:pt idx="19">
                  <c:v>86.550848400709285</c:v>
                </c:pt>
                <c:pt idx="20">
                  <c:v>85.105963823476856</c:v>
                </c:pt>
                <c:pt idx="21">
                  <c:v>83.726362665316117</c:v>
                </c:pt>
                <c:pt idx="22">
                  <c:v>82.407094902278217</c:v>
                </c:pt>
                <c:pt idx="23">
                  <c:v>81.143712732595034</c:v>
                </c:pt>
                <c:pt idx="24">
                  <c:v>79.932209552704805</c:v>
                </c:pt>
                <c:pt idx="25">
                  <c:v>78.768967301992717</c:v>
                </c:pt>
                <c:pt idx="26">
                  <c:v>77.650710924707866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110.750279763656</c:v>
                </c:pt>
                <c:pt idx="1">
                  <c:v>110.01058551628331</c:v>
                </c:pt>
                <c:pt idx="2">
                  <c:v>109.54245093060857</c:v>
                </c:pt>
                <c:pt idx="3">
                  <c:v>109.27387199378573</c:v>
                </c:pt>
                <c:pt idx="4">
                  <c:v>106.51484456183582</c:v>
                </c:pt>
                <c:pt idx="5">
                  <c:v>104.2400654574202</c:v>
                </c:pt>
                <c:pt idx="6">
                  <c:v>102.34324084076434</c:v>
                </c:pt>
                <c:pt idx="7">
                  <c:v>100.74493360897512</c:v>
                </c:pt>
                <c:pt idx="8">
                  <c:v>100.47041967371464</c:v>
                </c:pt>
                <c:pt idx="9">
                  <c:v>100.22305615282127</c:v>
                </c:pt>
                <c:pt idx="10">
                  <c:v>100</c:v>
                </c:pt>
                <c:pt idx="11">
                  <c:v>99.651505779984689</c:v>
                </c:pt>
                <c:pt idx="12">
                  <c:v>99.364010294881297</c:v>
                </c:pt>
                <c:pt idx="13">
                  <c:v>99.129675960369383</c:v>
                </c:pt>
                <c:pt idx="14">
                  <c:v>98.941822572417607</c:v>
                </c:pt>
                <c:pt idx="15">
                  <c:v>98.794738452509705</c:v>
                </c:pt>
                <c:pt idx="16">
                  <c:v>98.683524246484339</c:v>
                </c:pt>
                <c:pt idx="17">
                  <c:v>98.603963590507803</c:v>
                </c:pt>
                <c:pt idx="18">
                  <c:v>98.106702873203346</c:v>
                </c:pt>
                <c:pt idx="19">
                  <c:v>97.650956265420973</c:v>
                </c:pt>
                <c:pt idx="20">
                  <c:v>97.232950069248233</c:v>
                </c:pt>
                <c:pt idx="21">
                  <c:v>96.849317567888718</c:v>
                </c:pt>
                <c:pt idx="22">
                  <c:v>96.497048983137006</c:v>
                </c:pt>
                <c:pt idx="23">
                  <c:v>96.173448194203516</c:v>
                </c:pt>
                <c:pt idx="24">
                  <c:v>95.876095240213061</c:v>
                </c:pt>
                <c:pt idx="25">
                  <c:v>95.602813776564005</c:v>
                </c:pt>
                <c:pt idx="26">
                  <c:v>95.351642780480361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100.99895450945242</c:v>
                </c:pt>
                <c:pt idx="1">
                  <c:v>101.43578721107916</c:v>
                </c:pt>
                <c:pt idx="2">
                  <c:v>102.07519901387747</c:v>
                </c:pt>
                <c:pt idx="3">
                  <c:v>102.85953739184666</c:v>
                </c:pt>
                <c:pt idx="4">
                  <c:v>101.23905337928834</c:v>
                </c:pt>
                <c:pt idx="5">
                  <c:v>100.00334526592607</c:v>
                </c:pt>
                <c:pt idx="6">
                  <c:v>99.06565995351832</c:v>
                </c:pt>
                <c:pt idx="7">
                  <c:v>98.36095001564091</c:v>
                </c:pt>
                <c:pt idx="8">
                  <c:v>98.908670417076038</c:v>
                </c:pt>
                <c:pt idx="9">
                  <c:v>99.455361153145944</c:v>
                </c:pt>
                <c:pt idx="10">
                  <c:v>100</c:v>
                </c:pt>
                <c:pt idx="11">
                  <c:v>100.39293804883407</c:v>
                </c:pt>
                <c:pt idx="12">
                  <c:v>100.82211853564608</c:v>
                </c:pt>
                <c:pt idx="13">
                  <c:v>101.28187490714052</c:v>
                </c:pt>
                <c:pt idx="14">
                  <c:v>101.76738986946188</c:v>
                </c:pt>
                <c:pt idx="15">
                  <c:v>102.27456119455405</c:v>
                </c:pt>
                <c:pt idx="16">
                  <c:v>102.79988934688625</c:v>
                </c:pt>
                <c:pt idx="17">
                  <c:v>103.34038342022225</c:v>
                </c:pt>
                <c:pt idx="18">
                  <c:v>103.42441353544478</c:v>
                </c:pt>
                <c:pt idx="19">
                  <c:v>103.53109607711207</c:v>
                </c:pt>
                <c:pt idx="20">
                  <c:v>103.65793993109453</c:v>
                </c:pt>
                <c:pt idx="21">
                  <c:v>103.80272806860422</c:v>
                </c:pt>
                <c:pt idx="22">
                  <c:v>103.96348489482328</c:v>
                </c:pt>
                <c:pt idx="23">
                  <c:v>104.1384477423194</c:v>
                </c:pt>
                <c:pt idx="24">
                  <c:v>104.32604196258495</c:v>
                </c:pt>
                <c:pt idx="25">
                  <c:v>104.52485914124081</c:v>
                </c:pt>
                <c:pt idx="26">
                  <c:v>104.73363802584841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0.5979056474432326</c:v>
                </c:pt>
                <c:pt idx="1">
                  <c:v>0.60449735814088457</c:v>
                </c:pt>
                <c:pt idx="2">
                  <c:v>0.61087643300957994</c:v>
                </c:pt>
                <c:pt idx="3">
                  <c:v>0.61705299756498355</c:v>
                </c:pt>
                <c:pt idx="4">
                  <c:v>0.62303654447803047</c:v>
                </c:pt>
                <c:pt idx="5">
                  <c:v>0.62883598225529169</c:v>
                </c:pt>
                <c:pt idx="6">
                  <c:v>0.63445967949384796</c:v>
                </c:pt>
                <c:pt idx="7">
                  <c:v>0.63991550517304419</c:v>
                </c:pt>
                <c:pt idx="8">
                  <c:v>0.64521086539108774</c:v>
                </c:pt>
                <c:pt idx="9">
                  <c:v>0.65035273690715878</c:v>
                </c:pt>
                <c:pt idx="10">
                  <c:v>0.65534769780848512</c:v>
                </c:pt>
                <c:pt idx="11">
                  <c:v>0.66020195558583039</c:v>
                </c:pt>
                <c:pt idx="12">
                  <c:v>0.66492137286936059</c:v>
                </c:pt>
                <c:pt idx="13">
                  <c:v>0.66951149104923247</c:v>
                </c:pt>
                <c:pt idx="14">
                  <c:v>0.67397755198099951</c:v>
                </c:pt>
                <c:pt idx="15">
                  <c:v>0.67832451795458604</c:v>
                </c:pt>
                <c:pt idx="16">
                  <c:v>0.68255709008676257</c:v>
                </c:pt>
                <c:pt idx="17">
                  <c:v>0.68667972528044108</c:v>
                </c:pt>
                <c:pt idx="18">
                  <c:v>0.69069665187940976</c:v>
                </c:pt>
                <c:pt idx="19">
                  <c:v>0.6946118841341008</c:v>
                </c:pt>
                <c:pt idx="20">
                  <c:v>0.69842923558242442</c:v>
                </c:pt>
                <c:pt idx="21">
                  <c:v>0.70215233143943157</c:v>
                </c:pt>
                <c:pt idx="22">
                  <c:v>0.7057846200804142</c:v>
                </c:pt>
                <c:pt idx="23">
                  <c:v>0.70932938369390308</c:v>
                </c:pt>
                <c:pt idx="24">
                  <c:v>0.71278974817373764</c:v>
                </c:pt>
                <c:pt idx="25">
                  <c:v>0.71616869231287017</c:v>
                </c:pt>
                <c:pt idx="26">
                  <c:v>0.71946905635574376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Aqua Protect Kids Spray FPS50+ 170g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Nivea Sun Protection &amp; Hydration Lotion FPS50+ 125ml (4.5%)</c:v>
                </c:pt>
                <c:pt idx="4">
                  <c:v>Nivea Sun Protection Sensitive Skin Gel FPS50+ 200ml (5.1%)</c:v>
                </c:pt>
                <c:pt idx="5">
                  <c:v>Banana Boat Aqua Protect Cream FPS50+ 236ml (2.7%)</c:v>
                </c:pt>
                <c:pt idx="6">
                  <c:v>Banana Boat Aqua Protect Kids Cream FPS50+ 236ml (1.9%)</c:v>
                </c:pt>
                <c:pt idx="7">
                  <c:v>Hawaiian Tropic Ozono Lotion FPS50+ 240ml (4.4%)</c:v>
                </c:pt>
                <c:pt idx="8">
                  <c:v>Equate Sport Lotion FPS30 237ml (2.0%)</c:v>
                </c:pt>
                <c:pt idx="9">
                  <c:v>Hawaiian Tropic Sheer Touch Lotion FPS50+ 240ml (4.4%)</c:v>
                </c:pt>
              </c:strCache>
            </c:strRef>
          </c:cat>
          <c:val>
            <c:numRef>
              <c:f>Sheet1!$B$2:$B$11</c:f>
              <c:numCache>
                <c:formatCode>General</c:formatCode>
                <c:ptCount val="10"/>
                <c:pt idx="0">
                  <c:v>9.353872820680488E-2</c:v>
                </c:pt>
                <c:pt idx="1">
                  <c:v>6.235912525782298E-2</c:v>
                </c:pt>
                <c:pt idx="2">
                  <c:v>5.8847485357541321E-2</c:v>
                </c:pt>
                <c:pt idx="3">
                  <c:v>5.4196776594736949E-2</c:v>
                </c:pt>
                <c:pt idx="4">
                  <c:v>4.662742381777138E-2</c:v>
                </c:pt>
                <c:pt idx="5">
                  <c:v>4.6376467946520297E-2</c:v>
                </c:pt>
                <c:pt idx="6">
                  <c:v>4.1948208403385839E-2</c:v>
                </c:pt>
                <c:pt idx="7">
                  <c:v>3.964865192969215E-2</c:v>
                </c:pt>
                <c:pt idx="8">
                  <c:v>3.7150711202342694E-2</c:v>
                </c:pt>
                <c:pt idx="9">
                  <c:v>3.4011966117272037E-2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Aqua Protect Kids Spray FPS50+ 170g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Nivea Sun Protection Sensitive Skin Gel FPS50+ 200ml (5.1%)</c:v>
                </c:pt>
                <c:pt idx="4">
                  <c:v>Hawaiian Tropic Ozono Lotion FPS50+ 240ml (4.4%)</c:v>
                </c:pt>
                <c:pt idx="5">
                  <c:v>Banana Boat Aqua Protect Cream FPS50+ 236ml (2.7%)</c:v>
                </c:pt>
                <c:pt idx="6">
                  <c:v>Nivea Sun Protection &amp; Hydration Lotion FPS50+ 125ml (4.5%)</c:v>
                </c:pt>
                <c:pt idx="7">
                  <c:v>Hawaiian Tropic Sheer Touch Lotion FPS50+ 240ml (4.4%)</c:v>
                </c:pt>
                <c:pt idx="8">
                  <c:v>Banana Boat Aqua Protect Kids Cream FPS50+ 236ml (1.9%)</c:v>
                </c:pt>
                <c:pt idx="9">
                  <c:v>Hawaiian Tropic Island Sport Lotion FPS50 240ml (3.6%)</c:v>
                </c:pt>
              </c:strCache>
            </c:strRef>
          </c:cat>
          <c:val>
            <c:numRef>
              <c:f>Sheet1!$B$2:$B$11</c:f>
              <c:numCache>
                <c:formatCode>General</c:formatCode>
                <c:ptCount val="10"/>
                <c:pt idx="0">
                  <c:v>0.10072378343504053</c:v>
                </c:pt>
                <c:pt idx="1">
                  <c:v>6.1479329397836437E-2</c:v>
                </c:pt>
                <c:pt idx="2">
                  <c:v>5.9738757991362412E-2</c:v>
                </c:pt>
                <c:pt idx="3">
                  <c:v>5.0068014527423786E-2</c:v>
                </c:pt>
                <c:pt idx="4">
                  <c:v>4.5734020221061551E-2</c:v>
                </c:pt>
                <c:pt idx="5">
                  <c:v>4.4773938195376957E-2</c:v>
                </c:pt>
                <c:pt idx="6">
                  <c:v>4.4386468820124106E-2</c:v>
                </c:pt>
                <c:pt idx="7">
                  <c:v>4.3056248137051709E-2</c:v>
                </c:pt>
                <c:pt idx="8">
                  <c:v>4.209248507403749E-2</c:v>
                </c:pt>
                <c:pt idx="9">
                  <c:v>3.25819003120024E-2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Advanced Protection Face Fluid FPS50+ 50ml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270</c:v>
                </c:pt>
                <c:pt idx="1">
                  <c:v>275</c:v>
                </c:pt>
                <c:pt idx="2">
                  <c:v>310</c:v>
                </c:pt>
                <c:pt idx="3">
                  <c:v>335</c:v>
                </c:pt>
                <c:pt idx="4">
                  <c:v>375</c:v>
                </c:pt>
              </c:numCache>
            </c:numRef>
          </c:xVal>
          <c:yVal>
            <c:numRef>
              <c:f>Sheet1!$B$2:$B$6</c:f>
              <c:numCache>
                <c:formatCode>General</c:formatCode>
                <c:ptCount val="5"/>
                <c:pt idx="0">
                  <c:v>0.34063466473625242</c:v>
                </c:pt>
                <c:pt idx="1">
                  <c:v>0.27659363881592303</c:v>
                </c:pt>
                <c:pt idx="2">
                  <c:v>0</c:v>
                </c:pt>
                <c:pt idx="3">
                  <c:v>-9.8038837549818056E-2</c:v>
                </c:pt>
                <c:pt idx="4">
                  <c:v>-0.17264324006340104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Advanced Protection Sport Roll-on FPS50+ 75ml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190</c:v>
                </c:pt>
                <c:pt idx="1">
                  <c:v>205</c:v>
                </c:pt>
                <c:pt idx="2">
                  <c:v>215</c:v>
                </c:pt>
                <c:pt idx="3">
                  <c:v>240</c:v>
                </c:pt>
                <c:pt idx="4">
                  <c:v>260</c:v>
                </c:pt>
              </c:numCache>
            </c:numRef>
          </c:xVal>
          <c:yVal>
            <c:numRef>
              <c:f>Sheet1!$B$9:$B$13</c:f>
              <c:numCache>
                <c:formatCode>General</c:formatCode>
                <c:ptCount val="5"/>
                <c:pt idx="0">
                  <c:v>0.17851969704206677</c:v>
                </c:pt>
                <c:pt idx="1">
                  <c:v>5.8222364219167093E-2</c:v>
                </c:pt>
                <c:pt idx="2">
                  <c:v>0</c:v>
                </c:pt>
                <c:pt idx="3">
                  <c:v>-0.12848513745133325</c:v>
                </c:pt>
                <c:pt idx="4">
                  <c:v>-0.16396931002104762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Banana Boat Advanced Protection Lotion FPS50+ 240ml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-4.4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270</c:v>
                </c:pt>
                <c:pt idx="1">
                  <c:v>275</c:v>
                </c:pt>
                <c:pt idx="2">
                  <c:v>310</c:v>
                </c:pt>
                <c:pt idx="3">
                  <c:v>345</c:v>
                </c:pt>
                <c:pt idx="4">
                  <c:v>375</c:v>
                </c:pt>
              </c:numCache>
            </c:numRef>
          </c:xVal>
          <c:yVal>
            <c:numRef>
              <c:f>Sheet1!$B$16:$B$20</c:f>
              <c:numCache>
                <c:formatCode>General</c:formatCode>
                <c:ptCount val="5"/>
                <c:pt idx="0">
                  <c:v>0.55854083202973215</c:v>
                </c:pt>
                <c:pt idx="1">
                  <c:v>0.49558489716524023</c:v>
                </c:pt>
                <c:pt idx="2">
                  <c:v>0</c:v>
                </c:pt>
                <c:pt idx="3">
                  <c:v>-0.27028965181869152</c:v>
                </c:pt>
                <c:pt idx="4">
                  <c:v>-0.40130359652270486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75"/>
          <c:min val="19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Neutrogena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Nuvel (2.3%)</c:v>
                </c:pt>
                <c:pt idx="6">
                  <c:v>Garnier (1.7%)</c:v>
                </c:pt>
                <c:pt idx="7">
                  <c:v>Isdin (1.8%)</c:v>
                </c:pt>
                <c:pt idx="8">
                  <c:v>La Roche-Posay (1.9%)</c:v>
                </c:pt>
                <c:pt idx="9">
                  <c:v>Eucerin (1.1%)</c:v>
                </c:pt>
              </c:strCache>
            </c:strRef>
          </c:cat>
          <c:val>
            <c:numRef>
              <c:f>Sheet1!$B$2:$B$11</c:f>
              <c:numCache>
                <c:formatCode>General</c:formatCode>
                <c:ptCount val="10"/>
                <c:pt idx="0">
                  <c:v>0.40469093910373938</c:v>
                </c:pt>
                <c:pt idx="1">
                  <c:v>0.1701720597850743</c:v>
                </c:pt>
                <c:pt idx="2">
                  <c:v>0.11515522640911804</c:v>
                </c:pt>
                <c:pt idx="3">
                  <c:v>8.983632393519618E-2</c:v>
                </c:pt>
                <c:pt idx="4">
                  <c:v>8.0061201553485187E-2</c:v>
                </c:pt>
                <c:pt idx="5">
                  <c:v>2.9988974517257051E-2</c:v>
                </c:pt>
                <c:pt idx="6">
                  <c:v>2.7460647537233034E-2</c:v>
                </c:pt>
                <c:pt idx="7">
                  <c:v>2.4023447018215117E-2</c:v>
                </c:pt>
                <c:pt idx="8">
                  <c:v>1.8701302690732287E-2</c:v>
                </c:pt>
                <c:pt idx="9">
                  <c:v>1.7876810161818395E-2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Sheet1!$B$2:$B$23</c:f>
              <c:numCache>
                <c:formatCode>General</c:formatCode>
                <c:ptCount val="22"/>
                <c:pt idx="0">
                  <c:v>134.06346647362523</c:v>
                </c:pt>
                <c:pt idx="1">
                  <c:v>127.65936388159227</c:v>
                </c:pt>
                <c:pt idx="2">
                  <c:v>125.73433144985241</c:v>
                </c:pt>
                <c:pt idx="3">
                  <c:v>123.87377192585951</c:v>
                </c:pt>
                <c:pt idx="4">
                  <c:v>122.07380077476604</c:v>
                </c:pt>
                <c:pt idx="5">
                  <c:v>112.88065357415135</c:v>
                </c:pt>
                <c:pt idx="6">
                  <c:v>105.59920079849559</c:v>
                </c:pt>
                <c:pt idx="7">
                  <c:v>102.59976234626653</c:v>
                </c:pt>
                <c:pt idx="8">
                  <c:v>100</c:v>
                </c:pt>
                <c:pt idx="9">
                  <c:v>97.703096171857695</c:v>
                </c:pt>
                <c:pt idx="10">
                  <c:v>95.5688308397783</c:v>
                </c:pt>
                <c:pt idx="11">
                  <c:v>93.626086063032304</c:v>
                </c:pt>
                <c:pt idx="12">
                  <c:v>91.843411661283156</c:v>
                </c:pt>
                <c:pt idx="13">
                  <c:v>90.196116245018203</c:v>
                </c:pt>
                <c:pt idx="14">
                  <c:v>88.917527397846158</c:v>
                </c:pt>
                <c:pt idx="15">
                  <c:v>87.68688426249463</c:v>
                </c:pt>
                <c:pt idx="16">
                  <c:v>86.500594520809031</c:v>
                </c:pt>
                <c:pt idx="17">
                  <c:v>85.687801608236924</c:v>
                </c:pt>
                <c:pt idx="18">
                  <c:v>84.907587824237552</c:v>
                </c:pt>
                <c:pt idx="19">
                  <c:v>84.157097257382702</c:v>
                </c:pt>
                <c:pt idx="20">
                  <c:v>83.433848884106993</c:v>
                </c:pt>
                <c:pt idx="21">
                  <c:v>82.735675993659868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Sheet1!$C$2:$C$23</c:f>
              <c:numCache>
                <c:formatCode>General</c:formatCode>
                <c:ptCount val="22"/>
                <c:pt idx="0">
                  <c:v>116.7417871003265</c:v>
                </c:pt>
                <c:pt idx="1">
                  <c:v>113.23064509016886</c:v>
                </c:pt>
                <c:pt idx="2">
                  <c:v>113.54644668216987</c:v>
                </c:pt>
                <c:pt idx="3">
                  <c:v>113.8594945660174</c:v>
                </c:pt>
                <c:pt idx="4">
                  <c:v>114.16927372303527</c:v>
                </c:pt>
                <c:pt idx="5">
                  <c:v>107.40694987968307</c:v>
                </c:pt>
                <c:pt idx="6">
                  <c:v>102.19231924895189</c:v>
                </c:pt>
                <c:pt idx="7">
                  <c:v>100.9450602751357</c:v>
                </c:pt>
                <c:pt idx="8">
                  <c:v>100</c:v>
                </c:pt>
                <c:pt idx="9">
                  <c:v>99.278318689759601</c:v>
                </c:pt>
                <c:pt idx="10">
                  <c:v>98.650884932171849</c:v>
                </c:pt>
                <c:pt idx="11">
                  <c:v>98.155069814247426</c:v>
                </c:pt>
                <c:pt idx="12">
                  <c:v>97.766730142738908</c:v>
                </c:pt>
                <c:pt idx="13">
                  <c:v>97.466980467579447</c:v>
                </c:pt>
                <c:pt idx="14">
                  <c:v>97.517312209461892</c:v>
                </c:pt>
                <c:pt idx="15">
                  <c:v>97.579768944981154</c:v>
                </c:pt>
                <c:pt idx="16">
                  <c:v>97.65261681441261</c:v>
                </c:pt>
                <c:pt idx="17">
                  <c:v>98.114107321949291</c:v>
                </c:pt>
                <c:pt idx="18">
                  <c:v>98.58717371007792</c:v>
                </c:pt>
                <c:pt idx="19">
                  <c:v>99.070033132775592</c:v>
                </c:pt>
                <c:pt idx="20">
                  <c:v>99.561165487813881</c:v>
                </c:pt>
                <c:pt idx="21">
                  <c:v>100.05927044640251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Sheet1!$D$2:$D$23</c:f>
              <c:numCache>
                <c:formatCode>General</c:formatCode>
                <c:ptCount val="22"/>
                <c:pt idx="0">
                  <c:v>95.31598000783049</c:v>
                </c:pt>
                <c:pt idx="1">
                  <c:v>95.374882107385687</c:v>
                </c:pt>
                <c:pt idx="2">
                  <c:v>98.479203145953036</c:v>
                </c:pt>
                <c:pt idx="3">
                  <c:v>101.49725584630723</c:v>
                </c:pt>
                <c:pt idx="4">
                  <c:v>104.43270485293668</c:v>
                </c:pt>
                <c:pt idx="5">
                  <c:v>100.64621982516935</c:v>
                </c:pt>
                <c:pt idx="6">
                  <c:v>97.96903929483301</c:v>
                </c:pt>
                <c:pt idx="7">
                  <c:v>98.893045103049545</c:v>
                </c:pt>
                <c:pt idx="8">
                  <c:v>100</c:v>
                </c:pt>
                <c:pt idx="9">
                  <c:v>101.23290699221464</c:v>
                </c:pt>
                <c:pt idx="10">
                  <c:v>102.47423929466987</c:v>
                </c:pt>
                <c:pt idx="11">
                  <c:v>103.77363669146851</c:v>
                </c:pt>
                <c:pt idx="12">
                  <c:v>105.11586180719267</c:v>
                </c:pt>
                <c:pt idx="13">
                  <c:v>106.48911204301332</c:v>
                </c:pt>
                <c:pt idx="14">
                  <c:v>108.19196572943552</c:v>
                </c:pt>
                <c:pt idx="15">
                  <c:v>109.86250484161057</c:v>
                </c:pt>
                <c:pt idx="16">
                  <c:v>111.50129533543127</c:v>
                </c:pt>
                <c:pt idx="17">
                  <c:v>113.54930928058302</c:v>
                </c:pt>
                <c:pt idx="18">
                  <c:v>115.58294346549816</c:v>
                </c:pt>
                <c:pt idx="19">
                  <c:v>117.60173806846441</c:v>
                </c:pt>
                <c:pt idx="20">
                  <c:v>119.6053579700157</c:v>
                </c:pt>
                <c:pt idx="21">
                  <c:v>121.59357144763349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Sheet1!$E$2:$E$23</c:f>
              <c:numCache>
                <c:formatCode>General</c:formatCode>
                <c:ptCount val="22"/>
                <c:pt idx="0">
                  <c:v>0.36443359853939256</c:v>
                </c:pt>
                <c:pt idx="1">
                  <c:v>0.37598935129322186</c:v>
                </c:pt>
                <c:pt idx="2">
                  <c:v>0.38713239859155729</c:v>
                </c:pt>
                <c:pt idx="3">
                  <c:v>0.39788446177416165</c:v>
                </c:pt>
                <c:pt idx="4">
                  <c:v>0.40826576415736554</c:v>
                </c:pt>
                <c:pt idx="5">
                  <c:v>0.41829515798520678</c:v>
                </c:pt>
                <c:pt idx="6">
                  <c:v>0.42799023868545333</c:v>
                </c:pt>
                <c:pt idx="7">
                  <c:v>0.43736744788733106</c:v>
                </c:pt>
                <c:pt idx="8">
                  <c:v>0.44644216646979351</c:v>
                </c:pt>
                <c:pt idx="9">
                  <c:v>0.45522879874805078</c:v>
                </c:pt>
                <c:pt idx="10">
                  <c:v>0.46374084876761251</c:v>
                </c:pt>
                <c:pt idx="11">
                  <c:v>0.47199098955580326</c:v>
                </c:pt>
                <c:pt idx="12">
                  <c:v>0.47999112607768502</c:v>
                </c:pt>
                <c:pt idx="13">
                  <c:v>0.48775245255413729</c:v>
                </c:pt>
                <c:pt idx="14">
                  <c:v>0.49528550472245875</c:v>
                </c:pt>
                <c:pt idx="15">
                  <c:v>0.50260020755256818</c:v>
                </c:pt>
                <c:pt idx="16">
                  <c:v>0.50970591887324568</c:v>
                </c:pt>
                <c:pt idx="17">
                  <c:v>0.51661146931165058</c:v>
                </c:pt>
                <c:pt idx="18">
                  <c:v>0.52332519890454454</c:v>
                </c:pt>
                <c:pt idx="19">
                  <c:v>0.52985499070037256</c:v>
                </c:pt>
                <c:pt idx="20">
                  <c:v>0.53620830163685407</c:v>
                </c:pt>
                <c:pt idx="21">
                  <c:v>0.54239219094836266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Face Fluid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Nivea Sun Protection &amp; Hydration Lotion FPS50+ 125ml (4.5%)</c:v>
                </c:pt>
                <c:pt idx="4">
                  <c:v>Hawaiian Tropic Sheer Touch Lotion FPS50+ 240ml (4.4%)</c:v>
                </c:pt>
                <c:pt idx="5">
                  <c:v>Hawaiian Tropic Island Sport Lotion FPS50 240ml (3.6%)</c:v>
                </c:pt>
                <c:pt idx="6">
                  <c:v>Nivea Sun Protection Sensitive Skin Gel FPS50+ 200ml (5.1%)</c:v>
                </c:pt>
                <c:pt idx="7">
                  <c:v>Equate Sport Lotion FPS30 237ml (2.0%)</c:v>
                </c:pt>
                <c:pt idx="8">
                  <c:v>Caribbean Beach Advanced Protection Cream FPS50+ 150g (1.0%)</c:v>
                </c:pt>
                <c:pt idx="9">
                  <c:v>Equate Ultra Spray FPS50 156g (1.7%)</c:v>
                </c:pt>
              </c:strCache>
            </c:strRef>
          </c:cat>
          <c:val>
            <c:numRef>
              <c:f>Sheet1!$B$2:$B$11</c:f>
              <c:numCache>
                <c:formatCode>General</c:formatCode>
                <c:ptCount val="10"/>
                <c:pt idx="0">
                  <c:v>7.1898594127137894E-2</c:v>
                </c:pt>
                <c:pt idx="1">
                  <c:v>4.9823667482692666E-2</c:v>
                </c:pt>
                <c:pt idx="2">
                  <c:v>4.602588852654646E-2</c:v>
                </c:pt>
                <c:pt idx="3">
                  <c:v>4.5951000193343437E-2</c:v>
                </c:pt>
                <c:pt idx="4">
                  <c:v>4.5533273023988477E-2</c:v>
                </c:pt>
                <c:pt idx="5">
                  <c:v>3.7615659730039011E-2</c:v>
                </c:pt>
                <c:pt idx="6">
                  <c:v>3.677778768938645E-2</c:v>
                </c:pt>
                <c:pt idx="7">
                  <c:v>2.9544412644334741E-2</c:v>
                </c:pt>
                <c:pt idx="8">
                  <c:v>2.6841518394955868E-2</c:v>
                </c:pt>
                <c:pt idx="9">
                  <c:v>2.6734062963682581E-2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Face Fluid FPS50+ 50ml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Hawaiian Tropic Ozono Lotion FPS50+ 240ml (4.4%)</c:v>
                </c:pt>
                <c:pt idx="3">
                  <c:v>Nivea Sun Protection &amp; Hydration Lotion FPS50+ 125ml (4.5%)</c:v>
                </c:pt>
                <c:pt idx="4">
                  <c:v>Banana Boat Aqua Protect Sport Lotion FPS50+ 236ml (3.1%)</c:v>
                </c:pt>
                <c:pt idx="5">
                  <c:v>Nivea Sun Protection Sensitive Skin Gel FPS50+ 200ml (5.1%)</c:v>
                </c:pt>
                <c:pt idx="6">
                  <c:v>Hawaiian Tropic Sheer Touch Lotion FPS50+ 240ml (4.4%)</c:v>
                </c:pt>
                <c:pt idx="7">
                  <c:v>Equate Sport Lotion FPS30 237ml (2.0%)</c:v>
                </c:pt>
                <c:pt idx="8">
                  <c:v>Hawaiian Tropic Island Sport Lotion FPS50 240ml (3.6%)</c:v>
                </c:pt>
                <c:pt idx="9">
                  <c:v>Equate Ultra Spray FPS50 156g (1.7%)</c:v>
                </c:pt>
              </c:strCache>
            </c:strRef>
          </c:cat>
          <c:val>
            <c:numRef>
              <c:f>Sheet1!$B$2:$B$11</c:f>
              <c:numCache>
                <c:formatCode>General</c:formatCode>
                <c:ptCount val="10"/>
                <c:pt idx="0">
                  <c:v>7.8499597133306676E-2</c:v>
                </c:pt>
                <c:pt idx="1">
                  <c:v>5.4860112256719815E-2</c:v>
                </c:pt>
                <c:pt idx="2">
                  <c:v>4.9352528289586937E-2</c:v>
                </c:pt>
                <c:pt idx="3">
                  <c:v>4.6238881784884243E-2</c:v>
                </c:pt>
                <c:pt idx="4">
                  <c:v>3.6703360760759557E-2</c:v>
                </c:pt>
                <c:pt idx="5">
                  <c:v>3.5184225500401074E-2</c:v>
                </c:pt>
                <c:pt idx="6">
                  <c:v>3.4596495213551529E-2</c:v>
                </c:pt>
                <c:pt idx="7">
                  <c:v>3.405890609820876E-2</c:v>
                </c:pt>
                <c:pt idx="8">
                  <c:v>2.9644138163190031E-2</c:v>
                </c:pt>
                <c:pt idx="9">
                  <c:v>2.6492022891747555E-2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Sheet1!$B$2:$B$16</c:f>
              <c:numCache>
                <c:formatCode>General</c:formatCode>
                <c:ptCount val="15"/>
                <c:pt idx="0">
                  <c:v>117.85196970420664</c:v>
                </c:pt>
                <c:pt idx="1">
                  <c:v>113.26484420980485</c:v>
                </c:pt>
                <c:pt idx="2">
                  <c:v>109.29618979766795</c:v>
                </c:pt>
                <c:pt idx="3">
                  <c:v>105.82223642191666</c:v>
                </c:pt>
                <c:pt idx="4">
                  <c:v>102.7479835048164</c:v>
                </c:pt>
                <c:pt idx="5">
                  <c:v>100</c:v>
                </c:pt>
                <c:pt idx="6">
                  <c:v>96.699964345559479</c:v>
                </c:pt>
                <c:pt idx="7">
                  <c:v>93.630639520424268</c:v>
                </c:pt>
                <c:pt idx="8">
                  <c:v>90.762209925397499</c:v>
                </c:pt>
                <c:pt idx="9">
                  <c:v>88.070330860722351</c:v>
                </c:pt>
                <c:pt idx="10">
                  <c:v>87.151486254866668</c:v>
                </c:pt>
                <c:pt idx="11">
                  <c:v>86.245570654982956</c:v>
                </c:pt>
                <c:pt idx="12">
                  <c:v>85.352348735754063</c:v>
                </c:pt>
                <c:pt idx="13">
                  <c:v>84.471590063627843</c:v>
                </c:pt>
                <c:pt idx="14">
                  <c:v>83.603068997895264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Sheet1!$C$2:$C$16</c:f>
              <c:numCache>
                <c:formatCode>General</c:formatCode>
                <c:ptCount val="15"/>
                <c:pt idx="0">
                  <c:v>104.16229115940456</c:v>
                </c:pt>
                <c:pt idx="1">
                  <c:v>102.73970024395993</c:v>
                </c:pt>
                <c:pt idx="2">
                  <c:v>101.67914412142001</c:v>
                </c:pt>
                <c:pt idx="3">
                  <c:v>100.90574437224915</c:v>
                </c:pt>
                <c:pt idx="4">
                  <c:v>100.36121368740073</c:v>
                </c:pt>
                <c:pt idx="5">
                  <c:v>100</c:v>
                </c:pt>
                <c:pt idx="6">
                  <c:v>98.945692666054427</c:v>
                </c:pt>
                <c:pt idx="7">
                  <c:v>97.979556068834938</c:v>
                </c:pt>
                <c:pt idx="8">
                  <c:v>97.08577059111559</c:v>
                </c:pt>
                <c:pt idx="9">
                  <c:v>96.251726050903912</c:v>
                </c:pt>
                <c:pt idx="10">
                  <c:v>97.271034741296631</c:v>
                </c:pt>
                <c:pt idx="11">
                  <c:v>98.262346350359195</c:v>
                </c:pt>
                <c:pt idx="12">
                  <c:v>99.226292287580947</c:v>
                </c:pt>
                <c:pt idx="13">
                  <c:v>100.16348767326706</c:v>
                </c:pt>
                <c:pt idx="14">
                  <c:v>101.07453179845027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Sheet1!$D$2:$D$16</c:f>
              <c:numCache>
                <c:formatCode>General</c:formatCode>
                <c:ptCount val="15"/>
                <c:pt idx="0">
                  <c:v>92.943194923320988</c:v>
                </c:pt>
                <c:pt idx="1">
                  <c:v>94.113439259372839</c:v>
                </c:pt>
                <c:pt idx="2">
                  <c:v>95.435916526485457</c:v>
                </c:pt>
                <c:pt idx="3">
                  <c:v>96.875751232203086</c:v>
                </c:pt>
                <c:pt idx="4">
                  <c:v>98.404693550927334</c:v>
                </c:pt>
                <c:pt idx="5">
                  <c:v>100</c:v>
                </c:pt>
                <c:pt idx="6">
                  <c:v>100.7875967190339</c:v>
                </c:pt>
                <c:pt idx="7">
                  <c:v>101.54641561906092</c:v>
                </c:pt>
                <c:pt idx="8">
                  <c:v>102.27211740333668</c:v>
                </c:pt>
                <c:pt idx="9">
                  <c:v>102.96171734696455</c:v>
                </c:pt>
                <c:pt idx="10">
                  <c:v>105.57151562213521</c:v>
                </c:pt>
                <c:pt idx="11">
                  <c:v>108.11984056173959</c:v>
                </c:pt>
                <c:pt idx="12">
                  <c:v>110.60802678526296</c:v>
                </c:pt>
                <c:pt idx="13">
                  <c:v>113.03737566818499</c:v>
                </c:pt>
                <c:pt idx="14">
                  <c:v>115.40915623933022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Sheet1!$E$2:$E$16</c:f>
              <c:numCache>
                <c:formatCode>General</c:formatCode>
                <c:ptCount val="15"/>
                <c:pt idx="0">
                  <c:v>0.49096625027309826</c:v>
                </c:pt>
                <c:pt idx="1">
                  <c:v>0.50401839770199319</c:v>
                </c:pt>
                <c:pt idx="2">
                  <c:v>0.51641793775944334</c:v>
                </c:pt>
                <c:pt idx="3">
                  <c:v>0.52821262220433507</c:v>
                </c:pt>
                <c:pt idx="4">
                  <c:v>0.53944565500899377</c:v>
                </c:pt>
                <c:pt idx="5">
                  <c:v>0.55015622117157525</c:v>
                </c:pt>
                <c:pt idx="6">
                  <c:v>0.56037994341767572</c:v>
                </c:pt>
                <c:pt idx="7">
                  <c:v>0.57014927800839388</c:v>
                </c:pt>
                <c:pt idx="8">
                  <c:v>0.57949385892125505</c:v>
                </c:pt>
                <c:pt idx="9">
                  <c:v>0.5884407980931432</c:v>
                </c:pt>
                <c:pt idx="10">
                  <c:v>0.59701494813286959</c:v>
                </c:pt>
                <c:pt idx="11">
                  <c:v>0.60523913286485176</c:v>
                </c:pt>
                <c:pt idx="12">
                  <c:v>0.6131343502075548</c:v>
                </c:pt>
                <c:pt idx="13">
                  <c:v>0.62071995118387713</c:v>
                </c:pt>
                <c:pt idx="14">
                  <c:v>0.62801379827649484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Sport Roll-on FPS50+ 75ml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Sport Lotion FPS30 237ml (2.0%)</c:v>
                </c:pt>
                <c:pt idx="3">
                  <c:v>Equate Ultra Spray FPS50 156g (1.7%)</c:v>
                </c:pt>
                <c:pt idx="4">
                  <c:v>Hawaiian Tropic Ozono Lotion FPS50+ 240ml (4.4%)</c:v>
                </c:pt>
                <c:pt idx="5">
                  <c:v>Nivea Sun Protect &amp; Refresh Sport Lotion FPS50 200ml (5.8%)</c:v>
                </c:pt>
                <c:pt idx="6">
                  <c:v>Nivea Sun Protection Sensitive Skin Gel FPS50+ 200ml (5.1%)</c:v>
                </c:pt>
                <c:pt idx="7">
                  <c:v>Hawaiian Tropic Sheer Touch Lotion FPS50+ 240ml (4.4%)</c:v>
                </c:pt>
                <c:pt idx="8">
                  <c:v>Banana Boat Advanced Protection Lotion FPS50+ 240ml (2.8%)</c:v>
                </c:pt>
                <c:pt idx="9">
                  <c:v>Hawaiian Tropic Island Sport Lotion FPS50 240ml (3.6%)</c:v>
                </c:pt>
              </c:strCache>
            </c:strRef>
          </c:cat>
          <c:val>
            <c:numRef>
              <c:f>Sheet1!$B$2:$B$11</c:f>
              <c:numCache>
                <c:formatCode>General</c:formatCode>
                <c:ptCount val="10"/>
                <c:pt idx="0">
                  <c:v>6.2948584521344705E-2</c:v>
                </c:pt>
                <c:pt idx="1">
                  <c:v>5.3268850745401296E-2</c:v>
                </c:pt>
                <c:pt idx="2">
                  <c:v>4.2658334073890788E-2</c:v>
                </c:pt>
                <c:pt idx="3">
                  <c:v>4.1840887292482219E-2</c:v>
                </c:pt>
                <c:pt idx="4">
                  <c:v>4.1306609505925143E-2</c:v>
                </c:pt>
                <c:pt idx="5">
                  <c:v>4.1065304647232868E-2</c:v>
                </c:pt>
                <c:pt idx="6">
                  <c:v>3.6708327742805538E-2</c:v>
                </c:pt>
                <c:pt idx="7">
                  <c:v>3.5543923385467989E-2</c:v>
                </c:pt>
                <c:pt idx="8">
                  <c:v>3.5381114790461153E-2</c:v>
                </c:pt>
                <c:pt idx="9">
                  <c:v>3.1444507016778513E-2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Sport Roll-on FPS50+ 75ml (0.2%)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 &amp; Refresh Sport Lotion FPS50 200ml (5.8%)</c:v>
                </c:pt>
                <c:pt idx="1">
                  <c:v>Nivea Sun Protection &amp; Hydration Lotion FPS50+ 125ml (4.5%)</c:v>
                </c:pt>
                <c:pt idx="2">
                  <c:v>Nivea Sun Protection &amp; Hydration Cream FPS50+ 200ml (9.5%)</c:v>
                </c:pt>
                <c:pt idx="3">
                  <c:v>Equate Ultra Spray FPS50 156g (1.7%)</c:v>
                </c:pt>
                <c:pt idx="4">
                  <c:v>Banana Boat Aqua Protect Sport Lotion FPS50+ 236ml (3.1%)</c:v>
                </c:pt>
                <c:pt idx="5">
                  <c:v>Banana Boat Dry Balance Sport Spray FPS50 170ml (1.2%)</c:v>
                </c:pt>
                <c:pt idx="6">
                  <c:v>Equate Sport Lotion FPS30 237ml (2.0%)</c:v>
                </c:pt>
                <c:pt idx="7">
                  <c:v>Nivea Sun Protect &amp; Refresh Sport Spray FPS50 200ml (2.3%)</c:v>
                </c:pt>
                <c:pt idx="8">
                  <c:v>Nivea Sun Protection Sensitive Skin Gel FPS50+ 200ml (5.1%)</c:v>
                </c:pt>
                <c:pt idx="9">
                  <c:v>Hawaiian Tropic Ozono Lotion FPS50+ 240ml (4.4%)</c:v>
                </c:pt>
              </c:strCache>
            </c:strRef>
          </c:cat>
          <c:val>
            <c:numRef>
              <c:f>Sheet1!$B$2:$B$11</c:f>
              <c:numCache>
                <c:formatCode>General</c:formatCode>
                <c:ptCount val="10"/>
                <c:pt idx="0">
                  <c:v>6.3622368821962288E-2</c:v>
                </c:pt>
                <c:pt idx="1">
                  <c:v>5.8922651971982543E-2</c:v>
                </c:pt>
                <c:pt idx="2">
                  <c:v>4.9749246911446915E-2</c:v>
                </c:pt>
                <c:pt idx="3">
                  <c:v>4.1277444824929108E-2</c:v>
                </c:pt>
                <c:pt idx="4">
                  <c:v>3.3909159102534607E-2</c:v>
                </c:pt>
                <c:pt idx="5">
                  <c:v>3.3320268506164853E-2</c:v>
                </c:pt>
                <c:pt idx="6">
                  <c:v>3.2032099982765086E-2</c:v>
                </c:pt>
                <c:pt idx="7">
                  <c:v>2.965614379475125E-2</c:v>
                </c:pt>
                <c:pt idx="8">
                  <c:v>2.6733445349503317E-2</c:v>
                </c:pt>
                <c:pt idx="9">
                  <c:v>2.49489139156279E-2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Sheet1!$B$2:$B$23</c:f>
              <c:numCache>
                <c:formatCode>General</c:formatCode>
                <c:ptCount val="22"/>
                <c:pt idx="0">
                  <c:v>155.85408320297321</c:v>
                </c:pt>
                <c:pt idx="1">
                  <c:v>149.55848971652404</c:v>
                </c:pt>
                <c:pt idx="2">
                  <c:v>147.82254080738397</c:v>
                </c:pt>
                <c:pt idx="3">
                  <c:v>146.12018891387021</c:v>
                </c:pt>
                <c:pt idx="4">
                  <c:v>144.45030998662821</c:v>
                </c:pt>
                <c:pt idx="5">
                  <c:v>122.08775267845226</c:v>
                </c:pt>
                <c:pt idx="6">
                  <c:v>103.08710422121199</c:v>
                </c:pt>
                <c:pt idx="7">
                  <c:v>101.47340677541177</c:v>
                </c:pt>
                <c:pt idx="8">
                  <c:v>100</c:v>
                </c:pt>
                <c:pt idx="9">
                  <c:v>98.641487296521234</c:v>
                </c:pt>
                <c:pt idx="10">
                  <c:v>92.081678092042594</c:v>
                </c:pt>
                <c:pt idx="11">
                  <c:v>86.300067683740949</c:v>
                </c:pt>
                <c:pt idx="12">
                  <c:v>81.212156613956353</c:v>
                </c:pt>
                <c:pt idx="13">
                  <c:v>76.72564782439558</c:v>
                </c:pt>
                <c:pt idx="14">
                  <c:v>74.807871671564044</c:v>
                </c:pt>
                <c:pt idx="15">
                  <c:v>72.971034818130832</c:v>
                </c:pt>
                <c:pt idx="16">
                  <c:v>71.210322621614964</c:v>
                </c:pt>
                <c:pt idx="17">
                  <c:v>68.558793578400198</c:v>
                </c:pt>
                <c:pt idx="18">
                  <c:v>66.119347763558793</c:v>
                </c:pt>
                <c:pt idx="19">
                  <c:v>63.870793166030182</c:v>
                </c:pt>
                <c:pt idx="20">
                  <c:v>61.79353117591485</c:v>
                </c:pt>
                <c:pt idx="21">
                  <c:v>59.869640347729501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Sheet1!$C$2:$C$23</c:f>
              <c:numCache>
                <c:formatCode>General</c:formatCode>
                <c:ptCount val="22"/>
                <c:pt idx="0">
                  <c:v>136.61802028503436</c:v>
                </c:pt>
                <c:pt idx="1">
                  <c:v>133.43000530012941</c:v>
                </c:pt>
                <c:pt idx="2">
                  <c:v>134.22166232650079</c:v>
                </c:pt>
                <c:pt idx="3">
                  <c:v>134.98858648261046</c:v>
                </c:pt>
                <c:pt idx="4">
                  <c:v>135.73137261575926</c:v>
                </c:pt>
                <c:pt idx="5">
                  <c:v>116.45187397758458</c:v>
                </c:pt>
                <c:pt idx="6">
                  <c:v>99.822773681564442</c:v>
                </c:pt>
                <c:pt idx="7">
                  <c:v>99.866566830636543</c:v>
                </c:pt>
                <c:pt idx="8">
                  <c:v>100</c:v>
                </c:pt>
                <c:pt idx="9">
                  <c:v>100.20377182752887</c:v>
                </c:pt>
                <c:pt idx="10">
                  <c:v>94.97545210119786</c:v>
                </c:pt>
                <c:pt idx="11">
                  <c:v>90.360644710309501</c:v>
                </c:pt>
                <c:pt idx="12">
                  <c:v>86.30500742649248</c:v>
                </c:pt>
                <c:pt idx="13">
                  <c:v>82.740746278465181</c:v>
                </c:pt>
                <c:pt idx="14">
                  <c:v>81.854496122445994</c:v>
                </c:pt>
                <c:pt idx="15">
                  <c:v>80.997762355674297</c:v>
                </c:pt>
                <c:pt idx="16">
                  <c:v>80.168928166860439</c:v>
                </c:pt>
                <c:pt idx="17">
                  <c:v>78.266092837372852</c:v>
                </c:pt>
                <c:pt idx="18">
                  <c:v>76.525702213441676</c:v>
                </c:pt>
                <c:pt idx="19">
                  <c:v>74.932792333344821</c:v>
                </c:pt>
                <c:pt idx="20">
                  <c:v>73.472983518364416</c:v>
                </c:pt>
                <c:pt idx="21">
                  <c:v>72.132701987976489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Sheet1!$D$2:$D$23</c:f>
              <c:numCache>
                <c:formatCode>General</c:formatCode>
                <c:ptCount val="22"/>
                <c:pt idx="0">
                  <c:v>124.93167675058281</c:v>
                </c:pt>
                <c:pt idx="1">
                  <c:v>123.59433290182909</c:v>
                </c:pt>
                <c:pt idx="2">
                  <c:v>125.82586643865083</c:v>
                </c:pt>
                <c:pt idx="3">
                  <c:v>128.00072510340675</c:v>
                </c:pt>
                <c:pt idx="4">
                  <c:v>130.12039605115851</c:v>
                </c:pt>
                <c:pt idx="5">
                  <c:v>113.0041429481283</c:v>
                </c:pt>
                <c:pt idx="6">
                  <c:v>97.97382571220939</c:v>
                </c:pt>
                <c:pt idx="7">
                  <c:v>98.956788455303695</c:v>
                </c:pt>
                <c:pt idx="8">
                  <c:v>100</c:v>
                </c:pt>
                <c:pt idx="9">
                  <c:v>101.08787184141552</c:v>
                </c:pt>
                <c:pt idx="10">
                  <c:v>96.649070582286342</c:v>
                </c:pt>
                <c:pt idx="11">
                  <c:v>92.720991300905851</c:v>
                </c:pt>
                <c:pt idx="12">
                  <c:v>89.268651715279603</c:v>
                </c:pt>
                <c:pt idx="13">
                  <c:v>86.239922404946299</c:v>
                </c:pt>
                <c:pt idx="14">
                  <c:v>85.939627250853746</c:v>
                </c:pt>
                <c:pt idx="15">
                  <c:v>85.639198253985541</c:v>
                </c:pt>
                <c:pt idx="16">
                  <c:v>85.338887587370323</c:v>
                </c:pt>
                <c:pt idx="17">
                  <c:v>83.861589578459899</c:v>
                </c:pt>
                <c:pt idx="18">
                  <c:v>82.517453157187035</c:v>
                </c:pt>
                <c:pt idx="19">
                  <c:v>81.29528443327888</c:v>
                </c:pt>
                <c:pt idx="20">
                  <c:v>80.18385481595972</c:v>
                </c:pt>
                <c:pt idx="21">
                  <c:v>79.172209371168933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Sheet1!$E$2:$E$23</c:f>
              <c:numCache>
                <c:formatCode>General</c:formatCode>
                <c:ptCount val="22"/>
                <c:pt idx="0">
                  <c:v>0.5985432144208519</c:v>
                </c:pt>
                <c:pt idx="1">
                  <c:v>0.60584242870410909</c:v>
                </c:pt>
                <c:pt idx="2">
                  <c:v>0.61288095676296428</c:v>
                </c:pt>
                <c:pt idx="3">
                  <c:v>0.61967251892501751</c:v>
                </c:pt>
                <c:pt idx="4">
                  <c:v>0.62622988928837919</c:v>
                </c:pt>
                <c:pt idx="5">
                  <c:v>0.63256497591061012</c:v>
                </c:pt>
                <c:pt idx="6">
                  <c:v>0.63868889297876652</c:v>
                </c:pt>
                <c:pt idx="7">
                  <c:v>0.64461202588075395</c:v>
                </c:pt>
                <c:pt idx="8">
                  <c:v>0.65034408997945148</c:v>
                </c:pt>
                <c:pt idx="9">
                  <c:v>0.65589418378930153</c:v>
                </c:pt>
                <c:pt idx="10">
                  <c:v>0.66127083716759372</c:v>
                </c:pt>
                <c:pt idx="11">
                  <c:v>0.66648205505732305</c:v>
                </c:pt>
                <c:pt idx="12">
                  <c:v>0.67153535725342417</c:v>
                </c:pt>
                <c:pt idx="13">
                  <c:v>0.67643781460785057</c:v>
                </c:pt>
                <c:pt idx="14">
                  <c:v>0.68119608204008808</c:v>
                </c:pt>
                <c:pt idx="15">
                  <c:v>0.68581642867718828</c:v>
                </c:pt>
                <c:pt idx="16">
                  <c:v>0.69030476541037145</c:v>
                </c:pt>
                <c:pt idx="17">
                  <c:v>0.6946666701229014</c:v>
                </c:pt>
                <c:pt idx="18">
                  <c:v>0.6989074108156389</c:v>
                </c:pt>
                <c:pt idx="19">
                  <c:v>0.70303196683186298</c:v>
                </c:pt>
                <c:pt idx="20">
                  <c:v>0.70704504836116211</c:v>
                </c:pt>
                <c:pt idx="21">
                  <c:v>0.71095111438301328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9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Lotion FPS50+ 240ml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Island Sport Lotion FPS50 240ml (3.6%)</c:v>
                </c:pt>
                <c:pt idx="3">
                  <c:v>Hawaiian Tropic Ozono Lotion FPS50+ 240ml (4.4%)</c:v>
                </c:pt>
                <c:pt idx="4">
                  <c:v>Banana Boat Aqua Protect Cream FPS50+ 236ml (2.7%)</c:v>
                </c:pt>
                <c:pt idx="5">
                  <c:v>Nivea Sun Protection Sensitive Skin Gel FPS50+ 200ml (5.1%)</c:v>
                </c:pt>
                <c:pt idx="6">
                  <c:v>Nivea Sun Protection &amp; Hydration Lotion FPS50+ 125ml (4.5%)</c:v>
                </c:pt>
                <c:pt idx="7">
                  <c:v>Nivea Sun Protect &amp; Refresh Sport Lotion FPS50 200ml (5.8%)</c:v>
                </c:pt>
                <c:pt idx="8">
                  <c:v>Hawaiian Tropic Sheer Touch Lotion FPS30 240ml (1.7%)</c:v>
                </c:pt>
                <c:pt idx="9">
                  <c:v>Banana Boat Aqua Protect Sport Lotion FPS50+ 236ml (3.1%)</c:v>
                </c:pt>
              </c:strCache>
            </c:strRef>
          </c:cat>
          <c:val>
            <c:numRef>
              <c:f>Sheet1!$B$2:$B$11</c:f>
              <c:numCache>
                <c:formatCode>General</c:formatCode>
                <c:ptCount val="10"/>
                <c:pt idx="0">
                  <c:v>0.1125290390680722</c:v>
                </c:pt>
                <c:pt idx="1">
                  <c:v>9.766611893311955E-2</c:v>
                </c:pt>
                <c:pt idx="2">
                  <c:v>8.3812207857812349E-2</c:v>
                </c:pt>
                <c:pt idx="3">
                  <c:v>6.9612806672645688E-2</c:v>
                </c:pt>
                <c:pt idx="4">
                  <c:v>6.2534181846966103E-2</c:v>
                </c:pt>
                <c:pt idx="5">
                  <c:v>5.8622286555361856E-2</c:v>
                </c:pt>
                <c:pt idx="6">
                  <c:v>4.1198331069324134E-2</c:v>
                </c:pt>
                <c:pt idx="7">
                  <c:v>3.6906323854267321E-2</c:v>
                </c:pt>
                <c:pt idx="8">
                  <c:v>3.3189270815202628E-2</c:v>
                </c:pt>
                <c:pt idx="9">
                  <c:v>3.3074660526433895E-2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Lotion FPS50+ 240ml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Sheer Touch Lotion FPS50+ 240ml (4.4%)</c:v>
                </c:pt>
                <c:pt idx="2">
                  <c:v>Banana Boat Aqua Protect Cream FPS50+ 236ml (2.7%)</c:v>
                </c:pt>
                <c:pt idx="3">
                  <c:v>Hawaiian Tropic Island Sport Lotion FPS50 240ml (3.6%)</c:v>
                </c:pt>
                <c:pt idx="4">
                  <c:v>Hawaiian Tropic Ozono Lotion FPS50+ 240ml (4.4%)</c:v>
                </c:pt>
                <c:pt idx="5">
                  <c:v>Nivea Sun Protection Sensitive Skin Gel FPS50+ 200ml (5.1%)</c:v>
                </c:pt>
                <c:pt idx="6">
                  <c:v>Banana Boat Aqua Protect Sport Lotion FPS50+ 236ml (3.1%)</c:v>
                </c:pt>
                <c:pt idx="7">
                  <c:v>Hawaiian Tropic Sheer Touch Lotion FPS30 240ml (1.7%)</c:v>
                </c:pt>
                <c:pt idx="8">
                  <c:v>Nivea Sun Protect &amp; Refresh Sport Lotion FPS50 200ml (5.8%)</c:v>
                </c:pt>
                <c:pt idx="9">
                  <c:v>Nivea Sun Protection &amp; Hydration Lotion FPS50+ 125ml (4.5%)</c:v>
                </c:pt>
              </c:strCache>
            </c:strRef>
          </c:cat>
          <c:val>
            <c:numRef>
              <c:f>Sheet1!$B$2:$B$11</c:f>
              <c:numCache>
                <c:formatCode>General</c:formatCode>
                <c:ptCount val="10"/>
                <c:pt idx="0">
                  <c:v>0.10782895619350356</c:v>
                </c:pt>
                <c:pt idx="1">
                  <c:v>9.4149819231811122E-2</c:v>
                </c:pt>
                <c:pt idx="2">
                  <c:v>8.322646725133051E-2</c:v>
                </c:pt>
                <c:pt idx="3">
                  <c:v>6.9805922550125674E-2</c:v>
                </c:pt>
                <c:pt idx="4">
                  <c:v>6.7416074098599926E-2</c:v>
                </c:pt>
                <c:pt idx="5">
                  <c:v>5.5224880028919003E-2</c:v>
                </c:pt>
                <c:pt idx="6">
                  <c:v>5.3245281346329117E-2</c:v>
                </c:pt>
                <c:pt idx="7">
                  <c:v>3.9167921841291226E-2</c:v>
                </c:pt>
                <c:pt idx="8">
                  <c:v>3.8804505158195585E-2</c:v>
                </c:pt>
                <c:pt idx="9">
                  <c:v>3.8655820977465026E-2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Advanced Protection Lotion FPS50+ 360ml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-4.2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315</c:v>
                </c:pt>
                <c:pt idx="1">
                  <c:v>335</c:v>
                </c:pt>
                <c:pt idx="2">
                  <c:v>370</c:v>
                </c:pt>
                <c:pt idx="3">
                  <c:v>395</c:v>
                </c:pt>
                <c:pt idx="4">
                  <c:v>430</c:v>
                </c:pt>
              </c:numCache>
            </c:numRef>
          </c:xVal>
          <c:yVal>
            <c:numRef>
              <c:f>Sheet1!$B$2:$B$6</c:f>
              <c:numCache>
                <c:formatCode>General</c:formatCode>
                <c:ptCount val="5"/>
                <c:pt idx="0">
                  <c:v>0.50427928282927525</c:v>
                </c:pt>
                <c:pt idx="1">
                  <c:v>0.20317794469656345</c:v>
                </c:pt>
                <c:pt idx="2">
                  <c:v>0</c:v>
                </c:pt>
                <c:pt idx="3">
                  <c:v>-0.14605814917767412</c:v>
                </c:pt>
                <c:pt idx="4">
                  <c:v>-0.34438071845026891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315"/>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Neutrogena (2.7%)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Isdin (1.8%)</c:v>
                </c:pt>
                <c:pt idx="6">
                  <c:v>Garnier (1.7%)</c:v>
                </c:pt>
                <c:pt idx="7">
                  <c:v>La Roche-Posay (1.9%)</c:v>
                </c:pt>
                <c:pt idx="8">
                  <c:v>Nuvel (2.3%)</c:v>
                </c:pt>
                <c:pt idx="9">
                  <c:v>Eucerin (1.1%)</c:v>
                </c:pt>
              </c:strCache>
            </c:strRef>
          </c:cat>
          <c:val>
            <c:numRef>
              <c:f>Sheet1!$B$2:$B$11</c:f>
              <c:numCache>
                <c:formatCode>General</c:formatCode>
                <c:ptCount val="10"/>
                <c:pt idx="0">
                  <c:v>0.4175471260239712</c:v>
                </c:pt>
                <c:pt idx="1">
                  <c:v>0.17676658337251769</c:v>
                </c:pt>
                <c:pt idx="2">
                  <c:v>0.10545776663491692</c:v>
                </c:pt>
                <c:pt idx="3">
                  <c:v>6.8362376341264186E-2</c:v>
                </c:pt>
                <c:pt idx="4">
                  <c:v>5.9428372289544659E-2</c:v>
                </c:pt>
                <c:pt idx="5">
                  <c:v>3.5604539584786835E-2</c:v>
                </c:pt>
                <c:pt idx="6">
                  <c:v>3.4628811095822748E-2</c:v>
                </c:pt>
                <c:pt idx="7">
                  <c:v>2.4598080091871932E-2</c:v>
                </c:pt>
                <c:pt idx="8">
                  <c:v>2.3949768521075779E-2</c:v>
                </c:pt>
                <c:pt idx="9">
                  <c:v>2.2410672524209863E-2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Sheet1!$B$2:$B$25</c:f>
              <c:numCache>
                <c:formatCode>General</c:formatCode>
                <c:ptCount val="24"/>
                <c:pt idx="0">
                  <c:v>150.42792828292755</c:v>
                </c:pt>
                <c:pt idx="1">
                  <c:v>141.49048916115845</c:v>
                </c:pt>
                <c:pt idx="2">
                  <c:v>133.56367030051192</c:v>
                </c:pt>
                <c:pt idx="3">
                  <c:v>126.54344727085748</c:v>
                </c:pt>
                <c:pt idx="4">
                  <c:v>120.31779446965632</c:v>
                </c:pt>
                <c:pt idx="5">
                  <c:v>117.45890140302593</c:v>
                </c:pt>
                <c:pt idx="6">
                  <c:v>114.73409041299745</c:v>
                </c:pt>
                <c:pt idx="7">
                  <c:v>112.13415486647833</c:v>
                </c:pt>
                <c:pt idx="8">
                  <c:v>108.78079938370489</c:v>
                </c:pt>
                <c:pt idx="9">
                  <c:v>105.65514974817498</c:v>
                </c:pt>
                <c:pt idx="10">
                  <c:v>102.73497737336112</c:v>
                </c:pt>
                <c:pt idx="11">
                  <c:v>100</c:v>
                </c:pt>
                <c:pt idx="12">
                  <c:v>97.4319316019387</c:v>
                </c:pt>
                <c:pt idx="13">
                  <c:v>95.01443054911428</c:v>
                </c:pt>
                <c:pt idx="14">
                  <c:v>92.73298351551604</c:v>
                </c:pt>
                <c:pt idx="15">
                  <c:v>88.954276138906451</c:v>
                </c:pt>
                <c:pt idx="16">
                  <c:v>85.394185082232596</c:v>
                </c:pt>
                <c:pt idx="17">
                  <c:v>82.039456100917846</c:v>
                </c:pt>
                <c:pt idx="18">
                  <c:v>78.877512517034418</c:v>
                </c:pt>
                <c:pt idx="19">
                  <c:v>75.896413489318391</c:v>
                </c:pt>
                <c:pt idx="20">
                  <c:v>73.084814180221883</c:v>
                </c:pt>
                <c:pt idx="21">
                  <c:v>70.431934760261925</c:v>
                </c:pt>
                <c:pt idx="22">
                  <c:v>67.927540039814446</c:v>
                </c:pt>
                <c:pt idx="23">
                  <c:v>65.561928154973089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Sheet1!$C$2:$C$25</c:f>
              <c:numCache>
                <c:formatCode>General</c:formatCode>
                <c:ptCount val="24"/>
                <c:pt idx="0">
                  <c:v>128.68434748669429</c:v>
                </c:pt>
                <c:pt idx="1">
                  <c:v>122.87043473407732</c:v>
                </c:pt>
                <c:pt idx="2">
                  <c:v>117.72146019412919</c:v>
                </c:pt>
                <c:pt idx="3">
                  <c:v>113.18220850772045</c:v>
                </c:pt>
                <c:pt idx="4">
                  <c:v>109.18510717080412</c:v>
                </c:pt>
                <c:pt idx="5">
                  <c:v>108.143095397793</c:v>
                </c:pt>
                <c:pt idx="6">
                  <c:v>107.15125032308543</c:v>
                </c:pt>
                <c:pt idx="7">
                  <c:v>106.20609846108668</c:v>
                </c:pt>
                <c:pt idx="8">
                  <c:v>104.46629473912739</c:v>
                </c:pt>
                <c:pt idx="9">
                  <c:v>102.86060692193885</c:v>
                </c:pt>
                <c:pt idx="10">
                  <c:v>101.37593954820562</c:v>
                </c:pt>
                <c:pt idx="11">
                  <c:v>100</c:v>
                </c:pt>
                <c:pt idx="12">
                  <c:v>98.721472813780878</c:v>
                </c:pt>
                <c:pt idx="13">
                  <c:v>97.530094020880895</c:v>
                </c:pt>
                <c:pt idx="14">
                  <c:v>96.416655145785739</c:v>
                </c:pt>
                <c:pt idx="15">
                  <c:v>93.65206794776195</c:v>
                </c:pt>
                <c:pt idx="16">
                  <c:v>91.022861159613726</c:v>
                </c:pt>
                <c:pt idx="17">
                  <c:v>88.523095494958667</c:v>
                </c:pt>
                <c:pt idx="18">
                  <c:v>86.146909603380976</c:v>
                </c:pt>
                <c:pt idx="19">
                  <c:v>83.888514090194491</c:v>
                </c:pt>
                <c:pt idx="20">
                  <c:v>81.742184827377457</c:v>
                </c:pt>
                <c:pt idx="21">
                  <c:v>79.702263602113305</c:v>
                </c:pt>
                <c:pt idx="22">
                  <c:v>77.763168934089748</c:v>
                </c:pt>
                <c:pt idx="23">
                  <c:v>75.919416164492063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Sheet1!$D$2:$D$25</c:f>
              <c:numCache>
                <c:formatCode>General</c:formatCode>
                <c:ptCount val="24"/>
                <c:pt idx="0">
                  <c:v>109.6749915141225</c:v>
                </c:pt>
                <c:pt idx="1">
                  <c:v>106.6435209516208</c:v>
                </c:pt>
                <c:pt idx="2">
                  <c:v>103.95842898391103</c:v>
                </c:pt>
                <c:pt idx="3">
                  <c:v>101.61085704339553</c:v>
                </c:pt>
                <c:pt idx="4">
                  <c:v>99.575076929785467</c:v>
                </c:pt>
                <c:pt idx="5">
                  <c:v>100.10189050829459</c:v>
                </c:pt>
                <c:pt idx="6">
                  <c:v>100.60545454186816</c:v>
                </c:pt>
                <c:pt idx="7">
                  <c:v>101.08737609568806</c:v>
                </c:pt>
                <c:pt idx="8">
                  <c:v>100.74347953187836</c:v>
                </c:pt>
                <c:pt idx="9">
                  <c:v>100.45089656299437</c:v>
                </c:pt>
                <c:pt idx="10">
                  <c:v>100.20477021119672</c:v>
                </c:pt>
                <c:pt idx="11">
                  <c:v>100</c:v>
                </c:pt>
                <c:pt idx="12">
                  <c:v>99.831532764713288</c:v>
                </c:pt>
                <c:pt idx="13">
                  <c:v>99.694554083101195</c:v>
                </c:pt>
                <c:pt idx="14">
                  <c:v>99.584603043511663</c:v>
                </c:pt>
                <c:pt idx="15">
                  <c:v>97.717513445081096</c:v>
                </c:pt>
                <c:pt idx="16">
                  <c:v>95.909833414787954</c:v>
                </c:pt>
                <c:pt idx="17">
                  <c:v>94.162502684297266</c:v>
                </c:pt>
                <c:pt idx="18">
                  <c:v>92.475949636001843</c:v>
                </c:pt>
                <c:pt idx="19">
                  <c:v>90.850124788275394</c:v>
                </c:pt>
                <c:pt idx="20">
                  <c:v>89.28453043177592</c:v>
                </c:pt>
                <c:pt idx="21">
                  <c:v>87.778255393386488</c:v>
                </c:pt>
                <c:pt idx="22">
                  <c:v>86.330018726461418</c:v>
                </c:pt>
                <c:pt idx="23">
                  <c:v>84.938222121164429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Sheet1!$E$2:$E$25</c:f>
              <c:numCache>
                <c:formatCode>General</c:formatCode>
                <c:ptCount val="24"/>
                <c:pt idx="0">
                  <c:v>0.4698950115320375</c:v>
                </c:pt>
                <c:pt idx="1">
                  <c:v>0.47817790197684951</c:v>
                </c:pt>
                <c:pt idx="2">
                  <c:v>0.48620593425412878</c:v>
                </c:pt>
                <c:pt idx="3">
                  <c:v>0.4939906928260358</c:v>
                </c:pt>
                <c:pt idx="4">
                  <c:v>0.5015430705450501</c:v>
                </c:pt>
                <c:pt idx="5">
                  <c:v>0.50887331950762282</c:v>
                </c:pt>
                <c:pt idx="6">
                  <c:v>0.51599109748577332</c:v>
                </c:pt>
                <c:pt idx="7">
                  <c:v>0.52290551037883382</c:v>
                </c:pt>
                <c:pt idx="8">
                  <c:v>0.52962515107772346</c:v>
                </c:pt>
                <c:pt idx="9">
                  <c:v>0.53615813509053301</c:v>
                </c:pt>
                <c:pt idx="10">
                  <c:v>0.5425121332399776</c:v>
                </c:pt>
                <c:pt idx="11">
                  <c:v>0.54869440170970762</c:v>
                </c:pt>
                <c:pt idx="12">
                  <c:v>0.55471180968691147</c:v>
                </c:pt>
                <c:pt idx="13">
                  <c:v>0.56057086482260998</c:v>
                </c:pt>
                <c:pt idx="14">
                  <c:v>0.56627773670803083</c:v>
                </c:pt>
                <c:pt idx="15">
                  <c:v>0.57183827854510738</c:v>
                </c:pt>
                <c:pt idx="16">
                  <c:v>0.57725804717111873</c:v>
                </c:pt>
                <c:pt idx="17">
                  <c:v>0.58254232158147956</c:v>
                </c:pt>
                <c:pt idx="18">
                  <c:v>0.58769612008047356</c:v>
                </c:pt>
                <c:pt idx="19">
                  <c:v>0.59272421617705329</c:v>
                </c:pt>
                <c:pt idx="20">
                  <c:v>0.59763115333154659</c:v>
                </c:pt>
                <c:pt idx="21">
                  <c:v>0.60242125864902829</c:v>
                </c:pt>
                <c:pt idx="22">
                  <c:v>0.60709865560609833</c:v>
                </c:pt>
                <c:pt idx="23">
                  <c:v>0.61166727588974834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Advanced Protection Lotion FPS50+ 360ml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Island Sport Lotion FPS50 240ml (3.6%)</c:v>
                </c:pt>
                <c:pt idx="2">
                  <c:v>Hawaiian Tropic Sheer Touch Lotion FPS50+ 240ml (4.4%)</c:v>
                </c:pt>
                <c:pt idx="3">
                  <c:v>Hawaiian Tropic Ozono Lotion FPS50+ 240ml (4.4%)</c:v>
                </c:pt>
                <c:pt idx="4">
                  <c:v>Banana Boat Advanced Protection Lotion FPS50+ 240ml (2.8%)</c:v>
                </c:pt>
                <c:pt idx="5">
                  <c:v>Banana Boat Aqua Protect Cream FPS50+ 236ml (2.7%)</c:v>
                </c:pt>
                <c:pt idx="6">
                  <c:v>Nivea Sun Protection Sensitive Skin Gel FPS50+ 200ml (5.1%)</c:v>
                </c:pt>
                <c:pt idx="7">
                  <c:v>Banana Boat Aqua Protect Sport Lotion FPS50+ 236ml (3.1%)</c:v>
                </c:pt>
                <c:pt idx="8">
                  <c:v>Nivea Sun Protection &amp; Hydration Lotion FPS50+ 125ml (4.5%)</c:v>
                </c:pt>
                <c:pt idx="9">
                  <c:v>Hawaiian Tropic Sheer Touch Lotion FPS30 240ml (1.7%)</c:v>
                </c:pt>
              </c:strCache>
            </c:strRef>
          </c:cat>
          <c:val>
            <c:numRef>
              <c:f>Sheet1!$B$2:$B$11</c:f>
              <c:numCache>
                <c:formatCode>General</c:formatCode>
                <c:ptCount val="10"/>
                <c:pt idx="0">
                  <c:v>8.5704382799818873E-2</c:v>
                </c:pt>
                <c:pt idx="1">
                  <c:v>7.5944809619357345E-2</c:v>
                </c:pt>
                <c:pt idx="2">
                  <c:v>7.0505072179478448E-2</c:v>
                </c:pt>
                <c:pt idx="3">
                  <c:v>6.4841832536514168E-2</c:v>
                </c:pt>
                <c:pt idx="4">
                  <c:v>6.09285664437587E-2</c:v>
                </c:pt>
                <c:pt idx="5">
                  <c:v>5.4081861101219326E-2</c:v>
                </c:pt>
                <c:pt idx="6">
                  <c:v>5.1418079436834331E-2</c:v>
                </c:pt>
                <c:pt idx="7">
                  <c:v>4.4687244331958913E-2</c:v>
                </c:pt>
                <c:pt idx="8">
                  <c:v>3.7323638531055608E-2</c:v>
                </c:pt>
                <c:pt idx="9">
                  <c:v>3.6009913279464997E-2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Advanced Protection Lotion FPS50+ 360ml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Island Sport Lotion FPS50 240ml (3.6%)</c:v>
                </c:pt>
                <c:pt idx="1">
                  <c:v>Hawaiian Tropic Sheer Touch Lotion FPS50+ 240ml (4.4%)</c:v>
                </c:pt>
                <c:pt idx="2">
                  <c:v>Nivea Sun Protection &amp; Hydration Cream FPS50+ 200ml (9.5%)</c:v>
                </c:pt>
                <c:pt idx="3">
                  <c:v>Hawaiian Tropic Ozono Lotion FPS50+ 240ml (4.4%)</c:v>
                </c:pt>
                <c:pt idx="4">
                  <c:v>Banana Boat Advanced Protection Lotion FPS50+ 240ml (2.8%)</c:v>
                </c:pt>
                <c:pt idx="5">
                  <c:v>Nivea Sun Protection Sensitive Skin Gel FPS50+ 200ml (5.1%)</c:v>
                </c:pt>
                <c:pt idx="6">
                  <c:v>Banana Boat Aqua Protect Cream FPS50+ 236ml (2.7%)</c:v>
                </c:pt>
                <c:pt idx="7">
                  <c:v>Nivea Sun Protect &amp; Refresh Sport Lotion FPS50 200ml (5.8%)</c:v>
                </c:pt>
                <c:pt idx="8">
                  <c:v>Banana Boat Aqua Protect Sport Lotion FPS50+ 236ml (3.1%)</c:v>
                </c:pt>
                <c:pt idx="9">
                  <c:v>Nivea Sun Protection &amp; Hydration Lotion FPS50+ 125ml (4.5%)</c:v>
                </c:pt>
              </c:strCache>
            </c:strRef>
          </c:cat>
          <c:val>
            <c:numRef>
              <c:f>Sheet1!$B$2:$B$11</c:f>
              <c:numCache>
                <c:formatCode>General</c:formatCode>
                <c:ptCount val="10"/>
                <c:pt idx="0">
                  <c:v>9.2642771539483845E-2</c:v>
                </c:pt>
                <c:pt idx="1">
                  <c:v>8.6558273248948006E-2</c:v>
                </c:pt>
                <c:pt idx="2">
                  <c:v>7.8509401402961337E-2</c:v>
                </c:pt>
                <c:pt idx="3">
                  <c:v>6.9257033182909766E-2</c:v>
                </c:pt>
                <c:pt idx="4">
                  <c:v>6.1515943470542032E-2</c:v>
                </c:pt>
                <c:pt idx="5">
                  <c:v>5.1231784092336009E-2</c:v>
                </c:pt>
                <c:pt idx="6">
                  <c:v>4.9288757586426868E-2</c:v>
                </c:pt>
                <c:pt idx="7">
                  <c:v>3.7420812805889547E-2</c:v>
                </c:pt>
                <c:pt idx="8">
                  <c:v>3.292495383082443E-2</c:v>
                </c:pt>
                <c:pt idx="9">
                  <c:v>3.0959509837941122E-2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Dry Balance Sport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-6.0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305</c:v>
                </c:pt>
                <c:pt idx="2">
                  <c:v>335</c:v>
                </c:pt>
                <c:pt idx="3">
                  <c:v>370</c:v>
                </c:pt>
                <c:pt idx="4">
                  <c:v>395</c:v>
                </c:pt>
              </c:numCache>
            </c:numRef>
          </c:xVal>
          <c:yVal>
            <c:numRef>
              <c:f>Sheet1!$B$2:$B$6</c:f>
              <c:numCache>
                <c:formatCode>General</c:formatCode>
                <c:ptCount val="5"/>
                <c:pt idx="0">
                  <c:v>0.57251296298003185</c:v>
                </c:pt>
                <c:pt idx="1">
                  <c:v>0.2141366069549458</c:v>
                </c:pt>
                <c:pt idx="2">
                  <c:v>0</c:v>
                </c:pt>
                <c:pt idx="3">
                  <c:v>-0.12366987013302885</c:v>
                </c:pt>
                <c:pt idx="4">
                  <c:v>-0.20300410911126471</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Dry Balance Sport Spray FPS50 170ml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330</c:v>
                </c:pt>
                <c:pt idx="1">
                  <c:v>350</c:v>
                </c:pt>
                <c:pt idx="2">
                  <c:v>385</c:v>
                </c:pt>
                <c:pt idx="3">
                  <c:v>430</c:v>
                </c:pt>
                <c:pt idx="4">
                  <c:v>465</c:v>
                </c:pt>
              </c:numCache>
            </c:numRef>
          </c:xVal>
          <c:yVal>
            <c:numRef>
              <c:f>Sheet1!$B$9:$B$13</c:f>
              <c:numCache>
                <c:formatCode>General</c:formatCode>
                <c:ptCount val="5"/>
                <c:pt idx="0">
                  <c:v>0.12261959403787377</c:v>
                </c:pt>
                <c:pt idx="1">
                  <c:v>7.0587218378577704E-2</c:v>
                </c:pt>
                <c:pt idx="2">
                  <c:v>0</c:v>
                </c:pt>
                <c:pt idx="3">
                  <c:v>-8.7779356036396736E-2</c:v>
                </c:pt>
                <c:pt idx="4">
                  <c:v>-0.15553682242202632</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
          <c:min val="29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Sheet1!$B$2:$B$23</c:f>
              <c:numCache>
                <c:formatCode>General</c:formatCode>
                <c:ptCount val="22"/>
                <c:pt idx="0">
                  <c:v>157.25129629800324</c:v>
                </c:pt>
                <c:pt idx="1">
                  <c:v>138.28730442985926</c:v>
                </c:pt>
                <c:pt idx="2">
                  <c:v>124.07518933615552</c:v>
                </c:pt>
                <c:pt idx="3">
                  <c:v>121.41366069549457</c:v>
                </c:pt>
                <c:pt idx="4">
                  <c:v>119.11063162689999</c:v>
                </c:pt>
                <c:pt idx="5">
                  <c:v>117.07925778545298</c:v>
                </c:pt>
                <c:pt idx="6">
                  <c:v>111.86738348606436</c:v>
                </c:pt>
                <c:pt idx="7">
                  <c:v>107.37824875858037</c:v>
                </c:pt>
                <c:pt idx="8">
                  <c:v>103.46046989976155</c:v>
                </c:pt>
                <c:pt idx="9">
                  <c:v>100</c:v>
                </c:pt>
                <c:pt idx="10">
                  <c:v>98.123105899254838</c:v>
                </c:pt>
                <c:pt idx="11">
                  <c:v>96.329671411082714</c:v>
                </c:pt>
                <c:pt idx="12">
                  <c:v>94.613299553277116</c:v>
                </c:pt>
                <c:pt idx="13">
                  <c:v>92.691898738215556</c:v>
                </c:pt>
                <c:pt idx="14">
                  <c:v>90.897331444326085</c:v>
                </c:pt>
                <c:pt idx="15">
                  <c:v>89.215144341504228</c:v>
                </c:pt>
                <c:pt idx="16">
                  <c:v>87.633012986697082</c:v>
                </c:pt>
                <c:pt idx="17">
                  <c:v>86.140387291724593</c:v>
                </c:pt>
                <c:pt idx="18">
                  <c:v>84.728199070688333</c:v>
                </c:pt>
                <c:pt idx="19">
                  <c:v>83.388620892102836</c:v>
                </c:pt>
                <c:pt idx="20">
                  <c:v>81.492898465934189</c:v>
                </c:pt>
                <c:pt idx="21">
                  <c:v>79.699589088873566</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Sheet1!$C$2:$C$23</c:f>
              <c:numCache>
                <c:formatCode>General</c:formatCode>
                <c:ptCount val="22"/>
                <c:pt idx="0">
                  <c:v>136.23140352435468</c:v>
                </c:pt>
                <c:pt idx="1">
                  <c:v>121.84609286457973</c:v>
                </c:pt>
                <c:pt idx="2">
                  <c:v>111.16041053307725</c:v>
                </c:pt>
                <c:pt idx="3">
                  <c:v>110.58063250774492</c:v>
                </c:pt>
                <c:pt idx="4">
                  <c:v>110.25357280470558</c:v>
                </c:pt>
                <c:pt idx="5">
                  <c:v>110.11351866098558</c:v>
                </c:pt>
                <c:pt idx="6">
                  <c:v>106.87571499673632</c:v>
                </c:pt>
                <c:pt idx="7">
                  <c:v>104.18404585268067</c:v>
                </c:pt>
                <c:pt idx="8">
                  <c:v>101.92165279642367</c:v>
                </c:pt>
                <c:pt idx="9">
                  <c:v>100</c:v>
                </c:pt>
                <c:pt idx="10">
                  <c:v>99.581824325853177</c:v>
                </c:pt>
                <c:pt idx="11">
                  <c:v>99.193792421223577</c:v>
                </c:pt>
                <c:pt idx="12">
                  <c:v>98.832941879303206</c:v>
                </c:pt>
                <c:pt idx="13">
                  <c:v>98.204555479193701</c:v>
                </c:pt>
                <c:pt idx="14">
                  <c:v>97.655260421244549</c:v>
                </c:pt>
                <c:pt idx="15">
                  <c:v>97.174972532623855</c:v>
                </c:pt>
                <c:pt idx="16">
                  <c:v>96.755098617161579</c:v>
                </c:pt>
                <c:pt idx="17">
                  <c:v>96.388297949357622</c:v>
                </c:pt>
                <c:pt idx="18">
                  <c:v>96.068282552440039</c:v>
                </c:pt>
                <c:pt idx="19">
                  <c:v>95.789650336442804</c:v>
                </c:pt>
                <c:pt idx="20">
                  <c:v>94.823109449671605</c:v>
                </c:pt>
                <c:pt idx="21">
                  <c:v>93.920964634449916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Sheet1!$D$2:$D$23</c:f>
              <c:numCache>
                <c:formatCode>General</c:formatCode>
                <c:ptCount val="22"/>
                <c:pt idx="0">
                  <c:v>126.802879819612</c:v>
                </c:pt>
                <c:pt idx="1">
                  <c:v>114.48602703738437</c:v>
                </c:pt>
                <c:pt idx="2">
                  <c:v>105.38942125568715</c:v>
                </c:pt>
                <c:pt idx="3">
                  <c:v>105.74085420018629</c:v>
                </c:pt>
                <c:pt idx="4">
                  <c:v>106.29770026530004</c:v>
                </c:pt>
                <c:pt idx="5">
                  <c:v>107.00372734198389</c:v>
                </c:pt>
                <c:pt idx="6">
                  <c:v>104.64712571412078</c:v>
                </c:pt>
                <c:pt idx="7">
                  <c:v>102.75790509225808</c:v>
                </c:pt>
                <c:pt idx="8">
                  <c:v>101.23458648136625</c:v>
                </c:pt>
                <c:pt idx="9">
                  <c:v>100</c:v>
                </c:pt>
                <c:pt idx="10">
                  <c:v>100.23415946970748</c:v>
                </c:pt>
                <c:pt idx="11">
                  <c:v>100.47460944395918</c:v>
                </c:pt>
                <c:pt idx="12">
                  <c:v>100.71992679475441</c:v>
                </c:pt>
                <c:pt idx="13">
                  <c:v>100.66871773472175</c:v>
                </c:pt>
                <c:pt idx="14">
                  <c:v>100.675310562067</c:v>
                </c:pt>
                <c:pt idx="15">
                  <c:v>100.73157244115794</c:v>
                </c:pt>
                <c:pt idx="16">
                  <c:v>100.83057621930817</c:v>
                </c:pt>
                <c:pt idx="17">
                  <c:v>100.96641388236851</c:v>
                </c:pt>
                <c:pt idx="18">
                  <c:v>101.13403834516639</c:v>
                </c:pt>
                <c:pt idx="19">
                  <c:v>101.3291298329974</c:v>
                </c:pt>
                <c:pt idx="20">
                  <c:v>100.77882097786963</c:v>
                </c:pt>
                <c:pt idx="21">
                  <c:v>100.27579493573104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strCache>
            </c:strRef>
          </c:cat>
          <c:val>
            <c:numRef>
              <c:f>Sheet1!$E$2:$E$23</c:f>
              <c:numCache>
                <c:formatCode>General</c:formatCode>
                <c:ptCount val="22"/>
                <c:pt idx="0">
                  <c:v>0.64621780746758939</c:v>
                </c:pt>
                <c:pt idx="1">
                  <c:v>0.65221411581559641</c:v>
                </c:pt>
                <c:pt idx="2">
                  <c:v>0.65801054721866969</c:v>
                </c:pt>
                <c:pt idx="3">
                  <c:v>0.66361693169049485</c:v>
                </c:pt>
                <c:pt idx="4">
                  <c:v>0.6690424650503255</c:v>
                </c:pt>
                <c:pt idx="5">
                  <c:v>0.67429575925587582</c:v>
                </c:pt>
                <c:pt idx="6">
                  <c:v>0.67938488801750285</c:v>
                </c:pt>
                <c:pt idx="7">
                  <c:v>0.68431742820184904</c:v>
                </c:pt>
                <c:pt idx="8">
                  <c:v>0.68910049747151791</c:v>
                </c:pt>
                <c:pt idx="9">
                  <c:v>0.69374078855403243</c:v>
                </c:pt>
                <c:pt idx="10">
                  <c:v>0.6982446004870615</c:v>
                </c:pt>
                <c:pt idx="11">
                  <c:v>0.70261786714666929</c:v>
                </c:pt>
                <c:pt idx="12">
                  <c:v>0.70686618333028839</c:v>
                </c:pt>
                <c:pt idx="13">
                  <c:v>0.71099482863549546</c:v>
                </c:pt>
                <c:pt idx="14">
                  <c:v>0.71500878934889145</c:v>
                </c:pt>
                <c:pt idx="15">
                  <c:v>0.71891277853589308</c:v>
                </c:pt>
                <c:pt idx="16">
                  <c:v>0.7227112545016241</c:v>
                </c:pt>
                <c:pt idx="17">
                  <c:v>0.72640843777493558</c:v>
                </c:pt>
                <c:pt idx="18">
                  <c:v>0.73000832675158145</c:v>
                </c:pt>
                <c:pt idx="19">
                  <c:v>0.73351471211844399</c:v>
                </c:pt>
                <c:pt idx="20">
                  <c:v>0.73693119016820752</c:v>
                </c:pt>
                <c:pt idx="21">
                  <c:v>0.74026117510278722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9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Equate Sport Lotion FPS30 237ml (2.0%)</c:v>
                </c:pt>
                <c:pt idx="3">
                  <c:v>Banana Boat Aqua Protect Cream FPS50+ 236ml (2.7%)</c:v>
                </c:pt>
                <c:pt idx="4">
                  <c:v>Hawaiian Tropic Ozono Lotion FPS50+ 240ml (4.4%)</c:v>
                </c:pt>
                <c:pt idx="5">
                  <c:v>Nivea Sun Protect &amp; Refresh Sport Lotion FPS50 200ml (5.8%)</c:v>
                </c:pt>
                <c:pt idx="6">
                  <c:v>Nivea Sun Protection Sensitive Skin Gel FPS50+ 200ml (5.1%)</c:v>
                </c:pt>
                <c:pt idx="7">
                  <c:v>Hawaiian Tropic Island Sport Lotion FPS50 240ml (3.6%)</c:v>
                </c:pt>
                <c:pt idx="8">
                  <c:v>Caribbean Beach Sport Cream FPS50+ 250g (1.2%)</c:v>
                </c:pt>
                <c:pt idx="9">
                  <c:v>Nivea Sun Protection &amp; Hydration Lotion FPS50+ 125ml (4.5%)</c:v>
                </c:pt>
              </c:strCache>
            </c:strRef>
          </c:cat>
          <c:val>
            <c:numRef>
              <c:f>Sheet1!$B$2:$B$11</c:f>
              <c:numCache>
                <c:formatCode>General</c:formatCode>
                <c:ptCount val="10"/>
                <c:pt idx="0">
                  <c:v>9.3908185450763279E-2</c:v>
                </c:pt>
                <c:pt idx="1">
                  <c:v>5.863445581008242E-2</c:v>
                </c:pt>
                <c:pt idx="2">
                  <c:v>5.1383412078337153E-2</c:v>
                </c:pt>
                <c:pt idx="3">
                  <c:v>4.5940179417025453E-2</c:v>
                </c:pt>
                <c:pt idx="4">
                  <c:v>4.4817475754233352E-2</c:v>
                </c:pt>
                <c:pt idx="5">
                  <c:v>4.3633516935183352E-2</c:v>
                </c:pt>
                <c:pt idx="6">
                  <c:v>4.1941341793950662E-2</c:v>
                </c:pt>
                <c:pt idx="7">
                  <c:v>4.1403824748334005E-2</c:v>
                </c:pt>
                <c:pt idx="8">
                  <c:v>3.8301016867297685E-2</c:v>
                </c:pt>
                <c:pt idx="9">
                  <c:v>3.8101832842945813E-2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Hawaiian Tropic Island Sport Lotion FPS50 240ml (3.6%)</c:v>
                </c:pt>
                <c:pt idx="3">
                  <c:v>Banana Boat Aqua Protect Cream FPS50+ 236ml (2.7%)</c:v>
                </c:pt>
                <c:pt idx="4">
                  <c:v>Nivea Sun Protect &amp; Refresh Sport Lotion FPS50 200ml (5.8%)</c:v>
                </c:pt>
                <c:pt idx="5">
                  <c:v>Hawaiian Tropic Ozono Lotion FPS50+ 240ml (4.4%)</c:v>
                </c:pt>
                <c:pt idx="6">
                  <c:v>Nivea Sun Protection Sensitive Skin Gel FPS50+ 200ml (5.1%)</c:v>
                </c:pt>
                <c:pt idx="7">
                  <c:v>Hawaiian Tropic Sheer Touch Lotion FPS50+ 240ml (4.4%)</c:v>
                </c:pt>
                <c:pt idx="8">
                  <c:v>Banana Boat Advanced Protection Lotion FPS50+ 240ml (2.8%)</c:v>
                </c:pt>
                <c:pt idx="9">
                  <c:v>Banana Boat Aqua Protect Kids Cream FPS50+ 236ml (1.9%)</c:v>
                </c:pt>
              </c:strCache>
            </c:strRef>
          </c:cat>
          <c:val>
            <c:numRef>
              <c:f>Sheet1!$B$2:$B$11</c:f>
              <c:numCache>
                <c:formatCode>General</c:formatCode>
                <c:ptCount val="10"/>
                <c:pt idx="0">
                  <c:v>0.10557172837754771</c:v>
                </c:pt>
                <c:pt idx="1">
                  <c:v>7.1531170041966324E-2</c:v>
                </c:pt>
                <c:pt idx="2">
                  <c:v>5.4506992555544372E-2</c:v>
                </c:pt>
                <c:pt idx="3">
                  <c:v>5.3679610561651887E-2</c:v>
                </c:pt>
                <c:pt idx="4">
                  <c:v>5.2370558795406419E-2</c:v>
                </c:pt>
                <c:pt idx="5">
                  <c:v>5.1287177872226905E-2</c:v>
                </c:pt>
                <c:pt idx="6">
                  <c:v>4.8286364402672893E-2</c:v>
                </c:pt>
                <c:pt idx="7">
                  <c:v>4.5083723578578767E-2</c:v>
                </c:pt>
                <c:pt idx="8">
                  <c:v>3.4935153064624969E-2</c:v>
                </c:pt>
                <c:pt idx="9">
                  <c:v>3.1903279727275607E-2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Sheet1!$B$2:$B$29</c:f>
              <c:numCache>
                <c:formatCode>General</c:formatCode>
                <c:ptCount val="28"/>
                <c:pt idx="0">
                  <c:v>112.26195940378736</c:v>
                </c:pt>
                <c:pt idx="1">
                  <c:v>110.49614622242356</c:v>
                </c:pt>
                <c:pt idx="2">
                  <c:v>109.31198066529704</c:v>
                </c:pt>
                <c:pt idx="3">
                  <c:v>108.16709432081075</c:v>
                </c:pt>
                <c:pt idx="4">
                  <c:v>107.05872183785779</c:v>
                </c:pt>
                <c:pt idx="5">
                  <c:v>105.89629706399558</c:v>
                </c:pt>
                <c:pt idx="6">
                  <c:v>104.79442969431926</c:v>
                </c:pt>
                <c:pt idx="7">
                  <c:v>103.74677720971823</c:v>
                </c:pt>
                <c:pt idx="8">
                  <c:v>102.74789517000266</c:v>
                </c:pt>
                <c:pt idx="9">
                  <c:v>101.79309088953939</c:v>
                </c:pt>
                <c:pt idx="10">
                  <c:v>100.87830267091749</c:v>
                </c:pt>
                <c:pt idx="11">
                  <c:v>100</c:v>
                </c:pt>
                <c:pt idx="12">
                  <c:v>98.85976992750625</c:v>
                </c:pt>
                <c:pt idx="13">
                  <c:v>97.768041949026895</c:v>
                </c:pt>
                <c:pt idx="14">
                  <c:v>96.721224708030249</c:v>
                </c:pt>
                <c:pt idx="15">
                  <c:v>95.716080581792141</c:v>
                </c:pt>
                <c:pt idx="16">
                  <c:v>94.749683726915265</c:v>
                </c:pt>
                <c:pt idx="17">
                  <c:v>93.819383830116209</c:v>
                </c:pt>
                <c:pt idx="18">
                  <c:v>92.922774701067695</c:v>
                </c:pt>
                <c:pt idx="19">
                  <c:v>92.057666985799898</c:v>
                </c:pt>
                <c:pt idx="20">
                  <c:v>91.222064396360295</c:v>
                </c:pt>
                <c:pt idx="21">
                  <c:v>90.206718557292049</c:v>
                </c:pt>
                <c:pt idx="22">
                  <c:v>89.207764692417086</c:v>
                </c:pt>
                <c:pt idx="23">
                  <c:v>88.224831372209437</c:v>
                </c:pt>
                <c:pt idx="24">
                  <c:v>87.257560232425888</c:v>
                </c:pt>
                <c:pt idx="25">
                  <c:v>86.3056052686578</c:v>
                </c:pt>
                <c:pt idx="26">
                  <c:v>85.368632179994123</c:v>
                </c:pt>
                <c:pt idx="27">
                  <c:v>84.446317757797345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Sheet1!$C$2:$C$29</c:f>
              <c:numCache>
                <c:formatCode>General</c:formatCode>
                <c:ptCount val="28"/>
                <c:pt idx="0">
                  <c:v>96.376526791861465</c:v>
                </c:pt>
                <c:pt idx="1">
                  <c:v>96.282726999973704</c:v>
                </c:pt>
                <c:pt idx="2">
                  <c:v>96.65649616146213</c:v>
                </c:pt>
                <c:pt idx="3">
                  <c:v>97.034898992966703</c:v>
                </c:pt>
                <c:pt idx="4">
                  <c:v>97.416938885334787</c:v>
                </c:pt>
                <c:pt idx="5">
                  <c:v>97.722081995443872</c:v>
                </c:pt>
                <c:pt idx="6">
                  <c:v>98.053827227103056</c:v>
                </c:pt>
                <c:pt idx="7">
                  <c:v>98.40849720887455</c:v>
                </c:pt>
                <c:pt idx="8">
                  <c:v>98.782952009795224</c:v>
                </c:pt>
                <c:pt idx="9">
                  <c:v>99.174504231537071</c:v>
                </c:pt>
                <c:pt idx="10">
                  <c:v>99.580848063678019</c:v>
                </c:pt>
                <c:pt idx="11">
                  <c:v>100</c:v>
                </c:pt>
                <c:pt idx="12">
                  <c:v>100.12857309535774</c:v>
                </c:pt>
                <c:pt idx="13">
                  <c:v>100.27759660815687</c:v>
                </c:pt>
                <c:pt idx="14">
                  <c:v>100.44520220301693</c:v>
                </c:pt>
                <c:pt idx="15">
                  <c:v>100.62971010288533</c:v>
                </c:pt>
                <c:pt idx="16">
                  <c:v>100.8296069806164</c:v>
                </c:pt>
                <c:pt idx="17">
                  <c:v>101.0435267918226</c:v>
                </c:pt>
                <c:pt idx="18">
                  <c:v>101.27023411570362</c:v>
                </c:pt>
                <c:pt idx="19">
                  <c:v>101.50860963921498</c:v>
                </c:pt>
                <c:pt idx="20">
                  <c:v>101.75763747739677</c:v>
                </c:pt>
                <c:pt idx="21">
                  <c:v>101.78234103909334</c:v>
                </c:pt>
                <c:pt idx="22">
                  <c:v>101.79966602049998</c:v>
                </c:pt>
                <c:pt idx="23">
                  <c:v>101.80981848557984</c:v>
                </c:pt>
                <c:pt idx="24">
                  <c:v>101.81300043503707</c:v>
                </c:pt>
                <c:pt idx="25">
                  <c:v>101.80940982564159</c:v>
                </c:pt>
                <c:pt idx="26">
                  <c:v>101.79924059313284</c:v>
                </c:pt>
                <c:pt idx="27">
                  <c:v>101.78268267832695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Sheet1!$D$2:$D$29</c:f>
              <c:numCache>
                <c:formatCode>General</c:formatCode>
                <c:ptCount val="28"/>
                <c:pt idx="0">
                  <c:v>90.131155042815038</c:v>
                </c:pt>
                <c:pt idx="1">
                  <c:v>90.693691583154575</c:v>
                </c:pt>
                <c:pt idx="2">
                  <c:v>91.680768615002762</c:v>
                </c:pt>
                <c:pt idx="3">
                  <c:v>92.659049546559984</c:v>
                </c:pt>
                <c:pt idx="4">
                  <c:v>93.628227754694493</c:v>
                </c:pt>
                <c:pt idx="5">
                  <c:v>94.509438657973959</c:v>
                </c:pt>
                <c:pt idx="6">
                  <c:v>95.404116043503905</c:v>
                </c:pt>
                <c:pt idx="7">
                  <c:v>96.309627879531405</c:v>
                </c:pt>
                <c:pt idx="8">
                  <c:v>97.223737261485198</c:v>
                </c:pt>
                <c:pt idx="9">
                  <c:v>98.144541806436578</c:v>
                </c:pt>
                <c:pt idx="10">
                  <c:v>99.070422413531716</c:v>
                </c:pt>
                <c:pt idx="11">
                  <c:v>100</c:v>
                </c:pt>
                <c:pt idx="12">
                  <c:v>100.63147525530776</c:v>
                </c:pt>
                <c:pt idx="13">
                  <c:v>101.27232202042151</c:v>
                </c:pt>
                <c:pt idx="14">
                  <c:v>101.92136352847344</c:v>
                </c:pt>
                <c:pt idx="15">
                  <c:v>102.57754465549537</c:v>
                </c:pt>
                <c:pt idx="16">
                  <c:v>103.2399179035465</c:v>
                </c:pt>
                <c:pt idx="17">
                  <c:v>103.907631191288</c:v>
                </c:pt>
                <c:pt idx="18">
                  <c:v>104.5799171962295</c:v>
                </c:pt>
                <c:pt idx="19">
                  <c:v>105.25608403114131</c:v>
                </c:pt>
                <c:pt idx="20">
                  <c:v>105.9355070697892</c:v>
                </c:pt>
                <c:pt idx="21">
                  <c:v>106.37302402094417</c:v>
                </c:pt>
                <c:pt idx="22">
                  <c:v>106.79377154970453</c:v>
                </c:pt>
                <c:pt idx="23">
                  <c:v>107.19817964940876</c:v>
                </c:pt>
                <c:pt idx="24">
                  <c:v>107.58666779645792</c:v>
                </c:pt>
                <c:pt idx="25">
                  <c:v>107.95964523861088</c:v>
                </c:pt>
                <c:pt idx="26">
                  <c:v>108.31751126973882</c:v>
                </c:pt>
                <c:pt idx="27">
                  <c:v>108.66065549205163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Sheet1!$E$2:$E$29</c:f>
              <c:numCache>
                <c:formatCode>General</c:formatCode>
                <c:ptCount val="28"/>
                <c:pt idx="0">
                  <c:v>0.67877601413772348</c:v>
                </c:pt>
                <c:pt idx="1">
                  <c:v>0.68357040198641417</c:v>
                </c:pt>
                <c:pt idx="2">
                  <c:v>0.68822377842779037</c:v>
                </c:pt>
                <c:pt idx="3">
                  <c:v>0.69274227439260516</c:v>
                </c:pt>
                <c:pt idx="4">
                  <c:v>0.69713167047271085</c:v>
                </c:pt>
                <c:pt idx="5">
                  <c:v>0.70139742159281349</c:v>
                </c:pt>
                <c:pt idx="6">
                  <c:v>0.70554467962624645</c:v>
                </c:pt>
                <c:pt idx="7">
                  <c:v>0.70957831415191441</c:v>
                </c:pt>
                <c:pt idx="8">
                  <c:v>0.71350293152824007</c:v>
                </c:pt>
                <c:pt idx="9">
                  <c:v>0.71732289244119685</c:v>
                </c:pt>
                <c:pt idx="10">
                  <c:v>0.72104232806697044</c:v>
                </c:pt>
                <c:pt idx="11">
                  <c:v>0.72466515497519168</c:v>
                </c:pt>
                <c:pt idx="12">
                  <c:v>0.72819508888576601</c:v>
                </c:pt>
                <c:pt idx="13">
                  <c:v>0.73163565738088299</c:v>
                </c:pt>
                <c:pt idx="14">
                  <c:v>0.734990211663622</c:v>
                </c:pt>
                <c:pt idx="15">
                  <c:v>0.73826193744555257</c:v>
                </c:pt>
                <c:pt idx="16">
                  <c:v>0.74145386503767996</c:v>
                </c:pt>
                <c:pt idx="17">
                  <c:v>0.74456887871192468</c:v>
                </c:pt>
                <c:pt idx="18">
                  <c:v>0.74760972539392567</c:v>
                </c:pt>
                <c:pt idx="19">
                  <c:v>0.75057902274223232</c:v>
                </c:pt>
                <c:pt idx="20">
                  <c:v>0.75347926666383425</c:v>
                </c:pt>
                <c:pt idx="21">
                  <c:v>0.75631283831137641</c:v>
                </c:pt>
                <c:pt idx="22">
                  <c:v>0.75908201060329261</c:v>
                </c:pt>
                <c:pt idx="23">
                  <c:v>0.76178895430437932</c:v>
                </c:pt>
                <c:pt idx="24">
                  <c:v>0.76443574370099732</c:v>
                </c:pt>
                <c:pt idx="25">
                  <c:v>0.76702436190208512</c:v>
                </c:pt>
                <c:pt idx="26">
                  <c:v>0.7695567057944539</c:v>
                </c:pt>
                <c:pt idx="27">
                  <c:v>0.77203459067838442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3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Spray FPS50 170ml (1.2%)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Banana Boat Aqua Protect Cream FPS50+ 236ml (2.7%)</c:v>
                </c:pt>
                <c:pt idx="4">
                  <c:v>Nivea Sun Protection Sensitive Skin Gel FPS50+ 200ml (5.1%)</c:v>
                </c:pt>
                <c:pt idx="5">
                  <c:v>Hawaiian Tropic Sheer Touch Lotion FPS50+ 240ml (4.4%)</c:v>
                </c:pt>
                <c:pt idx="6">
                  <c:v>Hawaiian Tropic Ozono Lotion FPS50+ 240ml (4.4%)</c:v>
                </c:pt>
                <c:pt idx="7">
                  <c:v>Hawaiian Tropic Island Sport Lotion FPS50 240ml (3.6%)</c:v>
                </c:pt>
                <c:pt idx="8">
                  <c:v>Banana Boat Aqua Protect Kids Cream FPS50+ 236ml (1.9%)</c:v>
                </c:pt>
                <c:pt idx="9">
                  <c:v>Banana Boat Advanced Protection Lotion FPS50+ 240ml (2.8%)</c:v>
                </c:pt>
              </c:strCache>
            </c:strRef>
          </c:cat>
          <c:val>
            <c:numRef>
              <c:f>Sheet1!$B$2:$B$11</c:f>
              <c:numCache>
                <c:formatCode>General</c:formatCode>
                <c:ptCount val="10"/>
                <c:pt idx="0">
                  <c:v>0.1081297918091258</c:v>
                </c:pt>
                <c:pt idx="1">
                  <c:v>8.4153006495583757E-2</c:v>
                </c:pt>
                <c:pt idx="2">
                  <c:v>6.6799781841196004E-2</c:v>
                </c:pt>
                <c:pt idx="3">
                  <c:v>5.3365756524502532E-2</c:v>
                </c:pt>
                <c:pt idx="4">
                  <c:v>5.0042720761634164E-2</c:v>
                </c:pt>
                <c:pt idx="5">
                  <c:v>4.7282615203144175E-2</c:v>
                </c:pt>
                <c:pt idx="6">
                  <c:v>4.6086988989432934E-2</c:v>
                </c:pt>
                <c:pt idx="7">
                  <c:v>4.3426152179199602E-2</c:v>
                </c:pt>
                <c:pt idx="8">
                  <c:v>4.1411025264493438E-2</c:v>
                </c:pt>
                <c:pt idx="9">
                  <c:v>4.1372275846965026E-2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Spray FPS50 170ml (1.2%)</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Hawaiian Tropic Sheer Touch Lotion FPS50+ 240ml (4.4%)</c:v>
                </c:pt>
                <c:pt idx="5">
                  <c:v>Hawaiian Tropic Island Sport Lotion FPS50 240ml (3.6%)</c:v>
                </c:pt>
                <c:pt idx="6">
                  <c:v>Nivea Sun Protection Sensitive Skin Gel FPS50+ 200ml (5.1%)</c:v>
                </c:pt>
                <c:pt idx="7">
                  <c:v>Banana Boat Aqua Protect Cream FPS50+ 236ml (2.7%)</c:v>
                </c:pt>
                <c:pt idx="8">
                  <c:v>Banana Boat Advanced Protection Lotion FPS50+ 240ml (2.8%)</c:v>
                </c:pt>
                <c:pt idx="9">
                  <c:v>Nivea Sun Protect &amp; Refresh Sport Spray FPS50 200ml (2.3%)</c:v>
                </c:pt>
              </c:strCache>
            </c:strRef>
          </c:cat>
          <c:val>
            <c:numRef>
              <c:f>Sheet1!$B$2:$B$11</c:f>
              <c:numCache>
                <c:formatCode>General</c:formatCode>
                <c:ptCount val="10"/>
                <c:pt idx="0">
                  <c:v>8.7042124076255292E-2</c:v>
                </c:pt>
                <c:pt idx="1">
                  <c:v>6.0753595950810084E-2</c:v>
                </c:pt>
                <c:pt idx="2">
                  <c:v>5.4942389045264266E-2</c:v>
                </c:pt>
                <c:pt idx="3">
                  <c:v>4.7775508880173852E-2</c:v>
                </c:pt>
                <c:pt idx="4">
                  <c:v>4.6224839800330764E-2</c:v>
                </c:pt>
                <c:pt idx="5">
                  <c:v>4.2702368601619065E-2</c:v>
                </c:pt>
                <c:pt idx="6">
                  <c:v>4.2337856296963496E-2</c:v>
                </c:pt>
                <c:pt idx="7">
                  <c:v>4.1113647655735087E-2</c:v>
                </c:pt>
                <c:pt idx="8">
                  <c:v>3.4980074179611798E-2</c:v>
                </c:pt>
                <c:pt idx="9">
                  <c:v>2.806265603247686E-2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Caribbean Beach (6.6%)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Banana Boat (15.9%)</c:v>
                </c:pt>
                <c:pt idx="4">
                  <c:v>Nuvel (2.3%)</c:v>
                </c:pt>
                <c:pt idx="5">
                  <c:v>Neutrogena (2.7%)</c:v>
                </c:pt>
                <c:pt idx="6">
                  <c:v>Garnier (1.7%)</c:v>
                </c:pt>
                <c:pt idx="7">
                  <c:v>Isdin (1.8%)</c:v>
                </c:pt>
                <c:pt idx="8">
                  <c:v>La Roche-Posay (1.9%)</c:v>
                </c:pt>
                <c:pt idx="9">
                  <c:v>L'Oreal Paris (0.9%)</c:v>
                </c:pt>
              </c:strCache>
            </c:strRef>
          </c:cat>
          <c:val>
            <c:numRef>
              <c:f>Sheet1!$B$2:$B$11</c:f>
              <c:numCache>
                <c:formatCode>General</c:formatCode>
                <c:ptCount val="10"/>
                <c:pt idx="0">
                  <c:v>0.3443219553268127</c:v>
                </c:pt>
                <c:pt idx="1">
                  <c:v>0.20178171433650197</c:v>
                </c:pt>
                <c:pt idx="2">
                  <c:v>0.15900458972183029</c:v>
                </c:pt>
                <c:pt idx="3">
                  <c:v>0.14435341684110004</c:v>
                </c:pt>
                <c:pt idx="4">
                  <c:v>4.9281428745266927E-2</c:v>
                </c:pt>
                <c:pt idx="5">
                  <c:v>2.7216288454477273E-2</c:v>
                </c:pt>
                <c:pt idx="6">
                  <c:v>2.1239216617812421E-2</c:v>
                </c:pt>
                <c:pt idx="7">
                  <c:v>1.2449851055565399E-2</c:v>
                </c:pt>
                <c:pt idx="8">
                  <c:v>8.4263888508540937E-3</c:v>
                </c:pt>
                <c:pt idx="9">
                  <c:v>7.7413567869773605E-3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Dry Balance Sport Stick FPS50+ 40g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270</c:v>
                </c:pt>
                <c:pt idx="2">
                  <c:v>290</c:v>
                </c:pt>
                <c:pt idx="3">
                  <c:v>320</c:v>
                </c:pt>
                <c:pt idx="4">
                  <c:v>350</c:v>
                </c:pt>
              </c:numCache>
            </c:numRef>
          </c:xVal>
          <c:yVal>
            <c:numRef>
              <c:f>Sheet1!$B$2:$B$6</c:f>
              <c:numCache>
                <c:formatCode>General</c:formatCode>
                <c:ptCount val="5"/>
                <c:pt idx="0">
                  <c:v>0.14937680832570469</c:v>
                </c:pt>
                <c:pt idx="1">
                  <c:v>6.9574950399427113E-2</c:v>
                </c:pt>
                <c:pt idx="2">
                  <c:v>0</c:v>
                </c:pt>
                <c:pt idx="3">
                  <c:v>-0.11126957677877591</c:v>
                </c:pt>
                <c:pt idx="4">
                  <c:v>-0.16057747221137916</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Dry Balance Sport Aerosol FPS50+ 200ml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310</c:v>
                </c:pt>
                <c:pt idx="1">
                  <c:v>325</c:v>
                </c:pt>
                <c:pt idx="2">
                  <c:v>365</c:v>
                </c:pt>
                <c:pt idx="3">
                  <c:v>395</c:v>
                </c:pt>
                <c:pt idx="4">
                  <c:v>430</c:v>
                </c:pt>
              </c:numCache>
            </c:numRef>
          </c:xVal>
          <c:yVal>
            <c:numRef>
              <c:f>Sheet1!$B$9:$B$13</c:f>
              <c:numCache>
                <c:formatCode>General</c:formatCode>
                <c:ptCount val="5"/>
                <c:pt idx="0">
                  <c:v>0.20514877960423991</c:v>
                </c:pt>
                <c:pt idx="1">
                  <c:v>0.12655853133860939</c:v>
                </c:pt>
                <c:pt idx="2">
                  <c:v>0</c:v>
                </c:pt>
                <c:pt idx="3">
                  <c:v>-7.1059434941557947E-2</c:v>
                </c:pt>
                <c:pt idx="4">
                  <c:v>-0.15844430788237249</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Banana Boat Sport Lotion FPS50+ 354ml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-4.5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315</c:v>
                </c:pt>
                <c:pt idx="1">
                  <c:v>335</c:v>
                </c:pt>
                <c:pt idx="2">
                  <c:v>370</c:v>
                </c:pt>
                <c:pt idx="3">
                  <c:v>395</c:v>
                </c:pt>
                <c:pt idx="4">
                  <c:v>430</c:v>
                </c:pt>
              </c:numCache>
            </c:numRef>
          </c:xVal>
          <c:yVal>
            <c:numRef>
              <c:f>Sheet1!$B$16:$B$20</c:f>
              <c:numCache>
                <c:formatCode>General</c:formatCode>
                <c:ptCount val="5"/>
                <c:pt idx="0">
                  <c:v>0.54052985946535526</c:v>
                </c:pt>
                <c:pt idx="1">
                  <c:v>0.21588253787560693</c:v>
                </c:pt>
                <c:pt idx="2">
                  <c:v>0</c:v>
                </c:pt>
                <c:pt idx="3">
                  <c:v>-0.14465389918988464</c:v>
                </c:pt>
                <c:pt idx="4">
                  <c:v>-0.32813636364017662</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26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Sheet1!$A$2:$A$20</c:f>
              <c:strCach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strCache>
            </c:strRef>
          </c:cat>
          <c:val>
            <c:numRef>
              <c:f>Sheet1!$B$2:$B$20</c:f>
              <c:numCache>
                <c:formatCode>General</c:formatCode>
                <c:ptCount val="19"/>
                <c:pt idx="0">
                  <c:v>114.93768083257035</c:v>
                </c:pt>
                <c:pt idx="1">
                  <c:v>110.61506291908091</c:v>
                </c:pt>
                <c:pt idx="2">
                  <c:v>106.95749503994259</c:v>
                </c:pt>
                <c:pt idx="3">
                  <c:v>103.78540388385262</c:v>
                </c:pt>
                <c:pt idx="4">
                  <c:v>102.49282584506869</c:v>
                </c:pt>
                <c:pt idx="5">
                  <c:v>101.23152437424238</c:v>
                </c:pt>
                <c:pt idx="6">
                  <c:v>100</c:v>
                </c:pt>
                <c:pt idx="7">
                  <c:v>97.230123836950625</c:v>
                </c:pt>
                <c:pt idx="8">
                  <c:v>94.768461486474692</c:v>
                </c:pt>
                <c:pt idx="9">
                  <c:v>92.947683742768234</c:v>
                </c:pt>
                <c:pt idx="10">
                  <c:v>91.308598600553438</c:v>
                </c:pt>
                <c:pt idx="11">
                  <c:v>89.811414746451746</c:v>
                </c:pt>
                <c:pt idx="12">
                  <c:v>88.873042322122359</c:v>
                </c:pt>
                <c:pt idx="13">
                  <c:v>87.986843052808325</c:v>
                </c:pt>
                <c:pt idx="14">
                  <c:v>87.146176727911723</c:v>
                </c:pt>
                <c:pt idx="15">
                  <c:v>86.345596920253072</c:v>
                </c:pt>
                <c:pt idx="16">
                  <c:v>85.524131479240026</c:v>
                </c:pt>
                <c:pt idx="17">
                  <c:v>84.723440865692538</c:v>
                </c:pt>
                <c:pt idx="18">
                  <c:v>83.942252778862041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Sheet1!$A$2:$A$20</c:f>
              <c:strCach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strCache>
            </c:strRef>
          </c:cat>
          <c:val>
            <c:numRef>
              <c:f>Sheet1!$C$2:$C$20</c:f>
              <c:numCache>
                <c:formatCode>General</c:formatCode>
                <c:ptCount val="19"/>
                <c:pt idx="0">
                  <c:v>103.05809665207354</c:v>
                </c:pt>
                <c:pt idx="1">
                  <c:v>101.093240189857</c:v>
                </c:pt>
                <c:pt idx="2">
                  <c:v>99.596735607394479</c:v>
                </c:pt>
                <c:pt idx="3">
                  <c:v>98.433309769859363</c:v>
                </c:pt>
                <c:pt idx="4">
                  <c:v>98.969267364525564</c:v>
                </c:pt>
                <c:pt idx="5">
                  <c:v>99.491457492162979</c:v>
                </c:pt>
                <c:pt idx="6">
                  <c:v>100</c:v>
                </c:pt>
                <c:pt idx="7">
                  <c:v>98.907007316620337</c:v>
                </c:pt>
                <c:pt idx="8">
                  <c:v>98.036640626101573</c:v>
                </c:pt>
                <c:pt idx="9">
                  <c:v>97.753398195951235</c:v>
                </c:pt>
                <c:pt idx="10">
                  <c:v>97.601194056378958</c:v>
                </c:pt>
                <c:pt idx="11">
                  <c:v>97.546321733278916</c:v>
                </c:pt>
                <c:pt idx="12">
                  <c:v>98.054882394798213</c:v>
                </c:pt>
                <c:pt idx="13">
                  <c:v>98.589433495817573</c:v>
                </c:pt>
                <c:pt idx="14">
                  <c:v>99.145132536629703</c:v>
                </c:pt>
                <c:pt idx="15">
                  <c:v>99.718055351950028</c:v>
                </c:pt>
                <c:pt idx="16">
                  <c:v>100.23886825890283</c:v>
                </c:pt>
                <c:pt idx="17">
                  <c:v>100.75608026266723</c:v>
                </c:pt>
                <c:pt idx="18">
                  <c:v>101.2692324916985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Sheet1!$A$2:$A$20</c:f>
              <c:strCach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strCache>
            </c:strRef>
          </c:cat>
          <c:val>
            <c:numRef>
              <c:f>Sheet1!$D$2:$D$20</c:f>
              <c:numCache>
                <c:formatCode>General</c:formatCode>
                <c:ptCount val="19"/>
                <c:pt idx="0">
                  <c:v>94.4795507493522</c:v>
                </c:pt>
                <c:pt idx="1">
                  <c:v>94.20778515219547</c:v>
                </c:pt>
                <c:pt idx="2">
                  <c:v>94.26568772864097</c:v>
                </c:pt>
                <c:pt idx="3">
                  <c:v>94.548853789857972</c:v>
                </c:pt>
                <c:pt idx="4">
                  <c:v>96.4118158329577</c:v>
                </c:pt>
                <c:pt idx="5">
                  <c:v>98.228436557190875</c:v>
                </c:pt>
                <c:pt idx="6">
                  <c:v>100</c:v>
                </c:pt>
                <c:pt idx="7">
                  <c:v>100.1145079470398</c:v>
                </c:pt>
                <c:pt idx="8">
                  <c:v>100.39117662170524</c:v>
                </c:pt>
                <c:pt idx="9">
                  <c:v>101.21971338165298</c:v>
                </c:pt>
                <c:pt idx="10">
                  <c:v>102.14347407020104</c:v>
                </c:pt>
                <c:pt idx="11">
                  <c:v>103.13293524732572</c:v>
                </c:pt>
                <c:pt idx="12">
                  <c:v>104.69184297606881</c:v>
                </c:pt>
                <c:pt idx="13">
                  <c:v>106.25808342444559</c:v>
                </c:pt>
                <c:pt idx="14">
                  <c:v>107.82808373282539</c:v>
                </c:pt>
                <c:pt idx="15">
                  <c:v>109.3989956113346</c:v>
                </c:pt>
                <c:pt idx="16">
                  <c:v>110.89532675628899</c:v>
                </c:pt>
                <c:pt idx="17">
                  <c:v>112.37047355839699</c:v>
                </c:pt>
                <c:pt idx="18">
                  <c:v>113.82455968446156</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Sheet1!$A$2:$A$20</c:f>
              <c:strCache>
                <c:ptCount val="19"/>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strCache>
            </c:strRef>
          </c:cat>
          <c:val>
            <c:numRef>
              <c:f>Sheet1!$E$2:$E$20</c:f>
              <c:numCache>
                <c:formatCode>General</c:formatCode>
                <c:ptCount val="19"/>
                <c:pt idx="0">
                  <c:v>0.53286818397286762</c:v>
                </c:pt>
                <c:pt idx="1">
                  <c:v>0.54168199182243604</c:v>
                </c:pt>
                <c:pt idx="2">
                  <c:v>0.55016936234424274</c:v>
                </c:pt>
                <c:pt idx="3">
                  <c:v>0.55834810121071088</c:v>
                </c:pt>
                <c:pt idx="4">
                  <c:v>0.56623474226051973</c:v>
                </c:pt>
                <c:pt idx="5">
                  <c:v>0.57384465906296689</c:v>
                </c:pt>
                <c:pt idx="6">
                  <c:v>0.58119216494119141</c:v>
                </c:pt>
                <c:pt idx="7">
                  <c:v>0.58829060282354417</c:v>
                </c:pt>
                <c:pt idx="8">
                  <c:v>0.59515242610981822</c:v>
                </c:pt>
                <c:pt idx="9">
                  <c:v>0.60178927158342799</c:v>
                </c:pt>
                <c:pt idx="10">
                  <c:v>0.60821202526756635</c:v>
                </c:pt>
                <c:pt idx="11">
                  <c:v>0.61443088200935092</c:v>
                </c:pt>
                <c:pt idx="12">
                  <c:v>0.62045539947795481</c:v>
                </c:pt>
                <c:pt idx="13">
                  <c:v>0.62629454717829403</c:v>
                </c:pt>
                <c:pt idx="14">
                  <c:v>0.63195675100892579</c:v>
                </c:pt>
                <c:pt idx="15">
                  <c:v>0.63744993382968829</c:v>
                </c:pt>
                <c:pt idx="16">
                  <c:v>0.6427815524498397</c:v>
                </c:pt>
                <c:pt idx="17">
                  <c:v>0.64795863139984222</c:v>
                </c:pt>
                <c:pt idx="18">
                  <c:v>0.65298779380841576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Stick FPS50+ 40g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 &amp; Refresh Sport Lotion FPS50 200ml (5.8%)</c:v>
                </c:pt>
                <c:pt idx="1">
                  <c:v>Equate Ultra Spray FPS50 156g (1.7%)</c:v>
                </c:pt>
                <c:pt idx="2">
                  <c:v>Nivea Sun Protection &amp; Hydration Lotion FPS50+ 125ml (4.5%)</c:v>
                </c:pt>
                <c:pt idx="3">
                  <c:v>Nivea Sun Protection &amp; Hydration Cream FPS50+ 200ml (9.5%)</c:v>
                </c:pt>
                <c:pt idx="4">
                  <c:v>Equate Sport Lotion FPS30 237ml (2.0%)</c:v>
                </c:pt>
                <c:pt idx="5">
                  <c:v>Hawaiian Tropic Ozono Lotion FPS50+ 240ml (4.4%)</c:v>
                </c:pt>
                <c:pt idx="6">
                  <c:v>Caribbean Beach Advanced Protection Cream FPS50+ 150g (1.0%)</c:v>
                </c:pt>
                <c:pt idx="7">
                  <c:v>Banana Boat Aqua Protect Sport Lotion FPS50+ 236ml (3.1%)</c:v>
                </c:pt>
                <c:pt idx="8">
                  <c:v>Equate Kids Lotion FPS50 237ml (1.4%)</c:v>
                </c:pt>
                <c:pt idx="9">
                  <c:v>Nivea Sun Protect &amp; Refresh Sport Spray FPS50 200ml (2.3%)</c:v>
                </c:pt>
              </c:strCache>
            </c:strRef>
          </c:cat>
          <c:val>
            <c:numRef>
              <c:f>Sheet1!$B$2:$B$11</c:f>
              <c:numCache>
                <c:formatCode>General</c:formatCode>
                <c:ptCount val="10"/>
                <c:pt idx="0">
                  <c:v>5.49198622833275E-2</c:v>
                </c:pt>
                <c:pt idx="1">
                  <c:v>5.4755276082718893E-2</c:v>
                </c:pt>
                <c:pt idx="2">
                  <c:v>5.2692829067103347E-2</c:v>
                </c:pt>
                <c:pt idx="3">
                  <c:v>4.9436235193071977E-2</c:v>
                </c:pt>
                <c:pt idx="4">
                  <c:v>4.0199590349952262E-2</c:v>
                </c:pt>
                <c:pt idx="5">
                  <c:v>3.0130444311645729E-2</c:v>
                </c:pt>
                <c:pt idx="6">
                  <c:v>2.7764226589424259E-2</c:v>
                </c:pt>
                <c:pt idx="7">
                  <c:v>2.7755089113809674E-2</c:v>
                </c:pt>
                <c:pt idx="8">
                  <c:v>2.5951348464677591E-2</c:v>
                </c:pt>
                <c:pt idx="9">
                  <c:v>2.3125074211302488E-2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Stick FPS50+ 40g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 &amp; Refresh Sport Lotion FPS50 200ml (5.8%)</c:v>
                </c:pt>
                <c:pt idx="1">
                  <c:v>Nivea Sun Protection &amp; Hydration Cream FPS50+ 200ml (9.5%)</c:v>
                </c:pt>
                <c:pt idx="2">
                  <c:v>Nivea Sun Protection &amp; Hydration Lotion FPS50+ 125ml (4.5%)</c:v>
                </c:pt>
                <c:pt idx="3">
                  <c:v>Hawaiian Tropic Ozono Lotion FPS50+ 240ml (4.4%)</c:v>
                </c:pt>
                <c:pt idx="4">
                  <c:v>Equate Ultra Spray FPS50 156g (1.7%)</c:v>
                </c:pt>
                <c:pt idx="5">
                  <c:v>Hawaiian Tropic Island Sport Lotion FPS50 240ml (3.6%)</c:v>
                </c:pt>
                <c:pt idx="6">
                  <c:v>Equate Sport Lotion FPS30 237ml (2.0%)</c:v>
                </c:pt>
                <c:pt idx="7">
                  <c:v>Nivea Sun Protection Sensitive Skin Gel FPS50+ 200ml (5.1%)</c:v>
                </c:pt>
                <c:pt idx="8">
                  <c:v>Banana Boat Aqua Protect Sport Lotion FPS50+ 236ml (3.1%)</c:v>
                </c:pt>
                <c:pt idx="9">
                  <c:v>Hawaiian Tropic Sheer Touch Lotion FPS50+ 240ml (4.4%)</c:v>
                </c:pt>
              </c:strCache>
            </c:strRef>
          </c:cat>
          <c:val>
            <c:numRef>
              <c:f>Sheet1!$B$2:$B$11</c:f>
              <c:numCache>
                <c:formatCode>General</c:formatCode>
                <c:ptCount val="10"/>
                <c:pt idx="0">
                  <c:v>5.7231756611204367E-2</c:v>
                </c:pt>
                <c:pt idx="1">
                  <c:v>5.678064636920991E-2</c:v>
                </c:pt>
                <c:pt idx="2">
                  <c:v>4.3747619548523506E-2</c:v>
                </c:pt>
                <c:pt idx="3">
                  <c:v>3.6789176205184848E-2</c:v>
                </c:pt>
                <c:pt idx="4">
                  <c:v>3.2158947344485787E-2</c:v>
                </c:pt>
                <c:pt idx="5">
                  <c:v>2.9851530337583629E-2</c:v>
                </c:pt>
                <c:pt idx="6">
                  <c:v>2.9088700252757026E-2</c:v>
                </c:pt>
                <c:pt idx="7">
                  <c:v>2.881618490764876E-2</c:v>
                </c:pt>
                <c:pt idx="8">
                  <c:v>2.802190837200895E-2</c:v>
                </c:pt>
                <c:pt idx="9">
                  <c:v>2.7818299594807267E-2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Sheet1!$B$2:$B$26</c:f>
              <c:numCache>
                <c:formatCode>General</c:formatCode>
                <c:ptCount val="25"/>
                <c:pt idx="0">
                  <c:v>120.51487796042393</c:v>
                </c:pt>
                <c:pt idx="1">
                  <c:v>118.57501357842428</c:v>
                </c:pt>
                <c:pt idx="2">
                  <c:v>115.43972970265509</c:v>
                </c:pt>
                <c:pt idx="3">
                  <c:v>112.65585313386093</c:v>
                </c:pt>
                <c:pt idx="4">
                  <c:v>110.15588261260913</c:v>
                </c:pt>
                <c:pt idx="5">
                  <c:v>107.88852908494687</c:v>
                </c:pt>
                <c:pt idx="6">
                  <c:v>106.41437114966092</c:v>
                </c:pt>
                <c:pt idx="7">
                  <c:v>104.99521966799246</c:v>
                </c:pt>
                <c:pt idx="8">
                  <c:v>103.62702451604031</c:v>
                </c:pt>
                <c:pt idx="9">
                  <c:v>102.3541042209921</c:v>
                </c:pt>
                <c:pt idx="10">
                  <c:v>101.14740375001541</c:v>
                </c:pt>
                <c:pt idx="11">
                  <c:v>100</c:v>
                </c:pt>
                <c:pt idx="12">
                  <c:v>98.905954020449357</c:v>
                </c:pt>
                <c:pt idx="13">
                  <c:v>97.860148441117502</c:v>
                </c:pt>
                <c:pt idx="14">
                  <c:v>96.858154138909327</c:v>
                </c:pt>
                <c:pt idx="15">
                  <c:v>95.896120601218911</c:v>
                </c:pt>
                <c:pt idx="16">
                  <c:v>94.361146571240013</c:v>
                </c:pt>
                <c:pt idx="17">
                  <c:v>92.894056505844176</c:v>
                </c:pt>
                <c:pt idx="18">
                  <c:v>91.489770388369578</c:v>
                </c:pt>
                <c:pt idx="19">
                  <c:v>90.143717601792318</c:v>
                </c:pt>
                <c:pt idx="20">
                  <c:v>88.851775562804676</c:v>
                </c:pt>
                <c:pt idx="21">
                  <c:v>87.610216747821781</c:v>
                </c:pt>
                <c:pt idx="22">
                  <c:v>86.41566284929371</c:v>
                </c:pt>
                <c:pt idx="23">
                  <c:v>85.265045004943048</c:v>
                </c:pt>
                <c:pt idx="24">
                  <c:v>84.155569211762668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Sheet1!$C$2:$C$26</c:f>
              <c:numCache>
                <c:formatCode>General</c:formatCode>
                <c:ptCount val="25"/>
                <c:pt idx="0">
                  <c:v>102.39734936874257</c:v>
                </c:pt>
                <c:pt idx="1">
                  <c:v>102.36930327719152</c:v>
                </c:pt>
                <c:pt idx="2">
                  <c:v>101.24024702315488</c:v>
                </c:pt>
                <c:pt idx="3">
                  <c:v>100.33848875010429</c:v>
                </c:pt>
                <c:pt idx="4">
                  <c:v>99.617386366286453</c:v>
                </c:pt>
                <c:pt idx="5">
                  <c:v>99.041492211642918</c:v>
                </c:pt>
                <c:pt idx="6">
                  <c:v>99.14240346004506</c:v>
                </c:pt>
                <c:pt idx="7">
                  <c:v>99.255004943773145</c:v>
                </c:pt>
                <c:pt idx="8">
                  <c:v>99.377667937177492</c:v>
                </c:pt>
                <c:pt idx="9">
                  <c:v>99.556025021373898</c:v>
                </c:pt>
                <c:pt idx="10">
                  <c:v>99.764871602358198</c:v>
                </c:pt>
                <c:pt idx="11">
                  <c:v>100</c:v>
                </c:pt>
                <c:pt idx="12">
                  <c:v>100.25782178087275</c:v>
                </c:pt>
                <c:pt idx="13">
                  <c:v>100.53526796082876</c:v>
                </c:pt>
                <c:pt idx="14">
                  <c:v>100.82970632268263</c:v>
                </c:pt>
                <c:pt idx="15">
                  <c:v>101.13887279836898</c:v>
                </c:pt>
                <c:pt idx="16">
                  <c:v>100.80878228686072</c:v>
                </c:pt>
                <c:pt idx="17">
                  <c:v>100.51023094070217</c:v>
                </c:pt>
                <c:pt idx="18">
                  <c:v>100.24043103121747</c:v>
                </c:pt>
                <c:pt idx="19">
                  <c:v>99.996882859333269</c:v>
                </c:pt>
                <c:pt idx="20">
                  <c:v>99.777340555851254</c:v>
                </c:pt>
                <c:pt idx="21">
                  <c:v>99.579782404215521</c:v>
                </c:pt>
                <c:pt idx="22">
                  <c:v>99.402385034460224</c:v>
                </c:pt>
                <c:pt idx="23">
                  <c:v>99.243500937388646</c:v>
                </c:pt>
                <c:pt idx="24">
                  <c:v>99.101638832150584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Sheet1!$D$2:$D$26</c:f>
              <c:numCache>
                <c:formatCode>General</c:formatCode>
                <c:ptCount val="25"/>
                <c:pt idx="0">
                  <c:v>93.88330987812482</c:v>
                </c:pt>
                <c:pt idx="1">
                  <c:v>94.754201044613694</c:v>
                </c:pt>
                <c:pt idx="2">
                  <c:v>94.56786749920883</c:v>
                </c:pt>
                <c:pt idx="3">
                  <c:v>94.550494324429678</c:v>
                </c:pt>
                <c:pt idx="4">
                  <c:v>94.665251112633527</c:v>
                </c:pt>
                <c:pt idx="5">
                  <c:v>94.884141322353159</c:v>
                </c:pt>
                <c:pt idx="6">
                  <c:v>95.725454869744681</c:v>
                </c:pt>
                <c:pt idx="7">
                  <c:v>96.558125311673237</c:v>
                </c:pt>
                <c:pt idx="8">
                  <c:v>97.38166172854072</c:v>
                </c:pt>
                <c:pt idx="9">
                  <c:v>98.241673017934687</c:v>
                </c:pt>
                <c:pt idx="10">
                  <c:v>99.115429837217107</c:v>
                </c:pt>
                <c:pt idx="11">
                  <c:v>100</c:v>
                </c:pt>
                <c:pt idx="12">
                  <c:v>100.89289892401514</c:v>
                </c:pt>
                <c:pt idx="13">
                  <c:v>101.79201938120386</c:v>
                </c:pt>
                <c:pt idx="14">
                  <c:v>102.69557265353073</c:v>
                </c:pt>
                <c:pt idx="15">
                  <c:v>103.60203921804627</c:v>
                </c:pt>
                <c:pt idx="16">
                  <c:v>103.83936257609132</c:v>
                </c:pt>
                <c:pt idx="17">
                  <c:v>104.09107941354509</c:v>
                </c:pt>
                <c:pt idx="18">
                  <c:v>104.35548654887363</c:v>
                </c:pt>
                <c:pt idx="19">
                  <c:v>104.63106385318693</c:v>
                </c:pt>
                <c:pt idx="20">
                  <c:v>104.9164529564121</c:v>
                </c:pt>
                <c:pt idx="21">
                  <c:v>105.21043863450194</c:v>
                </c:pt>
                <c:pt idx="22">
                  <c:v>105.51193251737354</c:v>
                </c:pt>
                <c:pt idx="23">
                  <c:v>105.81995880798985</c:v>
                </c:pt>
                <c:pt idx="24">
                  <c:v>106.133641746469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Sheet1!$E$2:$E$26</c:f>
              <c:numCache>
                <c:formatCode>General</c:formatCode>
                <c:ptCount val="25"/>
                <c:pt idx="0">
                  <c:v>0.62545007553537768</c:v>
                </c:pt>
                <c:pt idx="1">
                  <c:v>0.6313953124316416</c:v>
                </c:pt>
                <c:pt idx="2">
                  <c:v>0.63715476067489707</c:v>
                </c:pt>
                <c:pt idx="3">
                  <c:v>0.64273699512605265</c:v>
                </c:pt>
                <c:pt idx="4">
                  <c:v>0.64815007095747612</c:v>
                </c:pt>
                <c:pt idx="5">
                  <c:v>0.65340156243572289</c:v>
                </c:pt>
                <c:pt idx="6">
                  <c:v>0.65849859828225621</c:v>
                </c:pt>
                <c:pt idx="7">
                  <c:v>0.66344789395932502</c:v>
                </c:pt>
                <c:pt idx="8">
                  <c:v>0.6682557811884775</c:v>
                </c:pt>
                <c:pt idx="9">
                  <c:v>0.67292823497455534</c:v>
                </c:pt>
                <c:pt idx="10">
                  <c:v>0.67747089837768637</c:v>
                </c:pt>
                <c:pt idx="11">
                  <c:v>0.68188910524922497</c:v>
                </c:pt>
                <c:pt idx="12">
                  <c:v>0.68618790112423544</c:v>
                </c:pt>
                <c:pt idx="13">
                  <c:v>0.69037206244257898</c:v>
                </c:pt>
                <c:pt idx="14">
                  <c:v>0.69444611425254499</c:v>
                </c:pt>
                <c:pt idx="15">
                  <c:v>0.69841434653497947</c:v>
                </c:pt>
                <c:pt idx="16">
                  <c:v>0.70228082927171065</c:v>
                </c:pt>
                <c:pt idx="17">
                  <c:v>0.70604942636953705</c:v>
                </c:pt>
                <c:pt idx="18">
                  <c:v>0.7097238085399179</c:v>
                </c:pt>
                <c:pt idx="19">
                  <c:v>0.71330746522461008</c:v>
                </c:pt>
                <c:pt idx="20">
                  <c:v>0.71680371564870027</c:v>
                </c:pt>
                <c:pt idx="21">
                  <c:v>0.72021571907461956</c:v>
                </c:pt>
                <c:pt idx="22">
                  <c:v>0.72354648432373125</c:v>
                </c:pt>
                <c:pt idx="23">
                  <c:v>0.72679887862580494</c:v>
                </c:pt>
                <c:pt idx="24">
                  <c:v>0.72997563585108627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Dry Balance Sport Aerosol FPS50+ 200ml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Hawaiian Tropic Ozono Lotion FPS50+ 240ml (4.4%)</c:v>
                </c:pt>
                <c:pt idx="4">
                  <c:v>Hawaiian Tropic Sheer Touch Lotion FPS50+ 240ml (4.4%)</c:v>
                </c:pt>
                <c:pt idx="5">
                  <c:v>Nivea Sun Protection Sensitive Skin Gel FPS50+ 200ml (5.1%)</c:v>
                </c:pt>
                <c:pt idx="6">
                  <c:v>Hawaiian Tropic Island Sport Lotion FPS50 240ml (3.6%)</c:v>
                </c:pt>
                <c:pt idx="7">
                  <c:v>Nivea Sun Protection &amp; Hydration Lotion FPS50+ 125ml (4.5%)</c:v>
                </c:pt>
                <c:pt idx="8">
                  <c:v>Banana Boat Aqua Protect Cream FPS50+ 236ml (2.7%)</c:v>
                </c:pt>
                <c:pt idx="9">
                  <c:v>Equate Sport Lotion FPS30 237ml (2.0%)</c:v>
                </c:pt>
              </c:strCache>
            </c:strRef>
          </c:cat>
          <c:val>
            <c:numRef>
              <c:f>Sheet1!$B$2:$B$11</c:f>
              <c:numCache>
                <c:formatCode>General</c:formatCode>
                <c:ptCount val="10"/>
                <c:pt idx="0">
                  <c:v>9.0272410010037038E-2</c:v>
                </c:pt>
                <c:pt idx="1">
                  <c:v>6.4547411789144249E-2</c:v>
                </c:pt>
                <c:pt idx="2">
                  <c:v>6.2960412952709516E-2</c:v>
                </c:pt>
                <c:pt idx="3">
                  <c:v>5.5209962417819003E-2</c:v>
                </c:pt>
                <c:pt idx="4">
                  <c:v>4.2896690606007717E-2</c:v>
                </c:pt>
                <c:pt idx="5">
                  <c:v>4.1468473240440604E-2</c:v>
                </c:pt>
                <c:pt idx="6">
                  <c:v>3.9862243532850346E-2</c:v>
                </c:pt>
                <c:pt idx="7">
                  <c:v>3.8807001131948418E-2</c:v>
                </c:pt>
                <c:pt idx="8">
                  <c:v>3.703039585500973E-2</c:v>
                </c:pt>
                <c:pt idx="9">
                  <c:v>2.9582205771433594E-2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Dry Balance Sport Aerosol FPS50+ 200ml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Hawaiian Tropic Sheer Touch Lotion FPS50+ 240ml (4.4%)</c:v>
                </c:pt>
                <c:pt idx="4">
                  <c:v>Banana Boat Aqua Protect Sport Lotion FPS50+ 236ml (3.1%)</c:v>
                </c:pt>
                <c:pt idx="5">
                  <c:v>Hawaiian Tropic Island Sport Lotion FPS50 240ml (3.6%)</c:v>
                </c:pt>
                <c:pt idx="6">
                  <c:v>Nivea Sun Protection Sensitive Skin Gel FPS50+ 200ml (5.1%)</c:v>
                </c:pt>
                <c:pt idx="7">
                  <c:v>Nivea Sun Protection &amp; Hydration Lotion FPS50+ 125ml (4.5%)</c:v>
                </c:pt>
                <c:pt idx="8">
                  <c:v>Banana Boat Aqua Protect Cream FPS50+ 236ml (2.7%)</c:v>
                </c:pt>
                <c:pt idx="9">
                  <c:v>Banana Boat Advanced Protection Lotion FPS50+ 240ml (2.8%)</c:v>
                </c:pt>
              </c:strCache>
            </c:strRef>
          </c:cat>
          <c:val>
            <c:numRef>
              <c:f>Sheet1!$B$2:$B$11</c:f>
              <c:numCache>
                <c:formatCode>General</c:formatCode>
                <c:ptCount val="10"/>
                <c:pt idx="0">
                  <c:v>8.9181012846472493E-2</c:v>
                </c:pt>
                <c:pt idx="1">
                  <c:v>6.0562738565084775E-2</c:v>
                </c:pt>
                <c:pt idx="2">
                  <c:v>5.7299888980354811E-2</c:v>
                </c:pt>
                <c:pt idx="3">
                  <c:v>4.941142943027322E-2</c:v>
                </c:pt>
                <c:pt idx="4">
                  <c:v>4.8526759266066914E-2</c:v>
                </c:pt>
                <c:pt idx="5">
                  <c:v>4.5218448763221855E-2</c:v>
                </c:pt>
                <c:pt idx="6">
                  <c:v>4.2005881794615167E-2</c:v>
                </c:pt>
                <c:pt idx="7">
                  <c:v>3.3751803579275354E-2</c:v>
                </c:pt>
                <c:pt idx="8">
                  <c:v>3.2186330493799625E-2</c:v>
                </c:pt>
                <c:pt idx="9">
                  <c:v>2.7548814500926524E-2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Sheet1!$B$2:$B$25</c:f>
              <c:numCache>
                <c:formatCode>General</c:formatCode>
                <c:ptCount val="24"/>
                <c:pt idx="0">
                  <c:v>154.05298594653556</c:v>
                </c:pt>
                <c:pt idx="1">
                  <c:v>144.46972677815248</c:v>
                </c:pt>
                <c:pt idx="2">
                  <c:v>135.92012320072277</c:v>
                </c:pt>
                <c:pt idx="3">
                  <c:v>128.32570527667502</c:v>
                </c:pt>
                <c:pt idx="4">
                  <c:v>121.58825378756077</c:v>
                </c:pt>
                <c:pt idx="5">
                  <c:v>118.56553226152189</c:v>
                </c:pt>
                <c:pt idx="6">
                  <c:v>115.6890019712995</c:v>
                </c:pt>
                <c:pt idx="7">
                  <c:v>112.94828557146985</c:v>
                </c:pt>
                <c:pt idx="8">
                  <c:v>109.35005443085855</c:v>
                </c:pt>
                <c:pt idx="9">
                  <c:v>106.00738661021587</c:v>
                </c:pt>
                <c:pt idx="10">
                  <c:v>102.89785943552594</c:v>
                </c:pt>
                <c:pt idx="11">
                  <c:v>100</c:v>
                </c:pt>
                <c:pt idx="12">
                  <c:v>97.293647387117971</c:v>
                </c:pt>
                <c:pt idx="13">
                  <c:v>94.760198542303826</c:v>
                </c:pt>
                <c:pt idx="14">
                  <c:v>92.382727964671446</c:v>
                </c:pt>
                <c:pt idx="15">
                  <c:v>88.851843771698796</c:v>
                </c:pt>
                <c:pt idx="16">
                  <c:v>85.534610081011593</c:v>
                </c:pt>
                <c:pt idx="17">
                  <c:v>82.416698710967992</c:v>
                </c:pt>
                <c:pt idx="18">
                  <c:v>79.484533884805657</c:v>
                </c:pt>
                <c:pt idx="19">
                  <c:v>76.725284370270515</c:v>
                </c:pt>
                <c:pt idx="20">
                  <c:v>74.126854488247361</c:v>
                </c:pt>
                <c:pt idx="21">
                  <c:v>71.677875167084579</c:v>
                </c:pt>
                <c:pt idx="22">
                  <c:v>69.367694142805789</c:v>
                </c:pt>
                <c:pt idx="23">
                  <c:v>67.186363635982374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Sheet1!$C$2:$C$25</c:f>
              <c:numCache>
                <c:formatCode>General</c:formatCode>
                <c:ptCount val="24"/>
                <c:pt idx="0">
                  <c:v>131.83816648904281</c:v>
                </c:pt>
                <c:pt idx="1">
                  <c:v>125.49889791718203</c:v>
                </c:pt>
                <c:pt idx="2">
                  <c:v>119.83026667492993</c:v>
                </c:pt>
                <c:pt idx="3">
                  <c:v>114.80043659937023</c:v>
                </c:pt>
                <c:pt idx="4">
                  <c:v>110.35589836246589</c:v>
                </c:pt>
                <c:pt idx="5">
                  <c:v>109.17686725424147</c:v>
                </c:pt>
                <c:pt idx="6">
                  <c:v>108.05522820903619</c:v>
                </c:pt>
                <c:pt idx="7">
                  <c:v>106.98685077266494</c:v>
                </c:pt>
                <c:pt idx="8">
                  <c:v>105.01969747661784</c:v>
                </c:pt>
                <c:pt idx="9">
                  <c:v>103.20769770182639</c:v>
                </c:pt>
                <c:pt idx="10">
                  <c:v>101.53861110419923</c:v>
                </c:pt>
                <c:pt idx="11">
                  <c:v>100</c:v>
                </c:pt>
                <c:pt idx="12">
                  <c:v>98.579654389183347</c:v>
                </c:pt>
                <c:pt idx="13">
                  <c:v>97.265926441957973</c:v>
                </c:pt>
                <c:pt idx="14">
                  <c:v>96.047953580978316</c:v>
                </c:pt>
                <c:pt idx="15">
                  <c:v>93.540800631806377</c:v>
                </c:pt>
                <c:pt idx="16">
                  <c:v>91.170085111878223</c:v>
                </c:pt>
                <c:pt idx="17">
                  <c:v>88.928536255858106</c:v>
                </c:pt>
                <c:pt idx="18">
                  <c:v>86.808984252420686</c:v>
                </c:pt>
                <c:pt idx="19">
                  <c:v>84.80439668624004</c:v>
                </c:pt>
                <c:pt idx="20">
                  <c:v>82.907913663153693</c:v>
                </c:pt>
                <c:pt idx="21">
                  <c:v>81.11288277598932</c:v>
                </c:pt>
                <c:pt idx="22">
                  <c:v>79.412892813955821</c:v>
                </c:pt>
                <c:pt idx="23">
                  <c:v>77.801804140762968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Sheet1!$D$2:$D$25</c:f>
              <c:numCache>
                <c:formatCode>General</c:formatCode>
                <c:ptCount val="24"/>
                <c:pt idx="0">
                  <c:v>107.64923017476313</c:v>
                </c:pt>
                <c:pt idx="1">
                  <c:v>104.90873431337523</c:v>
                </c:pt>
                <c:pt idx="2">
                  <c:v>102.42229925722437</c:v>
                </c:pt>
                <c:pt idx="3">
                  <c:v>100.21356096683745</c:v>
                </c:pt>
                <c:pt idx="4">
                  <c:v>98.281596611575821</c:v>
                </c:pt>
                <c:pt idx="5">
                  <c:v>99.085035275811222</c:v>
                </c:pt>
                <c:pt idx="6">
                  <c:v>99.849103061985872</c:v>
                </c:pt>
                <c:pt idx="7">
                  <c:v>100.57656902143013</c:v>
                </c:pt>
                <c:pt idx="8">
                  <c:v>100.36686443838647</c:v>
                </c:pt>
                <c:pt idx="9">
                  <c:v>100.20166174809656</c:v>
                </c:pt>
                <c:pt idx="10">
                  <c:v>100.08014701054044</c:v>
                </c:pt>
                <c:pt idx="11">
                  <c:v>100</c:v>
                </c:pt>
                <c:pt idx="12">
                  <c:v>99.957896387230562</c:v>
                </c:pt>
                <c:pt idx="13">
                  <c:v>99.949946711827963</c:v>
                </c:pt>
                <c:pt idx="14">
                  <c:v>99.972039205976898</c:v>
                </c:pt>
                <c:pt idx="15">
                  <c:v>98.584172337202247</c:v>
                </c:pt>
                <c:pt idx="16">
                  <c:v>97.245832010879127</c:v>
                </c:pt>
                <c:pt idx="17">
                  <c:v>95.9578874543365</c:v>
                </c:pt>
                <c:pt idx="18">
                  <c:v>94.720535096590609</c:v>
                </c:pt>
                <c:pt idx="19">
                  <c:v>93.533392003733127</c:v>
                </c:pt>
                <c:pt idx="20">
                  <c:v>92.395586613112144</c:v>
                </c:pt>
                <c:pt idx="21">
                  <c:v>91.305848048425275</c:v>
                </c:pt>
                <c:pt idx="22">
                  <c:v>90.262592853635709</c:v>
                </c:pt>
                <c:pt idx="23">
                  <c:v>89.264006764251903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Sheet1!$A$2:$A$25</c:f>
              <c:strCache>
                <c:ptCount val="24"/>
                <c:pt idx="0">
                  <c:v>315</c:v>
                </c:pt>
                <c:pt idx="1">
                  <c:v>320</c:v>
                </c:pt>
                <c:pt idx="2">
                  <c:v>325</c:v>
                </c:pt>
                <c:pt idx="3">
                  <c:v>330</c:v>
                </c:pt>
                <c:pt idx="4">
                  <c:v>335</c:v>
                </c:pt>
                <c:pt idx="5">
                  <c:v>340</c:v>
                </c:pt>
                <c:pt idx="6">
                  <c:v>345</c:v>
                </c:pt>
                <c:pt idx="7">
                  <c:v>350</c:v>
                </c:pt>
                <c:pt idx="8">
                  <c:v>355</c:v>
                </c:pt>
                <c:pt idx="9">
                  <c:v>360</c:v>
                </c:pt>
                <c:pt idx="10">
                  <c:v>365</c:v>
                </c:pt>
                <c:pt idx="11">
                  <c:v>370</c:v>
                </c:pt>
                <c:pt idx="12">
                  <c:v>375</c:v>
                </c:pt>
                <c:pt idx="13">
                  <c:v>380</c:v>
                </c:pt>
                <c:pt idx="14">
                  <c:v>385</c:v>
                </c:pt>
                <c:pt idx="15">
                  <c:v>390</c:v>
                </c:pt>
                <c:pt idx="16">
                  <c:v>395</c:v>
                </c:pt>
                <c:pt idx="17">
                  <c:v>400</c:v>
                </c:pt>
                <c:pt idx="18">
                  <c:v>405</c:v>
                </c:pt>
                <c:pt idx="19">
                  <c:v>410</c:v>
                </c:pt>
                <c:pt idx="20">
                  <c:v>415</c:v>
                </c:pt>
                <c:pt idx="21">
                  <c:v>420</c:v>
                </c:pt>
                <c:pt idx="22">
                  <c:v>425</c:v>
                </c:pt>
                <c:pt idx="23">
                  <c:v>430</c:v>
                </c:pt>
              </c:strCache>
            </c:strRef>
          </c:cat>
          <c:val>
            <c:numRef>
              <c:f>Sheet1!$E$2:$E$25</c:f>
              <c:numCache>
                <c:formatCode>General</c:formatCode>
                <c:ptCount val="24"/>
                <c:pt idx="0">
                  <c:v>0.40505120802172506</c:v>
                </c:pt>
                <c:pt idx="1">
                  <c:v>0.41434728289638567</c:v>
                </c:pt>
                <c:pt idx="2">
                  <c:v>0.42335732469797965</c:v>
                </c:pt>
                <c:pt idx="3">
                  <c:v>0.43209433492982846</c:v>
                </c:pt>
                <c:pt idx="4">
                  <c:v>0.44057053888609943</c:v>
                </c:pt>
                <c:pt idx="5">
                  <c:v>0.44879744272600997</c:v>
                </c:pt>
                <c:pt idx="6">
                  <c:v>0.45678588558505329</c:v>
                </c:pt>
                <c:pt idx="7">
                  <c:v>0.46454608721955254</c:v>
                </c:pt>
                <c:pt idx="8">
                  <c:v>0.47208769162491099</c:v>
                </c:pt>
                <c:pt idx="9">
                  <c:v>0.47941980701900944</c:v>
                </c:pt>
                <c:pt idx="10">
                  <c:v>0.48655104253929704</c:v>
                </c:pt>
                <c:pt idx="11">
                  <c:v>0.49348954196444167</c:v>
                </c:pt>
                <c:pt idx="12">
                  <c:v>0.50024301473824884</c:v>
                </c:pt>
                <c:pt idx="13">
                  <c:v>0.50681876454432473</c:v>
                </c:pt>
                <c:pt idx="14">
                  <c:v>0.51322371565413871</c:v>
                </c:pt>
                <c:pt idx="15">
                  <c:v>0.51946443724831637</c:v>
                </c:pt>
                <c:pt idx="16">
                  <c:v>0.5255471658907428</c:v>
                </c:pt>
                <c:pt idx="17">
                  <c:v>0.53147782631710849</c:v>
                </c:pt>
                <c:pt idx="18">
                  <c:v>0.53726205068356381</c:v>
                </c:pt>
                <c:pt idx="19">
                  <c:v>0.54290519640693502</c:v>
                </c:pt>
                <c:pt idx="20">
                  <c:v>0.54841236271528526</c:v>
                </c:pt>
                <c:pt idx="21">
                  <c:v>0.55378840601629375</c:v>
                </c:pt>
                <c:pt idx="22">
                  <c:v>0.55903795418080793</c:v>
                </c:pt>
                <c:pt idx="23">
                  <c:v>0.56416541982986834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Sport Lotion FPS50+ 354ml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Sheer Touch Lotion FPS50+ 240ml (4.4%)</c:v>
                </c:pt>
                <c:pt idx="2">
                  <c:v>Hawaiian Tropic Ozono Lotion FPS50+ 240ml (4.4%)</c:v>
                </c:pt>
                <c:pt idx="3">
                  <c:v>Hawaiian Tropic Island Sport Lotion FPS50 240ml (3.6%)</c:v>
                </c:pt>
                <c:pt idx="4">
                  <c:v>Banana Boat Advanced Protection Lotion FPS50+ 240ml (2.8%)</c:v>
                </c:pt>
                <c:pt idx="5">
                  <c:v>Banana Boat Aqua Protect Cream FPS50+ 236ml (2.7%)</c:v>
                </c:pt>
                <c:pt idx="6">
                  <c:v>Banana Boat Aqua Protect Sport Lotion FPS50+ 236ml (3.1%)</c:v>
                </c:pt>
                <c:pt idx="7">
                  <c:v>Nivea Sun Protection Sensitive Skin Gel FPS50+ 200ml (5.1%)</c:v>
                </c:pt>
                <c:pt idx="8">
                  <c:v>Nivea Sun Protection &amp; Hydration Lotion FPS50+ 125ml (4.5%)</c:v>
                </c:pt>
                <c:pt idx="9">
                  <c:v>Equate Sport Lotion FPS30 237ml (2.0%)</c:v>
                </c:pt>
              </c:strCache>
            </c:strRef>
          </c:cat>
          <c:val>
            <c:numRef>
              <c:f>Sheet1!$B$2:$B$11</c:f>
              <c:numCache>
                <c:formatCode>General</c:formatCode>
                <c:ptCount val="10"/>
                <c:pt idx="0">
                  <c:v>8.9600317859106132E-2</c:v>
                </c:pt>
                <c:pt idx="1">
                  <c:v>7.1894379645180695E-2</c:v>
                </c:pt>
                <c:pt idx="2">
                  <c:v>6.9023996212928471E-2</c:v>
                </c:pt>
                <c:pt idx="3">
                  <c:v>6.7511658570572897E-2</c:v>
                </c:pt>
                <c:pt idx="4">
                  <c:v>6.4749416409869406E-2</c:v>
                </c:pt>
                <c:pt idx="5">
                  <c:v>5.357242149808121E-2</c:v>
                </c:pt>
                <c:pt idx="6">
                  <c:v>5.1126437384715867E-2</c:v>
                </c:pt>
                <c:pt idx="7">
                  <c:v>4.530205358286022E-2</c:v>
                </c:pt>
                <c:pt idx="8">
                  <c:v>4.3978041918898717E-2</c:v>
                </c:pt>
                <c:pt idx="9">
                  <c:v>3.8341801592143503E-2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Sport Lotion FPS50+ 354ml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Island Sport Lotion FPS50 240ml (3.6%)</c:v>
                </c:pt>
                <c:pt idx="3">
                  <c:v>Hawaiian Tropic Ozono Lotion FPS50+ 240ml (4.4%)</c:v>
                </c:pt>
                <c:pt idx="4">
                  <c:v>Banana Boat Advanced Protection Lotion FPS50+ 240ml (2.8%)</c:v>
                </c:pt>
                <c:pt idx="5">
                  <c:v>Banana Boat Aqua Protect Cream FPS50+ 236ml (2.7%)</c:v>
                </c:pt>
                <c:pt idx="6">
                  <c:v>Nivea Sun Protection Sensitive Skin Gel FPS50+ 200ml (5.1%)</c:v>
                </c:pt>
                <c:pt idx="7">
                  <c:v>Nivea Sun Protect &amp; Refresh Sport Lotion FPS50 200ml (5.8%)</c:v>
                </c:pt>
                <c:pt idx="8">
                  <c:v>Banana Boat Aqua Protect Sport Lotion FPS50+ 236ml (3.1%)</c:v>
                </c:pt>
                <c:pt idx="9">
                  <c:v>Nivea Sun Protection &amp; Hydration Lotion FPS50+ 125ml (4.5%)</c:v>
                </c:pt>
              </c:strCache>
            </c:strRef>
          </c:cat>
          <c:val>
            <c:numRef>
              <c:f>Sheet1!$B$2:$B$11</c:f>
              <c:numCache>
                <c:formatCode>General</c:formatCode>
                <c:ptCount val="10"/>
                <c:pt idx="0">
                  <c:v>8.6145135761529712E-2</c:v>
                </c:pt>
                <c:pt idx="1">
                  <c:v>8.2873769240184345E-2</c:v>
                </c:pt>
                <c:pt idx="2">
                  <c:v>8.0353185752382553E-2</c:v>
                </c:pt>
                <c:pt idx="3">
                  <c:v>7.3530462393364679E-2</c:v>
                </c:pt>
                <c:pt idx="4">
                  <c:v>6.4111764984734962E-2</c:v>
                </c:pt>
                <c:pt idx="5">
                  <c:v>4.938702786425412E-2</c:v>
                </c:pt>
                <c:pt idx="6">
                  <c:v>4.5802767421039968E-2</c:v>
                </c:pt>
                <c:pt idx="7">
                  <c:v>3.9720165097643589E-2</c:v>
                </c:pt>
                <c:pt idx="8">
                  <c:v>3.9004440338870031E-2</c:v>
                </c:pt>
                <c:pt idx="9">
                  <c:v>3.6687125735743453E-2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Caribbean Beach (6.6%)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Banana Boat (15.9%)</c:v>
                </c:pt>
                <c:pt idx="4">
                  <c:v>Nuvel (2.3%)</c:v>
                </c:pt>
                <c:pt idx="5">
                  <c:v>Neutrogena (2.7%)</c:v>
                </c:pt>
                <c:pt idx="6">
                  <c:v>Garnier (1.7%)</c:v>
                </c:pt>
                <c:pt idx="7">
                  <c:v>Isdin (1.8%)</c:v>
                </c:pt>
                <c:pt idx="8">
                  <c:v>L'Oreal Paris (0.9%)</c:v>
                </c:pt>
                <c:pt idx="9">
                  <c:v>La Roche-Posay (1.9%)</c:v>
                </c:pt>
              </c:strCache>
            </c:strRef>
          </c:cat>
          <c:val>
            <c:numRef>
              <c:f>Sheet1!$B$2:$B$11</c:f>
              <c:numCache>
                <c:formatCode>General</c:formatCode>
                <c:ptCount val="10"/>
                <c:pt idx="0">
                  <c:v>0.33869986326455781</c:v>
                </c:pt>
                <c:pt idx="1">
                  <c:v>0.19745333493151732</c:v>
                </c:pt>
                <c:pt idx="2">
                  <c:v>0.18301170484228155</c:v>
                </c:pt>
                <c:pt idx="3">
                  <c:v>0.13353133022305325</c:v>
                </c:pt>
                <c:pt idx="4">
                  <c:v>5.6215762890484806E-2</c:v>
                </c:pt>
                <c:pt idx="5">
                  <c:v>2.4561252903756901E-2</c:v>
                </c:pt>
                <c:pt idx="6">
                  <c:v>2.1325033148323531E-2</c:v>
                </c:pt>
                <c:pt idx="7">
                  <c:v>1.0492305102875748E-2</c:v>
                </c:pt>
                <c:pt idx="8">
                  <c:v>6.9992650208609598E-3</c:v>
                </c:pt>
                <c:pt idx="9">
                  <c:v>6.6921131939580002E-3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Mineral Sensitive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-5.2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290</c:v>
                </c:pt>
                <c:pt idx="1">
                  <c:v>315</c:v>
                </c:pt>
                <c:pt idx="2">
                  <c:v>345</c:v>
                </c:pt>
                <c:pt idx="3">
                  <c:v>375</c:v>
                </c:pt>
                <c:pt idx="4">
                  <c:v>415</c:v>
                </c:pt>
              </c:numCache>
            </c:numRef>
          </c:xVal>
          <c:yVal>
            <c:numRef>
              <c:f>Sheet1!$B$2:$B$6</c:f>
              <c:numCache>
                <c:formatCode>General</c:formatCode>
                <c:ptCount val="5"/>
                <c:pt idx="0">
                  <c:v>0.74627187744006229</c:v>
                </c:pt>
                <c:pt idx="1">
                  <c:v>0.23321087811660421</c:v>
                </c:pt>
                <c:pt idx="2">
                  <c:v>0</c:v>
                </c:pt>
                <c:pt idx="3">
                  <c:v>-0.11349560450759281</c:v>
                </c:pt>
                <c:pt idx="4">
                  <c:v>-0.27901297917965445</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Mineral Kids Lotion FPS50 180ml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-3.4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290</c:v>
                </c:pt>
                <c:pt idx="1">
                  <c:v>315</c:v>
                </c:pt>
                <c:pt idx="2">
                  <c:v>345</c:v>
                </c:pt>
                <c:pt idx="3">
                  <c:v>375</c:v>
                </c:pt>
                <c:pt idx="4">
                  <c:v>415</c:v>
                </c:pt>
              </c:numCache>
            </c:numRef>
          </c:xVal>
          <c:yVal>
            <c:numRef>
              <c:f>Sheet1!$B$9:$B$13</c:f>
              <c:numCache>
                <c:formatCode>General</c:formatCode>
                <c:ptCount val="5"/>
                <c:pt idx="0">
                  <c:v>0.46872831545583599</c:v>
                </c:pt>
                <c:pt idx="1">
                  <c:v>0.15522165795249585</c:v>
                </c:pt>
                <c:pt idx="2">
                  <c:v>0</c:v>
                </c:pt>
                <c:pt idx="3">
                  <c:v>-8.2194806798782064E-2</c:v>
                </c:pt>
                <c:pt idx="4">
                  <c:v>-0.20501330135637946</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15"/>
          <c:min val="29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Sheet1!$B$2:$B$27</c:f>
              <c:numCache>
                <c:formatCode>General</c:formatCode>
                <c:ptCount val="26"/>
                <c:pt idx="0">
                  <c:v>174.62718774400625</c:v>
                </c:pt>
                <c:pt idx="1">
                  <c:v>150.62520181802907</c:v>
                </c:pt>
                <c:pt idx="2">
                  <c:v>133.04098601084854</c:v>
                </c:pt>
                <c:pt idx="3">
                  <c:v>129.28425582168251</c:v>
                </c:pt>
                <c:pt idx="4">
                  <c:v>126.09206556389108</c:v>
                </c:pt>
                <c:pt idx="5">
                  <c:v>123.32108781166041</c:v>
                </c:pt>
                <c:pt idx="6">
                  <c:v>117.49693364877372</c:v>
                </c:pt>
                <c:pt idx="7">
                  <c:v>112.48457918785955</c:v>
                </c:pt>
                <c:pt idx="8">
                  <c:v>108.11363120496893</c:v>
                </c:pt>
                <c:pt idx="9">
                  <c:v>104.25667287067355</c:v>
                </c:pt>
                <c:pt idx="10">
                  <c:v>102.07535970895852</c:v>
                </c:pt>
                <c:pt idx="11">
                  <c:v>100</c:v>
                </c:pt>
                <c:pt idx="12">
                  <c:v>98.021864483463318</c:v>
                </c:pt>
                <c:pt idx="13">
                  <c:v>95.883152532706177</c:v>
                </c:pt>
                <c:pt idx="14">
                  <c:v>93.892296917183188</c:v>
                </c:pt>
                <c:pt idx="15">
                  <c:v>92.032451603762809</c:v>
                </c:pt>
                <c:pt idx="16">
                  <c:v>90.289262681198295</c:v>
                </c:pt>
                <c:pt idx="17">
                  <c:v>88.650439549240758</c:v>
                </c:pt>
                <c:pt idx="18">
                  <c:v>87.105406139486988</c:v>
                </c:pt>
                <c:pt idx="19">
                  <c:v>85.645016811095786</c:v>
                </c:pt>
                <c:pt idx="20">
                  <c:v>83.007934704755442</c:v>
                </c:pt>
                <c:pt idx="21">
                  <c:v>80.542134847867658</c:v>
                </c:pt>
                <c:pt idx="22">
                  <c:v>78.231672614331927</c:v>
                </c:pt>
                <c:pt idx="23">
                  <c:v>76.062418256971938</c:v>
                </c:pt>
                <c:pt idx="24">
                  <c:v>74.021820131948189</c:v>
                </c:pt>
                <c:pt idx="25">
                  <c:v>72.098702082034535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Sheet1!$C$2:$C$27</c:f>
              <c:numCache>
                <c:formatCode>General</c:formatCode>
                <c:ptCount val="26"/>
                <c:pt idx="0">
                  <c:v>146.90786081745358</c:v>
                </c:pt>
                <c:pt idx="1">
                  <c:v>128.87636270749766</c:v>
                </c:pt>
                <c:pt idx="2">
                  <c:v>115.74327085372984</c:v>
                </c:pt>
                <c:pt idx="3">
                  <c:v>114.34171287457346</c:v>
                </c:pt>
                <c:pt idx="4">
                  <c:v>113.33925668607503</c:v>
                </c:pt>
                <c:pt idx="5">
                  <c:v>112.62939501099044</c:v>
                </c:pt>
                <c:pt idx="6">
                  <c:v>109.00824617619433</c:v>
                </c:pt>
                <c:pt idx="7">
                  <c:v>105.98362871871376</c:v>
                </c:pt>
                <c:pt idx="8">
                  <c:v>103.4277426450888</c:v>
                </c:pt>
                <c:pt idx="9">
                  <c:v>101.24466744909775</c:v>
                </c:pt>
                <c:pt idx="10">
                  <c:v>100.60085227949138</c:v>
                </c:pt>
                <c:pt idx="11">
                  <c:v>100</c:v>
                </c:pt>
                <c:pt idx="12">
                  <c:v>99.437841948923619</c:v>
                </c:pt>
                <c:pt idx="13">
                  <c:v>98.654151871666301</c:v>
                </c:pt>
                <c:pt idx="14">
                  <c:v>97.962896877550449</c:v>
                </c:pt>
                <c:pt idx="15">
                  <c:v>97.352666643423689</c:v>
                </c:pt>
                <c:pt idx="16">
                  <c:v>96.813749560410074</c:v>
                </c:pt>
                <c:pt idx="17">
                  <c:v>96.337846723395685</c:v>
                </c:pt>
                <c:pt idx="18">
                  <c:v>95.91783689416053</c:v>
                </c:pt>
                <c:pt idx="19">
                  <c:v>95.547583393351559</c:v>
                </c:pt>
                <c:pt idx="20">
                  <c:v>93.804090480423071</c:v>
                </c:pt>
                <c:pt idx="21">
                  <c:v>92.180583489499</c:v>
                </c:pt>
                <c:pt idx="22">
                  <c:v>90.665984148676955</c:v>
                </c:pt>
                <c:pt idx="23">
                  <c:v>89.250426184754929</c:v>
                </c:pt>
                <c:pt idx="24">
                  <c:v>87.925104459328125</c:v>
                </c:pt>
                <c:pt idx="25">
                  <c:v>86.682144791299038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Sheet1!$D$2:$D$27</c:f>
              <c:numCache>
                <c:formatCode>General</c:formatCode>
                <c:ptCount val="26"/>
                <c:pt idx="0">
                  <c:v>130.4306691407422</c:v>
                </c:pt>
                <c:pt idx="1">
                  <c:v>115.96898455534324</c:v>
                </c:pt>
                <c:pt idx="2">
                  <c:v>105.49162817202082</c:v>
                </c:pt>
                <c:pt idx="3">
                  <c:v>105.48742392730246</c:v>
                </c:pt>
                <c:pt idx="4">
                  <c:v>105.78396455172705</c:v>
                </c:pt>
                <c:pt idx="5">
                  <c:v>106.29667611685689</c:v>
                </c:pt>
                <c:pt idx="6">
                  <c:v>103.97994176732664</c:v>
                </c:pt>
                <c:pt idx="7">
                  <c:v>102.13228762447086</c:v>
                </c:pt>
                <c:pt idx="8">
                  <c:v>100.65111607428612</c:v>
                </c:pt>
                <c:pt idx="9">
                  <c:v>99.459146477373324</c:v>
                </c:pt>
                <c:pt idx="10">
                  <c:v>99.726784702556699</c:v>
                </c:pt>
                <c:pt idx="11">
                  <c:v>100</c:v>
                </c:pt>
                <c:pt idx="12">
                  <c:v>100.27717567377552</c:v>
                </c:pt>
                <c:pt idx="13">
                  <c:v>100.29535889113377</c:v>
                </c:pt>
                <c:pt idx="14">
                  <c:v>100.37318816641574</c:v>
                </c:pt>
                <c:pt idx="15">
                  <c:v>100.50247282066604</c:v>
                </c:pt>
                <c:pt idx="16">
                  <c:v>100.67625060287284</c:v>
                </c:pt>
                <c:pt idx="17">
                  <c:v>100.88858637873095</c:v>
                </c:pt>
                <c:pt idx="18">
                  <c:v>101.13440454375169</c:v>
                </c:pt>
                <c:pt idx="19">
                  <c:v>101.40934986690158</c:v>
                </c:pt>
                <c:pt idx="20">
                  <c:v>100.19673768353725</c:v>
                </c:pt>
                <c:pt idx="21">
                  <c:v>99.073467522597554</c:v>
                </c:pt>
                <c:pt idx="22">
                  <c:v>98.031382033763222</c:v>
                </c:pt>
                <c:pt idx="23">
                  <c:v>97.063172400280635</c:v>
                </c:pt>
                <c:pt idx="24">
                  <c:v>96.162279527998322</c:v>
                </c:pt>
                <c:pt idx="25">
                  <c:v>95.322807709616185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Sheet1!$E$2:$E$27</c:f>
              <c:numCache>
                <c:formatCode>General</c:formatCode>
                <c:ptCount val="26"/>
                <c:pt idx="0">
                  <c:v>0.55970134810815142</c:v>
                </c:pt>
                <c:pt idx="1">
                  <c:v>0.56716403712326735</c:v>
                </c:pt>
                <c:pt idx="2">
                  <c:v>0.5743779698378797</c:v>
                </c:pt>
                <c:pt idx="3">
                  <c:v>0.58135538016840638</c:v>
                </c:pt>
                <c:pt idx="4">
                  <c:v>0.58810771274633511</c:v>
                </c:pt>
                <c:pt idx="5">
                  <c:v>0.5946456855598854</c:v>
                </c:pt>
                <c:pt idx="6">
                  <c:v>0.60097934672301234</c:v>
                </c:pt>
                <c:pt idx="7">
                  <c:v>0.60711812600419657</c:v>
                </c:pt>
                <c:pt idx="8">
                  <c:v>0.61307088167079971</c:v>
                </c:pt>
                <c:pt idx="9">
                  <c:v>0.61884594313839969</c:v>
                </c:pt>
                <c:pt idx="10">
                  <c:v>0.6244511498569526</c:v>
                </c:pt>
                <c:pt idx="11">
                  <c:v>0.62989388681554759</c:v>
                </c:pt>
                <c:pt idx="12">
                  <c:v>0.63518111700389679</c:v>
                </c:pt>
                <c:pt idx="13">
                  <c:v>0.64031941113060264</c:v>
                </c:pt>
                <c:pt idx="14">
                  <c:v>0.64531497486489975</c:v>
                </c:pt>
                <c:pt idx="15">
                  <c:v>0.65017367383935298</c:v>
                </c:pt>
                <c:pt idx="16">
                  <c:v>0.65490105662530773</c:v>
                </c:pt>
                <c:pt idx="17">
                  <c:v>0.65950237587030358</c:v>
                </c:pt>
                <c:pt idx="18">
                  <c:v>0.66398260776674722</c:v>
                </c:pt>
                <c:pt idx="19">
                  <c:v>0.66834647000354253</c:v>
                </c:pt>
                <c:pt idx="20">
                  <c:v>0.67259843833683042</c:v>
                </c:pt>
                <c:pt idx="21">
                  <c:v>0.67674276190218707</c:v>
                </c:pt>
                <c:pt idx="22">
                  <c:v>0.68078347737840983</c:v>
                </c:pt>
                <c:pt idx="23">
                  <c:v>0.68472442210213302</c:v>
                </c:pt>
                <c:pt idx="24">
                  <c:v>0.68856924622283888</c:v>
                </c:pt>
                <c:pt idx="25">
                  <c:v>0.69232142397919016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21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Mineral Sensitive Lotion FPS50 180ml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Protection Sensitive Skin Gel FPS50+ 200ml (5.1%)</c:v>
                </c:pt>
                <c:pt idx="3">
                  <c:v>Banana Boat Advanced Protection Lotion FPS50+ 240ml (2.8%)</c:v>
                </c:pt>
                <c:pt idx="4">
                  <c:v>Nivea Sun Protection &amp; Hydration Lotion FPS50+ 125ml (4.5%)</c:v>
                </c:pt>
                <c:pt idx="5">
                  <c:v>Banana Boat Aqua Protect Cream FPS50+ 236ml (2.7%)</c:v>
                </c:pt>
                <c:pt idx="6">
                  <c:v>Hawaiian Tropic Sheer Touch Lotion FPS50+ 240ml (4.4%)</c:v>
                </c:pt>
                <c:pt idx="7">
                  <c:v>Hawaiian Tropic Island Sport Lotion FPS50 240ml (3.6%)</c:v>
                </c:pt>
                <c:pt idx="8">
                  <c:v>Nivea Sun Protect &amp; Refresh Sport Lotion FPS50 200ml (5.8%)</c:v>
                </c:pt>
                <c:pt idx="9">
                  <c:v>Banana Boat Aqua Protect Sport Lotion FPS50+ 236ml (3.1%)</c:v>
                </c:pt>
              </c:strCache>
            </c:strRef>
          </c:cat>
          <c:val>
            <c:numRef>
              <c:f>Sheet1!$B$2:$B$11</c:f>
              <c:numCache>
                <c:formatCode>General</c:formatCode>
                <c:ptCount val="10"/>
                <c:pt idx="0">
                  <c:v>9.8130454937196923E-2</c:v>
                </c:pt>
                <c:pt idx="1">
                  <c:v>5.4787747221003782E-2</c:v>
                </c:pt>
                <c:pt idx="2">
                  <c:v>5.2726121538433368E-2</c:v>
                </c:pt>
                <c:pt idx="3">
                  <c:v>5.0988288940383084E-2</c:v>
                </c:pt>
                <c:pt idx="4">
                  <c:v>4.6829890437179597E-2</c:v>
                </c:pt>
                <c:pt idx="5">
                  <c:v>4.5123795382211604E-2</c:v>
                </c:pt>
                <c:pt idx="6">
                  <c:v>4.4579561315592466E-2</c:v>
                </c:pt>
                <c:pt idx="7">
                  <c:v>4.2421174808452124E-2</c:v>
                </c:pt>
                <c:pt idx="8">
                  <c:v>3.8732386086913109E-2</c:v>
                </c:pt>
                <c:pt idx="9">
                  <c:v>3.7662539468319808E-2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Mineral Sensitive Lotion FPS50 180ml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Protection Sensitive Skin Gel FPS50+ 200ml (5.1%)</c:v>
                </c:pt>
                <c:pt idx="3">
                  <c:v>Hawaiian Tropic Sheer Touch Lotion FPS50+ 240ml (4.4%)</c:v>
                </c:pt>
                <c:pt idx="4">
                  <c:v>Hawaiian Tropic Island Sport Lotion FPS50 240ml (3.6%)</c:v>
                </c:pt>
                <c:pt idx="5">
                  <c:v>Banana Boat Advanced Protection Lotion FPS50+ 240ml (2.8%)</c:v>
                </c:pt>
                <c:pt idx="6">
                  <c:v>Banana Boat Aqua Protect Cream FPS50+ 236ml (2.7%)</c:v>
                </c:pt>
                <c:pt idx="7">
                  <c:v>Nivea Sun Protect &amp; Refresh Sport Lotion FPS50 200ml (5.8%)</c:v>
                </c:pt>
                <c:pt idx="8">
                  <c:v>Banana Boat Aqua Protect Sport Lotion FPS50+ 236ml (3.1%)</c:v>
                </c:pt>
                <c:pt idx="9">
                  <c:v>Nivea Sun Protection &amp; Hydration Lotion FPS50+ 125ml (4.5%)</c:v>
                </c:pt>
              </c:strCache>
            </c:strRef>
          </c:cat>
          <c:val>
            <c:numRef>
              <c:f>Sheet1!$B$2:$B$11</c:f>
              <c:numCache>
                <c:formatCode>General</c:formatCode>
                <c:ptCount val="10"/>
                <c:pt idx="0">
                  <c:v>0.10535275423694319</c:v>
                </c:pt>
                <c:pt idx="1">
                  <c:v>6.2398864862006284E-2</c:v>
                </c:pt>
                <c:pt idx="2">
                  <c:v>5.6365013712033479E-2</c:v>
                </c:pt>
                <c:pt idx="3">
                  <c:v>5.6065774127455656E-2</c:v>
                </c:pt>
                <c:pt idx="4">
                  <c:v>5.3810858142325634E-2</c:v>
                </c:pt>
                <c:pt idx="5">
                  <c:v>5.0840016147087455E-2</c:v>
                </c:pt>
                <c:pt idx="6">
                  <c:v>4.4814794498537709E-2</c:v>
                </c:pt>
                <c:pt idx="7">
                  <c:v>4.265600655762062E-2</c:v>
                </c:pt>
                <c:pt idx="8">
                  <c:v>3.7016915785615154E-2</c:v>
                </c:pt>
                <c:pt idx="9">
                  <c:v>3.478586845490296E-2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Sheet1!$B$2:$B$27</c:f>
              <c:numCache>
                <c:formatCode>General</c:formatCode>
                <c:ptCount val="26"/>
                <c:pt idx="0">
                  <c:v>146.87283154558369</c:v>
                </c:pt>
                <c:pt idx="1">
                  <c:v>132.89328916527387</c:v>
                </c:pt>
                <c:pt idx="2">
                  <c:v>122.16624114195341</c:v>
                </c:pt>
                <c:pt idx="3">
                  <c:v>119.66346371676923</c:v>
                </c:pt>
                <c:pt idx="4">
                  <c:v>117.47366442521907</c:v>
                </c:pt>
                <c:pt idx="5">
                  <c:v>115.52216579524955</c:v>
                </c:pt>
                <c:pt idx="6">
                  <c:v>111.89162656965999</c:v>
                </c:pt>
                <c:pt idx="7">
                  <c:v>108.68625174228082</c:v>
                </c:pt>
                <c:pt idx="8">
                  <c:v>105.82265341884987</c:v>
                </c:pt>
                <c:pt idx="9">
                  <c:v>103.2378485045718</c:v>
                </c:pt>
                <c:pt idx="10">
                  <c:v>101.586130764782</c:v>
                </c:pt>
                <c:pt idx="11">
                  <c:v>100</c:v>
                </c:pt>
                <c:pt idx="12">
                  <c:v>98.474678448074656</c:v>
                </c:pt>
                <c:pt idx="13">
                  <c:v>96.982379453073463</c:v>
                </c:pt>
                <c:pt idx="14">
                  <c:v>95.575316472256915</c:v>
                </c:pt>
                <c:pt idx="15">
                  <c:v>94.244349058935768</c:v>
                </c:pt>
                <c:pt idx="16">
                  <c:v>92.981657237486814</c:v>
                </c:pt>
                <c:pt idx="17">
                  <c:v>91.780519320121854</c:v>
                </c:pt>
                <c:pt idx="18">
                  <c:v>90.635130265889558</c:v>
                </c:pt>
                <c:pt idx="19">
                  <c:v>89.540452900046461</c:v>
                </c:pt>
                <c:pt idx="20">
                  <c:v>87.654438576974229</c:v>
                </c:pt>
                <c:pt idx="21">
                  <c:v>85.862719958561783</c:v>
                </c:pt>
                <c:pt idx="22">
                  <c:v>84.157719422080675</c:v>
                </c:pt>
                <c:pt idx="23">
                  <c:v>82.532660092592479</c:v>
                </c:pt>
                <c:pt idx="24">
                  <c:v>80.981464867445396</c:v>
                </c:pt>
                <c:pt idx="25">
                  <c:v>79.498669864362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Sheet1!$C$2:$C$27</c:f>
              <c:numCache>
                <c:formatCode>General</c:formatCode>
                <c:ptCount val="26"/>
                <c:pt idx="0">
                  <c:v>123.53949880376032</c:v>
                </c:pt>
                <c:pt idx="1">
                  <c:v>113.69324569952848</c:v>
                </c:pt>
                <c:pt idx="2">
                  <c:v>106.27574506257933</c:v>
                </c:pt>
                <c:pt idx="3">
                  <c:v>105.82767313034951</c:v>
                </c:pt>
                <c:pt idx="4">
                  <c:v>105.58860502483289</c:v>
                </c:pt>
                <c:pt idx="5">
                  <c:v>105.50388943627755</c:v>
                </c:pt>
                <c:pt idx="6">
                  <c:v>103.80561957970906</c:v>
                </c:pt>
                <c:pt idx="7">
                  <c:v>102.40296222135778</c:v>
                </c:pt>
                <c:pt idx="8">
                  <c:v>101.23458545400055</c:v>
                </c:pt>
                <c:pt idx="9">
                  <c:v>100.25414954712868</c:v>
                </c:pt>
                <c:pt idx="10">
                  <c:v>100.1181543292092</c:v>
                </c:pt>
                <c:pt idx="11">
                  <c:v>100</c:v>
                </c:pt>
                <c:pt idx="12">
                  <c:v>99.897682728765929</c:v>
                </c:pt>
                <c:pt idx="13">
                  <c:v>99.78585453817098</c:v>
                </c:pt>
                <c:pt idx="14">
                  <c:v>99.719787943088591</c:v>
                </c:pt>
                <c:pt idx="15">
                  <c:v>99.693510814026553</c:v>
                </c:pt>
                <c:pt idx="16">
                  <c:v>99.701938506148096</c:v>
                </c:pt>
                <c:pt idx="17">
                  <c:v>99.740727812620946</c:v>
                </c:pt>
                <c:pt idx="18">
                  <c:v>99.806156301607814</c:v>
                </c:pt>
                <c:pt idx="19">
                  <c:v>99.895022566334006</c:v>
                </c:pt>
                <c:pt idx="20">
                  <c:v>99.056854641960356</c:v>
                </c:pt>
                <c:pt idx="21">
                  <c:v>98.272181852242952</c:v>
                </c:pt>
                <c:pt idx="22">
                  <c:v>97.536300514233204</c:v>
                </c:pt>
                <c:pt idx="23">
                  <c:v>96.845009836158354</c:v>
                </c:pt>
                <c:pt idx="24">
                  <c:v>96.194549625411838</c:v>
                </c:pt>
                <c:pt idx="25">
                  <c:v>95.581546619309648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Sheet1!$D$2:$D$27</c:f>
              <c:numCache>
                <c:formatCode>General</c:formatCode>
                <c:ptCount val="26"/>
                <c:pt idx="0">
                  <c:v>109.25263603446061</c:v>
                </c:pt>
                <c:pt idx="1">
                  <c:v>101.9483277198522</c:v>
                </c:pt>
                <c:pt idx="2">
                  <c:v>96.563844804005512</c:v>
                </c:pt>
                <c:pt idx="3">
                  <c:v>97.372006898143525</c:v>
                </c:pt>
                <c:pt idx="4">
                  <c:v>98.325574799874033</c:v>
                </c:pt>
                <c:pt idx="5">
                  <c:v>99.382168106518705</c:v>
                </c:pt>
                <c:pt idx="6">
                  <c:v>98.864324393560182</c:v>
                </c:pt>
                <c:pt idx="7">
                  <c:v>98.562965936239806</c:v>
                </c:pt>
                <c:pt idx="8">
                  <c:v>98.430230632114686</c:v>
                </c:pt>
                <c:pt idx="9">
                  <c:v>98.429943964397253</c:v>
                </c:pt>
                <c:pt idx="10">
                  <c:v>99.220639685698174</c:v>
                </c:pt>
                <c:pt idx="11">
                  <c:v>100</c:v>
                </c:pt>
                <c:pt idx="12">
                  <c:v>100.76771758275676</c:v>
                </c:pt>
                <c:pt idx="13">
                  <c:v>101.49895965349019</c:v>
                </c:pt>
                <c:pt idx="14">
                  <c:v>102.25189397728758</c:v>
                </c:pt>
                <c:pt idx="15">
                  <c:v>103.02248305319837</c:v>
                </c:pt>
                <c:pt idx="16">
                  <c:v>103.80731222886514</c:v>
                </c:pt>
                <c:pt idx="17">
                  <c:v>104.60349021492652</c:v>
                </c:pt>
                <c:pt idx="18">
                  <c:v>105.40856570801667</c:v>
                </c:pt>
                <c:pt idx="19">
                  <c:v>106.22045761782618</c:v>
                </c:pt>
                <c:pt idx="20">
                  <c:v>106.02419159753535</c:v>
                </c:pt>
                <c:pt idx="21">
                  <c:v>105.8563447337926</c:v>
                </c:pt>
                <c:pt idx="22">
                  <c:v>105.71398564989083</c:v>
                </c:pt>
                <c:pt idx="23">
                  <c:v>105.59450167025501</c:v>
                </c:pt>
                <c:pt idx="24">
                  <c:v>105.49556050774814</c:v>
                </c:pt>
                <c:pt idx="25">
                  <c:v>105.41507696899532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Sheet1!$A$2:$A$27</c:f>
              <c:strCache>
                <c:ptCount val="26"/>
                <c:pt idx="0">
                  <c:v>290</c:v>
                </c:pt>
                <c:pt idx="1">
                  <c:v>295</c:v>
                </c:pt>
                <c:pt idx="2">
                  <c:v>300</c:v>
                </c:pt>
                <c:pt idx="3">
                  <c:v>305</c:v>
                </c:pt>
                <c:pt idx="4">
                  <c:v>310</c:v>
                </c:pt>
                <c:pt idx="5">
                  <c:v>315</c:v>
                </c:pt>
                <c:pt idx="6">
                  <c:v>320</c:v>
                </c:pt>
                <c:pt idx="7">
                  <c:v>325</c:v>
                </c:pt>
                <c:pt idx="8">
                  <c:v>330</c:v>
                </c:pt>
                <c:pt idx="9">
                  <c:v>335</c:v>
                </c:pt>
                <c:pt idx="10">
                  <c:v>340</c:v>
                </c:pt>
                <c:pt idx="11">
                  <c:v>345</c:v>
                </c:pt>
                <c:pt idx="12">
                  <c:v>350</c:v>
                </c:pt>
                <c:pt idx="13">
                  <c:v>355</c:v>
                </c:pt>
                <c:pt idx="14">
                  <c:v>360</c:v>
                </c:pt>
                <c:pt idx="15">
                  <c:v>365</c:v>
                </c:pt>
                <c:pt idx="16">
                  <c:v>370</c:v>
                </c:pt>
                <c:pt idx="17">
                  <c:v>375</c:v>
                </c:pt>
                <c:pt idx="18">
                  <c:v>380</c:v>
                </c:pt>
                <c:pt idx="19">
                  <c:v>385</c:v>
                </c:pt>
                <c:pt idx="20">
                  <c:v>390</c:v>
                </c:pt>
                <c:pt idx="21">
                  <c:v>395</c:v>
                </c:pt>
                <c:pt idx="22">
                  <c:v>400</c:v>
                </c:pt>
                <c:pt idx="23">
                  <c:v>405</c:v>
                </c:pt>
                <c:pt idx="24">
                  <c:v>410</c:v>
                </c:pt>
                <c:pt idx="25">
                  <c:v>415</c:v>
                </c:pt>
              </c:strCache>
            </c:strRef>
          </c:cat>
          <c:val>
            <c:numRef>
              <c:f>Sheet1!$E$2:$E$27</c:f>
              <c:numCache>
                <c:formatCode>General</c:formatCode>
                <c:ptCount val="26"/>
                <c:pt idx="0">
                  <c:v>0.55077671028186825</c:v>
                </c:pt>
                <c:pt idx="1">
                  <c:v>0.55839066434488738</c:v>
                </c:pt>
                <c:pt idx="2">
                  <c:v>0.56575081993913945</c:v>
                </c:pt>
                <c:pt idx="3">
                  <c:v>0.57286965895653053</c:v>
                </c:pt>
                <c:pt idx="4">
                  <c:v>0.57975885800561877</c:v>
                </c:pt>
                <c:pt idx="5">
                  <c:v>0.58642935232298998</c:v>
                </c:pt>
                <c:pt idx="6">
                  <c:v>0.59289139369294308</c:v>
                </c:pt>
                <c:pt idx="7">
                  <c:v>0.59915460302074397</c:v>
                </c:pt>
                <c:pt idx="8">
                  <c:v>0.60522801812649041</c:v>
                </c:pt>
                <c:pt idx="9">
                  <c:v>0.61112013725893088</c:v>
                </c:pt>
                <c:pt idx="10">
                  <c:v>0.61683895876982897</c:v>
                </c:pt>
                <c:pt idx="11">
                  <c:v>0.62239201733838212</c:v>
                </c:pt>
                <c:pt idx="12">
                  <c:v>0.62778641709069094</c:v>
                </c:pt>
                <c:pt idx="13">
                  <c:v>0.63302886192039953</c:v>
                </c:pt>
                <c:pt idx="14">
                  <c:v>0.63812568328261621</c:v>
                </c:pt>
                <c:pt idx="15">
                  <c:v>0.64308286570340234</c:v>
                </c:pt>
                <c:pt idx="16">
                  <c:v>0.64790607022092384</c:v>
                </c:pt>
                <c:pt idx="17">
                  <c:v>0.65260065595131156</c:v>
                </c:pt>
                <c:pt idx="18">
                  <c:v>0.65717169995195213</c:v>
                </c:pt>
                <c:pt idx="19">
                  <c:v>0.66162401553699168</c:v>
                </c:pt>
                <c:pt idx="20">
                  <c:v>0.66596216918395346</c:v>
                </c:pt>
                <c:pt idx="21">
                  <c:v>0.67019049615630844</c:v>
                </c:pt>
                <c:pt idx="22">
                  <c:v>0.67431311495435464</c:v>
                </c:pt>
                <c:pt idx="23">
                  <c:v>0.67833394069565878</c:v>
                </c:pt>
                <c:pt idx="24">
                  <c:v>0.68225669751644358</c:v>
                </c:pt>
                <c:pt idx="25">
                  <c:v>0.6860849300764863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Mineral Kids Lotion FPS50 180ml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Protection &amp; Hydration Lotion FPS50+ 125ml (4.5%)</c:v>
                </c:pt>
                <c:pt idx="3">
                  <c:v>Nivea Sun Protection Sensitive Skin Gel FPS50+ 200ml (5.1%)</c:v>
                </c:pt>
                <c:pt idx="4">
                  <c:v>Nivea Sun Protect &amp; Refresh Sport Lotion FPS50 200ml (5.8%)</c:v>
                </c:pt>
                <c:pt idx="5">
                  <c:v>Hawaiian Tropic Ozono Lotion FPS50+ 240ml (4.4%)</c:v>
                </c:pt>
                <c:pt idx="6">
                  <c:v>Hawaiian Tropic Island Sport Lotion FPS50 240ml (3.6%)</c:v>
                </c:pt>
                <c:pt idx="7">
                  <c:v>Banana Boat Aqua Protect Cream FPS50+ 236ml (2.7%)</c:v>
                </c:pt>
                <c:pt idx="8">
                  <c:v>Hawaiian Tropic Sheer Touch Lotion FPS50+ 240ml (4.4%)</c:v>
                </c:pt>
                <c:pt idx="9">
                  <c:v>Equate Sport Lotion FPS30 237ml (2.0%)</c:v>
                </c:pt>
              </c:strCache>
            </c:strRef>
          </c:cat>
          <c:val>
            <c:numRef>
              <c:f>Sheet1!$B$2:$B$11</c:f>
              <c:numCache>
                <c:formatCode>General</c:formatCode>
                <c:ptCount val="10"/>
                <c:pt idx="0">
                  <c:v>0.10033930683197841</c:v>
                </c:pt>
                <c:pt idx="1">
                  <c:v>5.2244744709979522E-2</c:v>
                </c:pt>
                <c:pt idx="2">
                  <c:v>4.9907311780202364E-2</c:v>
                </c:pt>
                <c:pt idx="3">
                  <c:v>4.9412003777519996E-2</c:v>
                </c:pt>
                <c:pt idx="4">
                  <c:v>4.6156966025197754E-2</c:v>
                </c:pt>
                <c:pt idx="5">
                  <c:v>4.1735643492849923E-2</c:v>
                </c:pt>
                <c:pt idx="6">
                  <c:v>3.8059754806678156E-2</c:v>
                </c:pt>
                <c:pt idx="7">
                  <c:v>3.7430585692045999E-2</c:v>
                </c:pt>
                <c:pt idx="8">
                  <c:v>3.4443336105648481E-2</c:v>
                </c:pt>
                <c:pt idx="9">
                  <c:v>3.4421170752943847E-2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Mineral Kids Lotion FPS50 180ml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Sensitive Skin Gel FPS50+ 200ml (5.1%)</c:v>
                </c:pt>
                <c:pt idx="2">
                  <c:v>Banana Boat Aqua Protect Sport Lotion FPS50+ 236ml (3.1%)</c:v>
                </c:pt>
                <c:pt idx="3">
                  <c:v>Nivea Sun Protect &amp; Refresh Sport Lotion FPS50 200ml (5.8%)</c:v>
                </c:pt>
                <c:pt idx="4">
                  <c:v>Hawaiian Tropic Island Sport Lotion FPS50 240ml (3.6%)</c:v>
                </c:pt>
                <c:pt idx="5">
                  <c:v>Hawaiian Tropic Ozono Lotion FPS50+ 240ml (4.4%)</c:v>
                </c:pt>
                <c:pt idx="6">
                  <c:v>Hawaiian Tropic Sheer Touch Lotion FPS50+ 240ml (4.4%)</c:v>
                </c:pt>
                <c:pt idx="7">
                  <c:v>Nivea Sun Protection &amp; Hydration Lotion FPS50+ 125ml (4.5%)</c:v>
                </c:pt>
                <c:pt idx="8">
                  <c:v>Banana Boat Aqua Protect Cream FPS50+ 236ml (2.7%)</c:v>
                </c:pt>
                <c:pt idx="9">
                  <c:v>Banana Boat Aqua Protect Kids Cream FPS50+ 236ml (1.9%)</c:v>
                </c:pt>
              </c:strCache>
            </c:strRef>
          </c:cat>
          <c:val>
            <c:numRef>
              <c:f>Sheet1!$B$2:$B$11</c:f>
              <c:numCache>
                <c:formatCode>General</c:formatCode>
                <c:ptCount val="10"/>
                <c:pt idx="0">
                  <c:v>0.10987212115447786</c:v>
                </c:pt>
                <c:pt idx="1">
                  <c:v>5.2988620052488757E-2</c:v>
                </c:pt>
                <c:pt idx="2">
                  <c:v>5.1832143729953983E-2</c:v>
                </c:pt>
                <c:pt idx="3">
                  <c:v>5.0571651131334466E-2</c:v>
                </c:pt>
                <c:pt idx="4">
                  <c:v>4.7165666633969872E-2</c:v>
                </c:pt>
                <c:pt idx="5">
                  <c:v>4.5929405084503418E-2</c:v>
                </c:pt>
                <c:pt idx="6">
                  <c:v>4.2358203490095982E-2</c:v>
                </c:pt>
                <c:pt idx="7">
                  <c:v>3.950393861444685E-2</c:v>
                </c:pt>
                <c:pt idx="8">
                  <c:v>3.7452169910185303E-2</c:v>
                </c:pt>
                <c:pt idx="9">
                  <c:v>3.4108275351147903E-2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Kids Sport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275</c:v>
                </c:pt>
                <c:pt idx="2">
                  <c:v>305</c:v>
                </c:pt>
                <c:pt idx="3">
                  <c:v>335</c:v>
                </c:pt>
                <c:pt idx="4">
                  <c:v>370</c:v>
                </c:pt>
              </c:numCache>
            </c:numRef>
          </c:xVal>
          <c:yVal>
            <c:numRef>
              <c:f>Sheet1!$B$2:$B$6</c:f>
              <c:numCache>
                <c:formatCode>General</c:formatCode>
                <c:ptCount val="5"/>
                <c:pt idx="0">
                  <c:v>0.43326875527247027</c:v>
                </c:pt>
                <c:pt idx="1">
                  <c:v>0.25042910554079983</c:v>
                </c:pt>
                <c:pt idx="2">
                  <c:v>0</c:v>
                </c:pt>
                <c:pt idx="3">
                  <c:v>-0.13094053702016548</c:v>
                </c:pt>
                <c:pt idx="4">
                  <c:v>-0.21788226847881151</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Banana Boat Kids Sport Roll-on FPS50+ 75ml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190</c:v>
                </c:pt>
                <c:pt idx="1">
                  <c:v>205</c:v>
                </c:pt>
                <c:pt idx="2">
                  <c:v>215</c:v>
                </c:pt>
                <c:pt idx="3">
                  <c:v>240</c:v>
                </c:pt>
                <c:pt idx="4">
                  <c:v>260</c:v>
                </c:pt>
              </c:numCache>
            </c:numRef>
          </c:xVal>
          <c:yVal>
            <c:numRef>
              <c:f>Sheet1!$B$9:$B$13</c:f>
              <c:numCache>
                <c:formatCode>General</c:formatCode>
                <c:ptCount val="5"/>
                <c:pt idx="0">
                  <c:v>0.33010208404240576</c:v>
                </c:pt>
                <c:pt idx="1">
                  <c:v>0.1014243380481111</c:v>
                </c:pt>
                <c:pt idx="2">
                  <c:v>0</c:v>
                </c:pt>
                <c:pt idx="3">
                  <c:v>-0.13783628870686612</c:v>
                </c:pt>
                <c:pt idx="4">
                  <c:v>-0.17198843533091532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Banana Boat Kids Sport Spray FPS50 170g</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330</c:v>
                </c:pt>
                <c:pt idx="1">
                  <c:v>350</c:v>
                </c:pt>
                <c:pt idx="2">
                  <c:v>385</c:v>
                </c:pt>
                <c:pt idx="3">
                  <c:v>430</c:v>
                </c:pt>
                <c:pt idx="4">
                  <c:v>465</c:v>
                </c:pt>
              </c:numCache>
            </c:numRef>
          </c:xVal>
          <c:yVal>
            <c:numRef>
              <c:f>Sheet1!$B$16:$B$20</c:f>
              <c:numCache>
                <c:formatCode>General</c:formatCode>
                <c:ptCount val="5"/>
                <c:pt idx="0">
                  <c:v>0.20649257716514827</c:v>
                </c:pt>
                <c:pt idx="1">
                  <c:v>0.11296431480626862</c:v>
                </c:pt>
                <c:pt idx="2">
                  <c:v>0</c:v>
                </c:pt>
                <c:pt idx="3">
                  <c:v>-0.13950754995207965</c:v>
                </c:pt>
                <c:pt idx="4">
                  <c:v>-0.22152641573042783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
          <c:min val="19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Sheet1!$B$2:$B$24</c:f>
              <c:numCache>
                <c:formatCode>General</c:formatCode>
                <c:ptCount val="23"/>
                <c:pt idx="0">
                  <c:v>143.32687552724704</c:v>
                </c:pt>
                <c:pt idx="1">
                  <c:v>136.20030839762728</c:v>
                </c:pt>
                <c:pt idx="2">
                  <c:v>130.20250169574243</c:v>
                </c:pt>
                <c:pt idx="3">
                  <c:v>125.04291055408004</c:v>
                </c:pt>
                <c:pt idx="4">
                  <c:v>123.13443286093302</c:v>
                </c:pt>
                <c:pt idx="5">
                  <c:v>121.27917395636776</c:v>
                </c:pt>
                <c:pt idx="6">
                  <c:v>119.47471532457448</c:v>
                </c:pt>
                <c:pt idx="7">
                  <c:v>109.53363110916541</c:v>
                </c:pt>
                <c:pt idx="8">
                  <c:v>101.69583352308204</c:v>
                </c:pt>
                <c:pt idx="9">
                  <c:v>100</c:v>
                </c:pt>
                <c:pt idx="10">
                  <c:v>98.469828152372301</c:v>
                </c:pt>
                <c:pt idx="11">
                  <c:v>97.070319810493984</c:v>
                </c:pt>
                <c:pt idx="12">
                  <c:v>94.08896185937347</c:v>
                </c:pt>
                <c:pt idx="13">
                  <c:v>91.440967204043005</c:v>
                </c:pt>
                <c:pt idx="14">
                  <c:v>89.06279458445951</c:v>
                </c:pt>
                <c:pt idx="15">
                  <c:v>86.905946297983434</c:v>
                </c:pt>
                <c:pt idx="16">
                  <c:v>85.516720011892218</c:v>
                </c:pt>
                <c:pt idx="17">
                  <c:v>84.180565081078612</c:v>
                </c:pt>
                <c:pt idx="18">
                  <c:v>82.893876893049992</c:v>
                </c:pt>
                <c:pt idx="19">
                  <c:v>81.625411068968845</c:v>
                </c:pt>
                <c:pt idx="20">
                  <c:v>80.42703497341958</c:v>
                </c:pt>
                <c:pt idx="21">
                  <c:v>79.291285021969671</c:v>
                </c:pt>
                <c:pt idx="22">
                  <c:v>78.211773152118809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Sheet1!$C$2:$C$24</c:f>
              <c:numCache>
                <c:formatCode>General</c:formatCode>
                <c:ptCount val="23"/>
                <c:pt idx="0">
                  <c:v>122.35622117905329</c:v>
                </c:pt>
                <c:pt idx="1">
                  <c:v>118.48473326500589</c:v>
                </c:pt>
                <c:pt idx="2">
                  <c:v>115.38340556009854</c:v>
                </c:pt>
                <c:pt idx="3">
                  <c:v>112.84456974325026</c:v>
                </c:pt>
                <c:pt idx="4">
                  <c:v>113.13098076104895</c:v>
                </c:pt>
                <c:pt idx="5">
                  <c:v>113.4047806238226</c:v>
                </c:pt>
                <c:pt idx="6">
                  <c:v>113.66628174569978</c:v>
                </c:pt>
                <c:pt idx="7">
                  <c:v>105.97600540592738</c:v>
                </c:pt>
                <c:pt idx="8">
                  <c:v>100.03752419995054</c:v>
                </c:pt>
                <c:pt idx="9">
                  <c:v>100</c:v>
                </c:pt>
                <c:pt idx="10">
                  <c:v>100.07568941098795</c:v>
                </c:pt>
                <c:pt idx="11">
                  <c:v>100.23650056235458</c:v>
                </c:pt>
                <c:pt idx="12">
                  <c:v>98.691236305749314</c:v>
                </c:pt>
                <c:pt idx="13">
                  <c:v>97.404131832407032</c:v>
                </c:pt>
                <c:pt idx="14">
                  <c:v>96.322703061163779</c:v>
                </c:pt>
                <c:pt idx="15">
                  <c:v>95.406855895440373</c:v>
                </c:pt>
                <c:pt idx="16">
                  <c:v>95.276123139411297</c:v>
                </c:pt>
                <c:pt idx="17">
                  <c:v>95.160083399239497</c:v>
                </c:pt>
                <c:pt idx="18">
                  <c:v>95.057196690423808</c:v>
                </c:pt>
                <c:pt idx="19">
                  <c:v>94.934324841623919</c:v>
                </c:pt>
                <c:pt idx="20">
                  <c:v>94.852732152539204</c:v>
                </c:pt>
                <c:pt idx="21">
                  <c:v>94.806919656203732</c:v>
                </c:pt>
                <c:pt idx="22">
                  <c:v>94.792205988306009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Sheet1!$D$2:$D$24</c:f>
              <c:numCache>
                <c:formatCode>General</c:formatCode>
                <c:ptCount val="23"/>
                <c:pt idx="0">
                  <c:v>109.48456674550349</c:v>
                </c:pt>
                <c:pt idx="1">
                  <c:v>107.61401026846447</c:v>
                </c:pt>
                <c:pt idx="2">
                  <c:v>106.2909802930172</c:v>
                </c:pt>
                <c:pt idx="3">
                  <c:v>105.35950842696276</c:v>
                </c:pt>
                <c:pt idx="4">
                  <c:v>106.98194737310764</c:v>
                </c:pt>
                <c:pt idx="5">
                  <c:v>108.55188036811137</c:v>
                </c:pt>
                <c:pt idx="6">
                  <c:v>110.07126791865629</c:v>
                </c:pt>
                <c:pt idx="7">
                  <c:v>103.78628539663745</c:v>
                </c:pt>
                <c:pt idx="8">
                  <c:v>99.027789439898498</c:v>
                </c:pt>
                <c:pt idx="9">
                  <c:v>100</c:v>
                </c:pt>
                <c:pt idx="10">
                  <c:v>101.05323627512901</c:v>
                </c:pt>
                <c:pt idx="11">
                  <c:v>102.16370237005275</c:v>
                </c:pt>
                <c:pt idx="12">
                  <c:v>101.4943831815206</c:v>
                </c:pt>
                <c:pt idx="13">
                  <c:v>101.0369761282024</c:v>
                </c:pt>
                <c:pt idx="14">
                  <c:v>100.74584264507298</c:v>
                </c:pt>
                <c:pt idx="15">
                  <c:v>100.58608762419674</c:v>
                </c:pt>
                <c:pt idx="16">
                  <c:v>101.22175527790891</c:v>
                </c:pt>
                <c:pt idx="17">
                  <c:v>101.84873895234297</c:v>
                </c:pt>
                <c:pt idx="18">
                  <c:v>102.46675998012414</c:v>
                </c:pt>
                <c:pt idx="19">
                  <c:v>103.04027021268773</c:v>
                </c:pt>
                <c:pt idx="20">
                  <c:v>103.63753968049183</c:v>
                </c:pt>
                <c:pt idx="21">
                  <c:v>104.2542715895016</c:v>
                </c:pt>
                <c:pt idx="22">
                  <c:v>104.88682824278553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Sheet1!$A$2:$A$24</c:f>
              <c:strCache>
                <c:ptCount val="23"/>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pt idx="21">
                  <c:v>365</c:v>
                </c:pt>
                <c:pt idx="22">
                  <c:v>370</c:v>
                </c:pt>
              </c:strCache>
            </c:strRef>
          </c:cat>
          <c:val>
            <c:numRef>
              <c:f>Sheet1!$E$2:$E$24</c:f>
              <c:numCache>
                <c:formatCode>General</c:formatCode>
                <c:ptCount val="23"/>
                <c:pt idx="0">
                  <c:v>0.55992787191115179</c:v>
                </c:pt>
                <c:pt idx="1">
                  <c:v>0.56823111961094142</c:v>
                </c:pt>
                <c:pt idx="2">
                  <c:v>0.57622683961814636</c:v>
                </c:pt>
                <c:pt idx="3">
                  <c:v>0.58393180617054352</c:v>
                </c:pt>
                <c:pt idx="4">
                  <c:v>0.59136159534606947</c:v>
                </c:pt>
                <c:pt idx="5">
                  <c:v>0.59853069016455951</c:v>
                </c:pt>
                <c:pt idx="6">
                  <c:v>0.60545257481689485</c:v>
                </c:pt>
                <c:pt idx="7">
                  <c:v>0.61213981931152361</c:v>
                </c:pt>
                <c:pt idx="8">
                  <c:v>0.61860415565633164</c:v>
                </c:pt>
                <c:pt idx="9">
                  <c:v>0.62485654654721134</c:v>
                </c:pt>
                <c:pt idx="10">
                  <c:v>0.63090724740935311</c:v>
                </c:pt>
                <c:pt idx="11">
                  <c:v>0.63676586252983969</c:v>
                </c:pt>
                <c:pt idx="12">
                  <c:v>0.64244139592781091</c:v>
                </c:pt>
                <c:pt idx="13">
                  <c:v>0.64794229752892163</c:v>
                </c:pt>
                <c:pt idx="14">
                  <c:v>0.65327650514211966</c:v>
                </c:pt>
                <c:pt idx="15">
                  <c:v>0.65845148267731179</c:v>
                </c:pt>
                <c:pt idx="16">
                  <c:v>0.66347425499088086</c:v>
                </c:pt>
                <c:pt idx="17">
                  <c:v>0.66835143970115785</c:v>
                </c:pt>
                <c:pt idx="18">
                  <c:v>0.67308927627685577</c:v>
                </c:pt>
                <c:pt idx="19">
                  <c:v>0.67769365266732251</c:v>
                </c:pt>
                <c:pt idx="20">
                  <c:v>0.68217012971360969</c:v>
                </c:pt>
                <c:pt idx="21">
                  <c:v>0.68652396355314926</c:v>
                </c:pt>
                <c:pt idx="22">
                  <c:v>0.69076012620783644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7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Lotion FPS50 180ml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Sensitive Skin Gel FPS50+ 200ml (5.1%)</c:v>
                </c:pt>
                <c:pt idx="2">
                  <c:v>Nivea Sun Protect &amp; Refresh Sport Lotion FPS50 200ml (5.8%)</c:v>
                </c:pt>
                <c:pt idx="3">
                  <c:v>Hawaiian Tropic Sheer Touch Lotion FPS50+ 240ml (4.4%)</c:v>
                </c:pt>
                <c:pt idx="4">
                  <c:v>Nivea Sun Protection &amp; Hydration Lotion FPS50+ 125ml (4.5%)</c:v>
                </c:pt>
                <c:pt idx="5">
                  <c:v>Hawaiian Tropic Ozono Lotion FPS50+ 240ml (4.4%)</c:v>
                </c:pt>
                <c:pt idx="6">
                  <c:v>Hawaiian Tropic Island Sport Lotion FPS50 240ml (3.6%)</c:v>
                </c:pt>
                <c:pt idx="7">
                  <c:v>Banana Boat Aqua Protect Cream FPS50+ 236ml (2.7%)</c:v>
                </c:pt>
                <c:pt idx="8">
                  <c:v>Banana Boat Advanced Protection Lotion FPS50+ 240ml (2.8%)</c:v>
                </c:pt>
                <c:pt idx="9">
                  <c:v>Banana Boat Aqua Protect Sport Lotion FPS50+ 236ml (3.1%)</c:v>
                </c:pt>
              </c:strCache>
            </c:strRef>
          </c:cat>
          <c:val>
            <c:numRef>
              <c:f>Sheet1!$B$2:$B$11</c:f>
              <c:numCache>
                <c:formatCode>General</c:formatCode>
                <c:ptCount val="10"/>
                <c:pt idx="0">
                  <c:v>9.5029750173142413E-2</c:v>
                </c:pt>
                <c:pt idx="1">
                  <c:v>6.5529800095144974E-2</c:v>
                </c:pt>
                <c:pt idx="2">
                  <c:v>5.8673548184604157E-2</c:v>
                </c:pt>
                <c:pt idx="3">
                  <c:v>5.7081995309740549E-2</c:v>
                </c:pt>
                <c:pt idx="4">
                  <c:v>5.0367327346764391E-2</c:v>
                </c:pt>
                <c:pt idx="5">
                  <c:v>4.3654316653704034E-2</c:v>
                </c:pt>
                <c:pt idx="6">
                  <c:v>4.1073372570012222E-2</c:v>
                </c:pt>
                <c:pt idx="7">
                  <c:v>3.9529517666078089E-2</c:v>
                </c:pt>
                <c:pt idx="8">
                  <c:v>3.7425989021988217E-2</c:v>
                </c:pt>
                <c:pt idx="9">
                  <c:v>3.2907278732776053E-2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Australian Gold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Caribbean Beach (6.6%)</c:v>
                </c:pt>
                <c:pt idx="4">
                  <c:v>EQUATE (6.3%)</c:v>
                </c:pt>
                <c:pt idx="5">
                  <c:v>Nuvel (2.3%)</c:v>
                </c:pt>
                <c:pt idx="6">
                  <c:v>Neutrogena (2.7%)</c:v>
                </c:pt>
                <c:pt idx="7">
                  <c:v>Garnier (1.7%)</c:v>
                </c:pt>
                <c:pt idx="8">
                  <c:v>La Roche-Posay (1.9%)</c:v>
                </c:pt>
                <c:pt idx="9">
                  <c:v>L'Oreal Paris (0.9%)</c:v>
                </c:pt>
              </c:strCache>
            </c:strRef>
          </c:cat>
          <c:val>
            <c:numRef>
              <c:f>Sheet1!$B$2:$B$11</c:f>
              <c:numCache>
                <c:formatCode>General</c:formatCode>
                <c:ptCount val="10"/>
                <c:pt idx="0">
                  <c:v>0.33567636564994524</c:v>
                </c:pt>
                <c:pt idx="1">
                  <c:v>0.20281547750682058</c:v>
                </c:pt>
                <c:pt idx="2">
                  <c:v>0.17023299392368527</c:v>
                </c:pt>
                <c:pt idx="3">
                  <c:v>0.11342957173950682</c:v>
                </c:pt>
                <c:pt idx="4">
                  <c:v>8.8850186706720222E-2</c:v>
                </c:pt>
                <c:pt idx="5">
                  <c:v>2.2295106814588479E-2</c:v>
                </c:pt>
                <c:pt idx="6">
                  <c:v>2.1078479205629164E-2</c:v>
                </c:pt>
                <c:pt idx="7">
                  <c:v>8.9506386100784621E-3</c:v>
                </c:pt>
                <c:pt idx="8">
                  <c:v>8.8010445180686601E-3</c:v>
                </c:pt>
                <c:pt idx="9">
                  <c:v>7.3439779841587942E-3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Lotion FPS50 180ml (0.6%)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Nivea Sun Protection Sensitive Skin Gel FPS50+ 200ml (5.1%)</c:v>
                </c:pt>
                <c:pt idx="3">
                  <c:v>Nivea Sun Protection &amp; Hydration Lotion FPS50+ 125ml (4.5%)</c:v>
                </c:pt>
                <c:pt idx="4">
                  <c:v>Banana Boat Aqua Protect Sport Lotion FPS50+ 236ml (3.1%)</c:v>
                </c:pt>
                <c:pt idx="5">
                  <c:v>Hawaiian Tropic Ozono Lotion FPS50+ 240ml (4.4%)</c:v>
                </c:pt>
                <c:pt idx="6">
                  <c:v>Banana Boat Aqua Protect Cream FPS50+ 236ml (2.7%)</c:v>
                </c:pt>
                <c:pt idx="7">
                  <c:v>Hawaiian Tropic Sheer Touch Lotion FPS50+ 240ml (4.4%)</c:v>
                </c:pt>
                <c:pt idx="8">
                  <c:v>Banana Boat Advanced Protection Lotion FPS50+ 240ml (2.8%)</c:v>
                </c:pt>
                <c:pt idx="9">
                  <c:v>Banana Boat Aqua Protect Kids Cream FPS50+ 236ml (1.9%)</c:v>
                </c:pt>
              </c:strCache>
            </c:strRef>
          </c:cat>
          <c:val>
            <c:numRef>
              <c:f>Sheet1!$B$2:$B$11</c:f>
              <c:numCache>
                <c:formatCode>General</c:formatCode>
                <c:ptCount val="10"/>
                <c:pt idx="0">
                  <c:v>9.6344836772188525E-2</c:v>
                </c:pt>
                <c:pt idx="1">
                  <c:v>6.9248329100903755E-2</c:v>
                </c:pt>
                <c:pt idx="2">
                  <c:v>5.925469010164075E-2</c:v>
                </c:pt>
                <c:pt idx="3">
                  <c:v>5.4334033672761517E-2</c:v>
                </c:pt>
                <c:pt idx="4">
                  <c:v>4.4189461214751563E-2</c:v>
                </c:pt>
                <c:pt idx="5">
                  <c:v>4.0560928714756743E-2</c:v>
                </c:pt>
                <c:pt idx="6">
                  <c:v>4.0176198480338141E-2</c:v>
                </c:pt>
                <c:pt idx="7">
                  <c:v>4.006569071549862E-2</c:v>
                </c:pt>
                <c:pt idx="8">
                  <c:v>3.1764375755295116E-2</c:v>
                </c:pt>
                <c:pt idx="9">
                  <c:v>3.1142224545985704E-2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Sheet1!$B$2:$B$16</c:f>
              <c:numCache>
                <c:formatCode>General</c:formatCode>
                <c:ptCount val="15"/>
                <c:pt idx="0">
                  <c:v>133.01020840424061</c:v>
                </c:pt>
                <c:pt idx="1">
                  <c:v>124.0107801258776</c:v>
                </c:pt>
                <c:pt idx="2">
                  <c:v>116.49562030703275</c:v>
                </c:pt>
                <c:pt idx="3">
                  <c:v>110.14243380481115</c:v>
                </c:pt>
                <c:pt idx="4">
                  <c:v>104.70616592180843</c:v>
                </c:pt>
                <c:pt idx="5">
                  <c:v>100</c:v>
                </c:pt>
                <c:pt idx="6">
                  <c:v>96.343851252732051</c:v>
                </c:pt>
                <c:pt idx="7">
                  <c:v>93.006350802122569</c:v>
                </c:pt>
                <c:pt idx="8">
                  <c:v>89.938563140527322</c:v>
                </c:pt>
                <c:pt idx="9">
                  <c:v>87.101549259581432</c:v>
                </c:pt>
                <c:pt idx="10">
                  <c:v>86.216371129313401</c:v>
                </c:pt>
                <c:pt idx="11">
                  <c:v>85.343994780758067</c:v>
                </c:pt>
                <c:pt idx="12">
                  <c:v>84.484164968560407</c:v>
                </c:pt>
                <c:pt idx="13">
                  <c:v>83.636632986071263</c:v>
                </c:pt>
                <c:pt idx="14">
                  <c:v>82.801156466908509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Sheet1!$C$2:$C$16</c:f>
              <c:numCache>
                <c:formatCode>General</c:formatCode>
                <c:ptCount val="15"/>
                <c:pt idx="0">
                  <c:v>117.55071588591359</c:v>
                </c:pt>
                <c:pt idx="1">
                  <c:v>112.48044225063687</c:v>
                </c:pt>
                <c:pt idx="2">
                  <c:v>108.3722250751518</c:v>
                </c:pt>
                <c:pt idx="3">
                  <c:v>105.02234913118417</c:v>
                </c:pt>
                <c:pt idx="4">
                  <c:v>102.2725505850655</c:v>
                </c:pt>
                <c:pt idx="5">
                  <c:v>100</c:v>
                </c:pt>
                <c:pt idx="6">
                  <c:v>98.581924229787447</c:v>
                </c:pt>
                <c:pt idx="7">
                  <c:v>97.327449294466831</c:v>
                </c:pt>
                <c:pt idx="8">
                  <c:v>96.206435078559551</c:v>
                </c:pt>
                <c:pt idx="9">
                  <c:v>95.195120104221402</c:v>
                </c:pt>
                <c:pt idx="10">
                  <c:v>96.230111558135263</c:v>
                </c:pt>
                <c:pt idx="11">
                  <c:v>97.238521959056939</c:v>
                </c:pt>
                <c:pt idx="12">
                  <c:v>98.220949997566223</c:v>
                </c:pt>
                <c:pt idx="13">
                  <c:v>99.177978226292268</c:v>
                </c:pt>
                <c:pt idx="14">
                  <c:v>100.11017358828387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Sheet1!$D$2:$D$16</c:f>
              <c:numCache>
                <c:formatCode>General</c:formatCode>
                <c:ptCount val="15"/>
                <c:pt idx="0">
                  <c:v>105.68967172505094</c:v>
                </c:pt>
                <c:pt idx="1">
                  <c:v>103.63314982100881</c:v>
                </c:pt>
                <c:pt idx="2">
                  <c:v>102.13857400623876</c:v>
                </c:pt>
                <c:pt idx="3">
                  <c:v>101.09305199028378</c:v>
                </c:pt>
                <c:pt idx="4">
                  <c:v>100.40479885995084</c:v>
                </c:pt>
                <c:pt idx="5">
                  <c:v>100</c:v>
                </c:pt>
                <c:pt idx="6">
                  <c:v>100.3016914118349</c:v>
                </c:pt>
                <c:pt idx="7">
                  <c:v>100.64781967574315</c:v>
                </c:pt>
                <c:pt idx="8">
                  <c:v>101.02268898004174</c:v>
                </c:pt>
                <c:pt idx="9">
                  <c:v>101.41420149829349</c:v>
                </c:pt>
                <c:pt idx="10">
                  <c:v>103.92536924340061</c:v>
                </c:pt>
                <c:pt idx="11">
                  <c:v>106.37976730736014</c:v>
                </c:pt>
                <c:pt idx="12">
                  <c:v>108.77864475124875</c:v>
                </c:pt>
                <c:pt idx="13">
                  <c:v>111.12321738146316</c:v>
                </c:pt>
                <c:pt idx="14">
                  <c:v>113.41466882097593</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Sheet1!$A$2:$A$16</c:f>
              <c:strCache>
                <c:ptCount val="15"/>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strCache>
            </c:strRef>
          </c:cat>
          <c:val>
            <c:numRef>
              <c:f>Sheet1!$E$2:$E$16</c:f>
              <c:numCache>
                <c:formatCode>General</c:formatCode>
                <c:ptCount val="15"/>
                <c:pt idx="0">
                  <c:v>0.50901400351658943</c:v>
                </c:pt>
                <c:pt idx="1">
                  <c:v>0.52160338804180517</c:v>
                </c:pt>
                <c:pt idx="2">
                  <c:v>0.53356330334075985</c:v>
                </c:pt>
                <c:pt idx="3">
                  <c:v>0.54493980813732668</c:v>
                </c:pt>
                <c:pt idx="4">
                  <c:v>0.55577457461024737</c:v>
                </c:pt>
                <c:pt idx="5">
                  <c:v>0.56610539845652075</c:v>
                </c:pt>
                <c:pt idx="6">
                  <c:v>0.57596663940069082</c:v>
                </c:pt>
                <c:pt idx="7">
                  <c:v>0.58538960296956422</c:v>
                </c:pt>
                <c:pt idx="8">
                  <c:v>0.59440287247022605</c:v>
                </c:pt>
                <c:pt idx="9">
                  <c:v>0.60303259858788061</c:v>
                </c:pt>
                <c:pt idx="10">
                  <c:v>0.61130275278396673</c:v>
                </c:pt>
                <c:pt idx="11">
                  <c:v>0.61923534966592642</c:v>
                </c:pt>
                <c:pt idx="12">
                  <c:v>0.62685064267260804</c:v>
                </c:pt>
                <c:pt idx="13">
                  <c:v>0.63416729673785099</c:v>
                </c:pt>
                <c:pt idx="14">
                  <c:v>0.64120254103135388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Roll-on FPS50+ 75ml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Banana Boat Advanced Protection Lotion FPS50+ 240ml (2.8%)</c:v>
                </c:pt>
                <c:pt idx="3">
                  <c:v>Hawaiian Tropic Ozono Lotion FPS50+ 240ml (4.4%)</c:v>
                </c:pt>
                <c:pt idx="4">
                  <c:v>Hawaiian Tropic Sheer Touch Lotion FPS50+ 240ml (4.4%)</c:v>
                </c:pt>
                <c:pt idx="5">
                  <c:v>Nivea Sun Protection Sensitive Skin Gel FPS50+ 200ml (5.1%)</c:v>
                </c:pt>
                <c:pt idx="6">
                  <c:v>Equate Sport Lotion FPS30 237ml (2.0%)</c:v>
                </c:pt>
                <c:pt idx="7">
                  <c:v>Hawaiian Tropic Island Sport Lotion FPS50 240ml (3.6%)</c:v>
                </c:pt>
                <c:pt idx="8">
                  <c:v>Nivea Sun Protect &amp; Refresh Sport Lotion FPS50 200ml (5.8%)</c:v>
                </c:pt>
                <c:pt idx="9">
                  <c:v>Equate Ultra Spray FPS50 156g (1.7%)</c:v>
                </c:pt>
              </c:strCache>
            </c:strRef>
          </c:cat>
          <c:val>
            <c:numRef>
              <c:f>Sheet1!$B$2:$B$11</c:f>
              <c:numCache>
                <c:formatCode>General</c:formatCode>
                <c:ptCount val="10"/>
                <c:pt idx="0">
                  <c:v>6.1409411353033766E-2</c:v>
                </c:pt>
                <c:pt idx="1">
                  <c:v>6.0852540283719947E-2</c:v>
                </c:pt>
                <c:pt idx="2">
                  <c:v>5.435488144991911E-2</c:v>
                </c:pt>
                <c:pt idx="3">
                  <c:v>4.9294124324676079E-2</c:v>
                </c:pt>
                <c:pt idx="4">
                  <c:v>4.5604154061099814E-2</c:v>
                </c:pt>
                <c:pt idx="5">
                  <c:v>4.3230003848299205E-2</c:v>
                </c:pt>
                <c:pt idx="6">
                  <c:v>4.2849251484285596E-2</c:v>
                </c:pt>
                <c:pt idx="7">
                  <c:v>4.0286789756476954E-2</c:v>
                </c:pt>
                <c:pt idx="8">
                  <c:v>3.1588729670117006E-2</c:v>
                </c:pt>
                <c:pt idx="9">
                  <c:v>3.0274957097162714E-2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Roll-on FPS50+ 75ml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Equate Sport Lotion FPS30 237ml (2.0%)</c:v>
                </c:pt>
                <c:pt idx="4">
                  <c:v>Equate Ultra Spray FPS50 156g (1.7%)</c:v>
                </c:pt>
                <c:pt idx="5">
                  <c:v>Nivea Sun Protection Sensitive Skin Gel FPS50+ 200ml (5.1%)</c:v>
                </c:pt>
                <c:pt idx="6">
                  <c:v>Hawaiian Tropic Ozono Lotion FPS50+ 240ml (4.4%)</c:v>
                </c:pt>
                <c:pt idx="7">
                  <c:v>Equate Kids Lotion FPS50 237ml (1.4%)</c:v>
                </c:pt>
                <c:pt idx="8">
                  <c:v>Nivea Sun Protect &amp; Refresh Sport Spray FPS50 200ml (2.3%)</c:v>
                </c:pt>
                <c:pt idx="9">
                  <c:v>Banana Boat Aqua Protect Sport Lotion FPS50+ 236ml (3.1%)</c:v>
                </c:pt>
              </c:strCache>
            </c:strRef>
          </c:cat>
          <c:val>
            <c:numRef>
              <c:f>Sheet1!$B$2:$B$11</c:f>
              <c:numCache>
                <c:formatCode>General</c:formatCode>
                <c:ptCount val="10"/>
                <c:pt idx="0">
                  <c:v>6.8629645155214677E-2</c:v>
                </c:pt>
                <c:pt idx="1">
                  <c:v>6.2306657734757728E-2</c:v>
                </c:pt>
                <c:pt idx="2">
                  <c:v>4.5246379636805591E-2</c:v>
                </c:pt>
                <c:pt idx="3">
                  <c:v>3.7368438109468854E-2</c:v>
                </c:pt>
                <c:pt idx="4">
                  <c:v>3.6892439447452081E-2</c:v>
                </c:pt>
                <c:pt idx="5">
                  <c:v>3.3130879340876551E-2</c:v>
                </c:pt>
                <c:pt idx="6">
                  <c:v>3.0172363554109571E-2</c:v>
                </c:pt>
                <c:pt idx="7">
                  <c:v>2.3063775450338376E-2</c:v>
                </c:pt>
                <c:pt idx="8">
                  <c:v>2.2840980254524738E-2</c:v>
                </c:pt>
                <c:pt idx="9">
                  <c:v>2.2401612866322265E-2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Sheet1!$B$2:$B$29</c:f>
              <c:numCache>
                <c:formatCode>General</c:formatCode>
                <c:ptCount val="28"/>
                <c:pt idx="0">
                  <c:v>120.64925771651487</c:v>
                </c:pt>
                <c:pt idx="1">
                  <c:v>117.12341609723396</c:v>
                </c:pt>
                <c:pt idx="2">
                  <c:v>115.08774646025979</c:v>
                </c:pt>
                <c:pt idx="3">
                  <c:v>113.14823090400567</c:v>
                </c:pt>
                <c:pt idx="4">
                  <c:v>111.29643148062689</c:v>
                </c:pt>
                <c:pt idx="5">
                  <c:v>109.38065073707102</c:v>
                </c:pt>
                <c:pt idx="6">
                  <c:v>107.58517639046643</c:v>
                </c:pt>
                <c:pt idx="7">
                  <c:v>105.89640220931469</c:v>
                </c:pt>
                <c:pt idx="8">
                  <c:v>104.30273837622998</c:v>
                </c:pt>
                <c:pt idx="9">
                  <c:v>102.79426959100064</c:v>
                </c:pt>
                <c:pt idx="10">
                  <c:v>101.36247522486779</c:v>
                </c:pt>
                <c:pt idx="11">
                  <c:v>100</c:v>
                </c:pt>
                <c:pt idx="12">
                  <c:v>98.131582638920221</c:v>
                </c:pt>
                <c:pt idx="13">
                  <c:v>96.358577907567096</c:v>
                </c:pt>
                <c:pt idx="14">
                  <c:v>94.673073440490967</c:v>
                </c:pt>
                <c:pt idx="15">
                  <c:v>93.068006664685882</c:v>
                </c:pt>
                <c:pt idx="16">
                  <c:v>91.53705795005493</c:v>
                </c:pt>
                <c:pt idx="17">
                  <c:v>90.074558658684779</c:v>
                </c:pt>
                <c:pt idx="18">
                  <c:v>88.675411868502351</c:v>
                </c:pt>
                <c:pt idx="19">
                  <c:v>87.335023892319242</c:v>
                </c:pt>
                <c:pt idx="20">
                  <c:v>86.04924500479197</c:v>
                </c:pt>
                <c:pt idx="21">
                  <c:v>84.802261300971239</c:v>
                </c:pt>
                <c:pt idx="22">
                  <c:v>83.581670067522694</c:v>
                </c:pt>
                <c:pt idx="23">
                  <c:v>82.386658179367259</c:v>
                </c:pt>
                <c:pt idx="24">
                  <c:v>81.216448552150496</c:v>
                </c:pt>
                <c:pt idx="25">
                  <c:v>80.070297965387383</c:v>
                </c:pt>
                <c:pt idx="26">
                  <c:v>78.947495050139409</c:v>
                </c:pt>
                <c:pt idx="27">
                  <c:v>77.847358426957157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Sheet1!$C$2:$C$29</c:f>
              <c:numCache>
                <c:formatCode>General</c:formatCode>
                <c:ptCount val="28"/>
                <c:pt idx="0">
                  <c:v>103.47222463118079</c:v>
                </c:pt>
                <c:pt idx="1">
                  <c:v>101.96419654940574</c:v>
                </c:pt>
                <c:pt idx="2">
                  <c:v>101.68112197364141</c:v>
                </c:pt>
                <c:pt idx="3">
                  <c:v>101.43156516447259</c:v>
                </c:pt>
                <c:pt idx="4">
                  <c:v>101.21158243345005</c:v>
                </c:pt>
                <c:pt idx="5">
                  <c:v>100.8853422605188</c:v>
                </c:pt>
                <c:pt idx="6">
                  <c:v>100.62200873887141</c:v>
                </c:pt>
                <c:pt idx="7">
                  <c:v>100.41334987004515</c:v>
                </c:pt>
                <c:pt idx="8">
                  <c:v>100.25236789444354</c:v>
                </c:pt>
                <c:pt idx="9">
                  <c:v>100.13309659946587</c:v>
                </c:pt>
                <c:pt idx="10">
                  <c:v>100.05043336035611</c:v>
                </c:pt>
                <c:pt idx="11">
                  <c:v>100</c:v>
                </c:pt>
                <c:pt idx="12">
                  <c:v>99.40063910061059</c:v>
                </c:pt>
                <c:pt idx="13">
                  <c:v>98.850877368761346</c:v>
                </c:pt>
                <c:pt idx="14">
                  <c:v>98.346189696109917</c:v>
                </c:pt>
                <c:pt idx="15">
                  <c:v>97.882536587931085</c:v>
                </c:pt>
                <c:pt idx="16">
                  <c:v>97.456305158136843</c:v>
                </c:pt>
                <c:pt idx="17">
                  <c:v>97.064257924137692</c:v>
                </c:pt>
                <c:pt idx="18">
                  <c:v>96.703488317382536</c:v>
                </c:pt>
                <c:pt idx="19">
                  <c:v>96.371381977948559</c:v>
                </c:pt>
                <c:pt idx="20">
                  <c:v>96.065583033768405</c:v>
                </c:pt>
                <c:pt idx="21">
                  <c:v>95.770393057943664</c:v>
                </c:pt>
                <c:pt idx="22">
                  <c:v>95.473102092044869</c:v>
                </c:pt>
                <c:pt idx="23">
                  <c:v>95.173794922337649</c:v>
                </c:pt>
                <c:pt idx="24">
                  <c:v>94.872556340857415</c:v>
                </c:pt>
                <c:pt idx="25">
                  <c:v>94.569470907280206</c:v>
                </c:pt>
                <c:pt idx="26">
                  <c:v>94.264622738206626</c:v>
                </c:pt>
                <c:pt idx="27">
                  <c:v>93.958095321533364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Sheet1!$D$2:$D$29</c:f>
              <c:numCache>
                <c:formatCode>General</c:formatCode>
                <c:ptCount val="28"/>
                <c:pt idx="0">
                  <c:v>87.014970260327829</c:v>
                </c:pt>
                <c:pt idx="1">
                  <c:v>87.440359310645391</c:v>
                </c:pt>
                <c:pt idx="2">
                  <c:v>88.837312476111663</c:v>
                </c:pt>
                <c:pt idx="3">
                  <c:v>90.207743167975948</c:v>
                </c:pt>
                <c:pt idx="4">
                  <c:v>91.552020976675621</c:v>
                </c:pt>
                <c:pt idx="5">
                  <c:v>92.748184700627462</c:v>
                </c:pt>
                <c:pt idx="6">
                  <c:v>93.952305156834541</c:v>
                </c:pt>
                <c:pt idx="7">
                  <c:v>95.161302346226748</c:v>
                </c:pt>
                <c:pt idx="8">
                  <c:v>96.372580062759937</c:v>
                </c:pt>
                <c:pt idx="9">
                  <c:v>97.583956840094515</c:v>
                </c:pt>
                <c:pt idx="10">
                  <c:v>98.793605387916401</c:v>
                </c:pt>
                <c:pt idx="11">
                  <c:v>100</c:v>
                </c:pt>
                <c:pt idx="12">
                  <c:v>100.61857067008447</c:v>
                </c:pt>
                <c:pt idx="13">
                  <c:v>101.24268603079803</c:v>
                </c:pt>
                <c:pt idx="14">
                  <c:v>101.87108637949711</c:v>
                </c:pt>
                <c:pt idx="15">
                  <c:v>102.50264584750846</c:v>
                </c:pt>
                <c:pt idx="16">
                  <c:v>103.13635969409323</c:v>
                </c:pt>
                <c:pt idx="17">
                  <c:v>103.77133251715726</c:v>
                </c:pt>
                <c:pt idx="18">
                  <c:v>104.40676740476169</c:v>
                </c:pt>
                <c:pt idx="19">
                  <c:v>105.04195601596318</c:v>
                </c:pt>
                <c:pt idx="20">
                  <c:v>105.67626955656795</c:v>
                </c:pt>
                <c:pt idx="21">
                  <c:v>106.29403828037658</c:v>
                </c:pt>
                <c:pt idx="22">
                  <c:v>106.88235148343863</c:v>
                </c:pt>
                <c:pt idx="23">
                  <c:v>107.44215537728243</c:v>
                </c:pt>
                <c:pt idx="24">
                  <c:v>107.97436165887132</c:v>
                </c:pt>
                <c:pt idx="25">
                  <c:v>108.47984912835511</c:v>
                </c:pt>
                <c:pt idx="26">
                  <c:v>108.9594652028895</c:v>
                </c:pt>
                <c:pt idx="27">
                  <c:v>109.41402733565688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Sheet1!$E$2:$E$29</c:f>
              <c:numCache>
                <c:formatCode>General</c:formatCode>
                <c:ptCount val="28"/>
                <c:pt idx="0">
                  <c:v>0.43118187243536266</c:v>
                </c:pt>
                <c:pt idx="1">
                  <c:v>0.43967169523483457</c:v>
                </c:pt>
                <c:pt idx="2">
                  <c:v>0.44791181736373431</c:v>
                </c:pt>
                <c:pt idx="3">
                  <c:v>0.45591309537295555</c:v>
                </c:pt>
                <c:pt idx="4">
                  <c:v>0.46368576543905604</c:v>
                </c:pt>
                <c:pt idx="5">
                  <c:v>0.47123948705259044</c:v>
                </c:pt>
                <c:pt idx="6">
                  <c:v>0.47858338306574899</c:v>
                </c:pt>
                <c:pt idx="7">
                  <c:v>0.48572607644840982</c:v>
                </c:pt>
                <c:pt idx="8">
                  <c:v>0.49267572406397192</c:v>
                </c:pt>
                <c:pt idx="9">
                  <c:v>0.49944004774311912</c:v>
                </c:pt>
                <c:pt idx="10">
                  <c:v>0.50602636290439373</c:v>
                </c:pt>
                <c:pt idx="11">
                  <c:v>0.51244160494459645</c:v>
                </c:pt>
                <c:pt idx="12">
                  <c:v>0.51869235359915289</c:v>
                </c:pt>
                <c:pt idx="13">
                  <c:v>0.52478485545232834</c:v>
                </c:pt>
                <c:pt idx="14">
                  <c:v>0.53072504475917426</c:v>
                </c:pt>
                <c:pt idx="15">
                  <c:v>0.53651856272511023</c:v>
                </c:pt>
                <c:pt idx="16">
                  <c:v>0.54217077537480396</c:v>
                </c:pt>
                <c:pt idx="17">
                  <c:v>0.54768679012932453</c:v>
                </c:pt>
                <c:pt idx="18">
                  <c:v>0.55307147119921352</c:v>
                </c:pt>
                <c:pt idx="19">
                  <c:v>0.55832945389098732</c:v>
                </c:pt>
                <c:pt idx="20">
                  <c:v>0.56346515791551066</c:v>
                </c:pt>
                <c:pt idx="21">
                  <c:v>0.56848279977855087</c:v>
                </c:pt>
                <c:pt idx="22">
                  <c:v>0.57338640432652199</c:v>
                </c:pt>
                <c:pt idx="23">
                  <c:v>0.57817981551386433</c:v>
                </c:pt>
                <c:pt idx="24">
                  <c:v>0.58286670645259908</c:v>
                </c:pt>
                <c:pt idx="25">
                  <c:v>0.58745058879927392</c:v>
                </c:pt>
                <c:pt idx="26">
                  <c:v>0.59193482152971655</c:v>
                </c:pt>
                <c:pt idx="27">
                  <c:v>0.59632261914767648</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Spray FPS50 170g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Banana Boat Aqua Protect Sport Lotion FPS50+ 236ml (3.1%)</c:v>
                </c:pt>
                <c:pt idx="3">
                  <c:v>Hawaiian Tropic Ozono Lotion FPS50+ 240ml (4.4%)</c:v>
                </c:pt>
                <c:pt idx="4">
                  <c:v>Nivea Sun Protection Sensitive Skin Gel FPS50+ 200ml (5.1%)</c:v>
                </c:pt>
                <c:pt idx="5">
                  <c:v>Banana Boat Aqua Protect Cream FPS50+ 236ml (2.7%)</c:v>
                </c:pt>
                <c:pt idx="6">
                  <c:v>Banana Boat Aqua Protect Kids Cream FPS50+ 236ml (1.9%)</c:v>
                </c:pt>
                <c:pt idx="7">
                  <c:v>Hawaiian Tropic Sheer Touch Lotion FPS50+ 240ml (4.4%)</c:v>
                </c:pt>
                <c:pt idx="8">
                  <c:v>Hawaiian Tropic Island Sport Lotion FPS50 240ml (3.6%)</c:v>
                </c:pt>
                <c:pt idx="9">
                  <c:v>Nivea Sun Protection &amp; Hydration Lotion FPS50+ 125ml (4.5%)</c:v>
                </c:pt>
              </c:strCache>
            </c:strRef>
          </c:cat>
          <c:val>
            <c:numRef>
              <c:f>Sheet1!$B$2:$B$11</c:f>
              <c:numCache>
                <c:formatCode>General</c:formatCode>
                <c:ptCount val="10"/>
                <c:pt idx="0">
                  <c:v>0.10449784161697856</c:v>
                </c:pt>
                <c:pt idx="1">
                  <c:v>7.1314258450191778E-2</c:v>
                </c:pt>
                <c:pt idx="2">
                  <c:v>6.6428271773166417E-2</c:v>
                </c:pt>
                <c:pt idx="3">
                  <c:v>5.1035861641843656E-2</c:v>
                </c:pt>
                <c:pt idx="4">
                  <c:v>5.0071732443927874E-2</c:v>
                </c:pt>
                <c:pt idx="5">
                  <c:v>4.9711772666455455E-2</c:v>
                </c:pt>
                <c:pt idx="6">
                  <c:v>4.4612320786036296E-2</c:v>
                </c:pt>
                <c:pt idx="7">
                  <c:v>4.4305875914003021E-2</c:v>
                </c:pt>
                <c:pt idx="8">
                  <c:v>4.1452906129177715E-2</c:v>
                </c:pt>
                <c:pt idx="9">
                  <c:v>3.9711752941157225E-2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Spray FPS50 170g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Hawaiian Tropic Ozono Lotion FPS50+ 240ml (4.4%)</c:v>
                </c:pt>
                <c:pt idx="3">
                  <c:v>Banana Boat Aqua Protect Sport Lotion FPS50+ 236ml (3.1%)</c:v>
                </c:pt>
                <c:pt idx="4">
                  <c:v>Hawaiian Tropic Sheer Touch Lotion FPS50+ 240ml (4.4%)</c:v>
                </c:pt>
                <c:pt idx="5">
                  <c:v>Nivea Sun Protection Sensitive Skin Gel FPS50+ 200ml (5.1%)</c:v>
                </c:pt>
                <c:pt idx="6">
                  <c:v>Hawaiian Tropic Island Sport Lotion FPS50 240ml (3.6%)</c:v>
                </c:pt>
                <c:pt idx="7">
                  <c:v>Banana Boat Aqua Protect Cream FPS50+ 236ml (2.7%)</c:v>
                </c:pt>
                <c:pt idx="8">
                  <c:v>Nivea Sun Protection &amp; Hydration Lotion FPS50+ 125ml (4.5%)</c:v>
                </c:pt>
                <c:pt idx="9">
                  <c:v>Banana Boat Advanced Protection Lotion FPS50+ 240ml (2.8%)</c:v>
                </c:pt>
              </c:strCache>
            </c:strRef>
          </c:cat>
          <c:val>
            <c:numRef>
              <c:f>Sheet1!$B$2:$B$11</c:f>
              <c:numCache>
                <c:formatCode>General</c:formatCode>
                <c:ptCount val="10"/>
                <c:pt idx="0">
                  <c:v>8.5419725672622265E-2</c:v>
                </c:pt>
                <c:pt idx="1">
                  <c:v>6.5162643634496531E-2</c:v>
                </c:pt>
                <c:pt idx="2">
                  <c:v>5.1570781315954224E-2</c:v>
                </c:pt>
                <c:pt idx="3">
                  <c:v>4.4140916846387442E-2</c:v>
                </c:pt>
                <c:pt idx="4">
                  <c:v>4.2951067972387499E-2</c:v>
                </c:pt>
                <c:pt idx="5">
                  <c:v>4.2826640088599849E-2</c:v>
                </c:pt>
                <c:pt idx="6">
                  <c:v>4.0263105327416636E-2</c:v>
                </c:pt>
                <c:pt idx="7">
                  <c:v>3.7568630896837846E-2</c:v>
                </c:pt>
                <c:pt idx="8">
                  <c:v>3.6857424471987345E-2</c:v>
                </c:pt>
                <c:pt idx="9">
                  <c:v>3.100999106314262E-2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Kids Sport Spray FPS50+ 240ml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310</c:v>
                </c:pt>
                <c:pt idx="1">
                  <c:v>325</c:v>
                </c:pt>
                <c:pt idx="2">
                  <c:v>360</c:v>
                </c:pt>
                <c:pt idx="3">
                  <c:v>395</c:v>
                </c:pt>
                <c:pt idx="4">
                  <c:v>430</c:v>
                </c:pt>
              </c:numCache>
            </c:numRef>
          </c:xVal>
          <c:yVal>
            <c:numRef>
              <c:f>Sheet1!$B$2:$B$6</c:f>
              <c:numCache>
                <c:formatCode>General</c:formatCode>
                <c:ptCount val="5"/>
                <c:pt idx="0">
                  <c:v>0.16598390476420755</c:v>
                </c:pt>
                <c:pt idx="1">
                  <c:v>9.8976084294972788E-2</c:v>
                </c:pt>
                <c:pt idx="2">
                  <c:v>0</c:v>
                </c:pt>
                <c:pt idx="3">
                  <c:v>-6.9046070267834284E-2</c:v>
                </c:pt>
                <c:pt idx="4">
                  <c:v>-0.14143532222490598</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31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Sheet1!$B$2:$B$26</c:f>
              <c:numCache>
                <c:formatCode>General</c:formatCode>
                <c:ptCount val="25"/>
                <c:pt idx="0">
                  <c:v>116.59839047642078</c:v>
                </c:pt>
                <c:pt idx="1">
                  <c:v>115.01389266501474</c:v>
                </c:pt>
                <c:pt idx="2">
                  <c:v>112.29970237968733</c:v>
                </c:pt>
                <c:pt idx="3">
                  <c:v>109.8976084294973</c:v>
                </c:pt>
                <c:pt idx="4">
                  <c:v>107.74526473467228</c:v>
                </c:pt>
                <c:pt idx="5">
                  <c:v>105.7953566777565</c:v>
                </c:pt>
                <c:pt idx="6">
                  <c:v>104.51025382961203</c:v>
                </c:pt>
                <c:pt idx="7">
                  <c:v>103.27139191411328</c:v>
                </c:pt>
                <c:pt idx="8">
                  <c:v>102.0753714963361</c:v>
                </c:pt>
                <c:pt idx="9">
                  <c:v>101.01222129088295</c:v>
                </c:pt>
                <c:pt idx="10">
                  <c:v>100</c:v>
                </c:pt>
                <c:pt idx="11">
                  <c:v>99.033717328371097</c:v>
                </c:pt>
                <c:pt idx="12">
                  <c:v>98.109066035131292</c:v>
                </c:pt>
                <c:pt idx="13">
                  <c:v>97.222311857265879</c:v>
                </c:pt>
                <c:pt idx="14">
                  <c:v>96.370202739365752</c:v>
                </c:pt>
                <c:pt idx="15">
                  <c:v>95.549893836625472</c:v>
                </c:pt>
                <c:pt idx="16">
                  <c:v>94.296981008132136</c:v>
                </c:pt>
                <c:pt idx="17">
                  <c:v>93.09539297321659</c:v>
                </c:pt>
                <c:pt idx="18">
                  <c:v>91.941510197191207</c:v>
                </c:pt>
                <c:pt idx="19">
                  <c:v>90.832060978888052</c:v>
                </c:pt>
                <c:pt idx="20">
                  <c:v>89.764080863557496</c:v>
                </c:pt>
                <c:pt idx="21">
                  <c:v>88.734877431075333</c:v>
                </c:pt>
                <c:pt idx="22">
                  <c:v>87.741999685199758</c:v>
                </c:pt>
                <c:pt idx="23">
                  <c:v>86.783211387327455</c:v>
                </c:pt>
                <c:pt idx="24">
                  <c:v>85.856467777509394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Sheet1!$C$2:$C$26</c:f>
              <c:numCache>
                <c:formatCode>General</c:formatCode>
                <c:ptCount val="25"/>
                <c:pt idx="0">
                  <c:v>100.48756320655372</c:v>
                </c:pt>
                <c:pt idx="1">
                  <c:v>100.71084655104549</c:v>
                </c:pt>
                <c:pt idx="2">
                  <c:v>99.885619950045239</c:v>
                </c:pt>
                <c:pt idx="3">
                  <c:v>99.267407395487623</c:v>
                </c:pt>
                <c:pt idx="4">
                  <c:v>98.811930958256454</c:v>
                </c:pt>
                <c:pt idx="5">
                  <c:v>98.485470691997875</c:v>
                </c:pt>
                <c:pt idx="6">
                  <c:v>98.733062110838816</c:v>
                </c:pt>
                <c:pt idx="7">
                  <c:v>98.989416348015396</c:v>
                </c:pt>
                <c:pt idx="8">
                  <c:v>99.25314507715359</c:v>
                </c:pt>
                <c:pt idx="9">
                  <c:v>99.615832462192699</c:v>
                </c:pt>
                <c:pt idx="10">
                  <c:v>100</c:v>
                </c:pt>
                <c:pt idx="11">
                  <c:v>100.40269952366133</c:v>
                </c:pt>
                <c:pt idx="12">
                  <c:v>100.82140930251194</c:v>
                </c:pt>
                <c:pt idx="13">
                  <c:v>101.25396651804444</c:v>
                </c:pt>
                <c:pt idx="14">
                  <c:v>101.69851100394136</c:v>
                </c:pt>
                <c:pt idx="15">
                  <c:v>102.15343833657926</c:v>
                </c:pt>
                <c:pt idx="16">
                  <c:v>102.11515142468801</c:v>
                </c:pt>
                <c:pt idx="17">
                  <c:v>102.0985944607021</c:v>
                </c:pt>
                <c:pt idx="18">
                  <c:v>102.10186748998322</c:v>
                </c:pt>
                <c:pt idx="19">
                  <c:v>102.12326257133313</c:v>
                </c:pt>
                <c:pt idx="20">
                  <c:v>102.16124147656407</c:v>
                </c:pt>
                <c:pt idx="21">
                  <c:v>102.21441623881915</c:v>
                </c:pt>
                <c:pt idx="22">
                  <c:v>102.28153216325491</c:v>
                </c:pt>
                <c:pt idx="23">
                  <c:v>102.36145296764153</c:v>
                </c:pt>
                <c:pt idx="24">
                  <c:v>102.45314776692713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Sheet1!$D$2:$D$26</c:f>
              <c:numCache>
                <c:formatCode>General</c:formatCode>
                <c:ptCount val="25"/>
                <c:pt idx="0">
                  <c:v>91.626199841941798</c:v>
                </c:pt>
                <c:pt idx="1">
                  <c:v>92.844341632982605</c:v>
                </c:pt>
                <c:pt idx="2">
                  <c:v>93.05847913767073</c:v>
                </c:pt>
                <c:pt idx="3">
                  <c:v>93.421662134416977</c:v>
                </c:pt>
                <c:pt idx="4">
                  <c:v>93.899608993168243</c:v>
                </c:pt>
                <c:pt idx="5">
                  <c:v>94.466118750866286</c:v>
                </c:pt>
                <c:pt idx="6">
                  <c:v>95.55695706032725</c:v>
                </c:pt>
                <c:pt idx="7">
                  <c:v>96.636018452876471</c:v>
                </c:pt>
                <c:pt idx="8">
                  <c:v>97.703020170256252</c:v>
                </c:pt>
                <c:pt idx="9">
                  <c:v>98.84881540150387</c:v>
                </c:pt>
                <c:pt idx="10">
                  <c:v>100</c:v>
                </c:pt>
                <c:pt idx="11">
                  <c:v>101.15474906668263</c:v>
                </c:pt>
                <c:pt idx="12">
                  <c:v>102.31152250127849</c:v>
                </c:pt>
                <c:pt idx="13">
                  <c:v>103.46902099888644</c:v>
                </c:pt>
                <c:pt idx="14">
                  <c:v>104.6261488616323</c:v>
                </c:pt>
                <c:pt idx="15">
                  <c:v>105.78198260836098</c:v>
                </c:pt>
                <c:pt idx="16">
                  <c:v>106.41448370968325</c:v>
                </c:pt>
                <c:pt idx="17">
                  <c:v>107.05233632135243</c:v>
                </c:pt>
                <c:pt idx="18">
                  <c:v>107.69459845499492</c:v>
                </c:pt>
                <c:pt idx="19">
                  <c:v>108.34043292036432</c:v>
                </c:pt>
                <c:pt idx="20">
                  <c:v>108.98909529381109</c:v>
                </c:pt>
                <c:pt idx="21">
                  <c:v>109.63992331284027</c:v>
                </c:pt>
                <c:pt idx="22">
                  <c:v>110.29232752937996</c:v>
                </c:pt>
                <c:pt idx="23">
                  <c:v>110.94578307220284</c:v>
                </c:pt>
                <c:pt idx="24">
                  <c:v>111.59982238554022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Sheet1!$E$2:$E$26</c:f>
              <c:numCache>
                <c:formatCode>General</c:formatCode>
                <c:ptCount val="25"/>
                <c:pt idx="0">
                  <c:v>0.59179507099152961</c:v>
                </c:pt>
                <c:pt idx="1">
                  <c:v>0.59827451430912437</c:v>
                </c:pt>
                <c:pt idx="2">
                  <c:v>0.6045514750230444</c:v>
                </c:pt>
                <c:pt idx="3">
                  <c:v>0.61063529848422826</c:v>
                </c:pt>
                <c:pt idx="4">
                  <c:v>0.61653476365870974</c:v>
                </c:pt>
                <c:pt idx="5">
                  <c:v>0.62225812539514669</c:v>
                </c:pt>
                <c:pt idx="6">
                  <c:v>0.62781315296286522</c:v>
                </c:pt>
                <c:pt idx="7">
                  <c:v>0.63320716523876575</c:v>
                </c:pt>
                <c:pt idx="8">
                  <c:v>0.63844706287821196</c:v>
                </c:pt>
                <c:pt idx="9">
                  <c:v>0.64353935776725113</c:v>
                </c:pt>
                <c:pt idx="10">
                  <c:v>0.64849020002048385</c:v>
                </c:pt>
                <c:pt idx="11">
                  <c:v>0.65330540275992932</c:v>
                </c:pt>
                <c:pt idx="12">
                  <c:v>0.65799046488479518</c:v>
                </c:pt>
                <c:pt idx="13">
                  <c:v>0.66255059201966437</c:v>
                </c:pt>
                <c:pt idx="14">
                  <c:v>0.66699071580887959</c:v>
                </c:pt>
                <c:pt idx="15">
                  <c:v>0.6713155117074654</c:v>
                </c:pt>
                <c:pt idx="16">
                  <c:v>0.67552941540352351</c:v>
                </c:pt>
                <c:pt idx="17">
                  <c:v>0.6796366379933525</c:v>
                </c:pt>
                <c:pt idx="18">
                  <c:v>0.68364118001843543</c:v>
                </c:pt>
                <c:pt idx="19">
                  <c:v>0.68754684446265235</c:v>
                </c:pt>
                <c:pt idx="20">
                  <c:v>0.6913572487984736</c:v>
                </c:pt>
                <c:pt idx="21">
                  <c:v>0.69507583616234747</c:v>
                </c:pt>
                <c:pt idx="22">
                  <c:v>0.69870588573184333</c:v>
                </c:pt>
                <c:pt idx="23">
                  <c:v>0.70225052237029228</c:v>
                </c:pt>
                <c:pt idx="24">
                  <c:v>0.70571272559854459</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Kids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Banana Boat Aqua Protect Sport Lotion FPS50+ 236ml (3.1%)</c:v>
                </c:pt>
                <c:pt idx="1">
                  <c:v>Nivea Sun Protection &amp; Hydration Cream FPS50+ 200ml (9.5%)</c:v>
                </c:pt>
                <c:pt idx="2">
                  <c:v>Nivea Sun Protect &amp; Refresh Sport Lotion FPS50 200ml (5.8%)</c:v>
                </c:pt>
                <c:pt idx="3">
                  <c:v>Hawaiian Tropic Ozono Lotion FPS50+ 240ml (4.4%)</c:v>
                </c:pt>
                <c:pt idx="4">
                  <c:v>Banana Boat Aqua Protect Cream FPS50+ 236ml (2.7%)</c:v>
                </c:pt>
                <c:pt idx="5">
                  <c:v>Banana Boat Aqua Protect Kids Cream FPS50+ 236ml (1.9%)</c:v>
                </c:pt>
                <c:pt idx="6">
                  <c:v>Hawaiian Tropic Sheer Touch Lotion FPS50+ 240ml (4.4%)</c:v>
                </c:pt>
                <c:pt idx="7">
                  <c:v>Nivea Sun Protection &amp; Hydration Lotion FPS50+ 125ml (4.5%)</c:v>
                </c:pt>
                <c:pt idx="8">
                  <c:v>Hawaiian Tropic Island Sport Lotion FPS50 240ml (3.6%)</c:v>
                </c:pt>
                <c:pt idx="9">
                  <c:v>Nivea Sun Protection Sensitive Skin Gel FPS50+ 200ml (5.1%)</c:v>
                </c:pt>
              </c:strCache>
            </c:strRef>
          </c:cat>
          <c:val>
            <c:numRef>
              <c:f>Sheet1!$B$2:$B$11</c:f>
              <c:numCache>
                <c:formatCode>General</c:formatCode>
                <c:ptCount val="10"/>
                <c:pt idx="0">
                  <c:v>7.3697542359914492E-2</c:v>
                </c:pt>
                <c:pt idx="1">
                  <c:v>7.0665773437301044E-2</c:v>
                </c:pt>
                <c:pt idx="2">
                  <c:v>6.1789878480062531E-2</c:v>
                </c:pt>
                <c:pt idx="3">
                  <c:v>4.6846004916231594E-2</c:v>
                </c:pt>
                <c:pt idx="4">
                  <c:v>4.5732473014654641E-2</c:v>
                </c:pt>
                <c:pt idx="5">
                  <c:v>4.2788721742429855E-2</c:v>
                </c:pt>
                <c:pt idx="6">
                  <c:v>3.8477448651205122E-2</c:v>
                </c:pt>
                <c:pt idx="7">
                  <c:v>3.6480505622462585E-2</c:v>
                </c:pt>
                <c:pt idx="8">
                  <c:v>3.6407728006889281E-2</c:v>
                </c:pt>
                <c:pt idx="9">
                  <c:v>3.6177794672522752E-2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Hawaiian Tropic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Nivea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Neutrogena</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Australian Gold</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Isdin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Nuvel</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Ocean Potion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Sheet1!$A$2:$A$11</c:f>
              <c:numCache>
                <c:formatCode>General</c:formatCode>
                <c:ptCount val="10"/>
                <c:pt idx="0">
                  <c:v>-2.0341291024416446</c:v>
                </c:pt>
                <c:pt idx="1">
                  <c:v>-2.5416915888794187</c:v>
                </c:pt>
                <c:pt idx="2">
                  <c:v>-0.52889209905127044</c:v>
                </c:pt>
                <c:pt idx="3">
                  <c:v>-2.0214777175494323</c:v>
                </c:pt>
                <c:pt idx="4">
                  <c:v>-1.6937779197406579</c:v>
                </c:pt>
                <c:pt idx="5">
                  <c:v>-0.66113498916352775</c:v>
                </c:pt>
                <c:pt idx="6">
                  <c:v>-0.99216527602380722</c:v>
                </c:pt>
                <c:pt idx="7">
                  <c:v>-1.6798557570423183</c:v>
                </c:pt>
                <c:pt idx="8">
                  <c:v>-0.99817546226277831</c:v>
                </c:pt>
                <c:pt idx="9">
                  <c:v>-2.3580397576558831</c:v>
                </c:pt>
              </c:numCache>
            </c:numRef>
          </c:xVal>
          <c:yVal>
            <c:numRef>
              <c:f>Sheet1!$B$2:$B$11</c:f>
              <c:numCache>
                <c:formatCode>General</c:formatCode>
                <c:ptCount val="10"/>
                <c:pt idx="0">
                  <c:v>-1.4654958007620229</c:v>
                </c:pt>
                <c:pt idx="1">
                  <c:v>-1.4349872907702883</c:v>
                </c:pt>
                <c:pt idx="2">
                  <c:v>-2.1760565861746852</c:v>
                </c:pt>
                <c:pt idx="3">
                  <c:v>-1.2558012946190356</c:v>
                </c:pt>
                <c:pt idx="4">
                  <c:v>-1.9865741602969371</c:v>
                </c:pt>
                <c:pt idx="5">
                  <c:v>-0.5731599110845319</c:v>
                </c:pt>
                <c:pt idx="6">
                  <c:v>-0.99226906458635877</c:v>
                </c:pt>
                <c:pt idx="7">
                  <c:v>-1.0283080530150028</c:v>
                </c:pt>
                <c:pt idx="8">
                  <c:v>-0.65216642171711248</c:v>
                </c:pt>
                <c:pt idx="9">
                  <c:v>-0.67957307532991751</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Australian Gold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Caribbean Beach (6.6%)</c:v>
                </c:pt>
                <c:pt idx="4">
                  <c:v>EQUATE (6.3%)</c:v>
                </c:pt>
                <c:pt idx="5">
                  <c:v>Neutrogena (2.7%)</c:v>
                </c:pt>
                <c:pt idx="6">
                  <c:v>Nuvel (2.3%)</c:v>
                </c:pt>
                <c:pt idx="7">
                  <c:v>La Roche-Posay (1.9%)</c:v>
                </c:pt>
                <c:pt idx="8">
                  <c:v>Garnier (1.7%)</c:v>
                </c:pt>
                <c:pt idx="9">
                  <c:v>L'Oreal Paris (0.9%)</c:v>
                </c:pt>
              </c:strCache>
            </c:strRef>
          </c:cat>
          <c:val>
            <c:numRef>
              <c:f>Sheet1!$B$2:$B$11</c:f>
              <c:numCache>
                <c:formatCode>General</c:formatCode>
                <c:ptCount val="10"/>
                <c:pt idx="0">
                  <c:v>0.34406837594955808</c:v>
                </c:pt>
                <c:pt idx="1">
                  <c:v>0.21388377194238903</c:v>
                </c:pt>
                <c:pt idx="2">
                  <c:v>0.14924290828963879</c:v>
                </c:pt>
                <c:pt idx="3">
                  <c:v>9.0294677934418269E-2</c:v>
                </c:pt>
                <c:pt idx="4">
                  <c:v>7.7185445444257691E-2</c:v>
                </c:pt>
                <c:pt idx="5">
                  <c:v>3.2725489973964496E-2</c:v>
                </c:pt>
                <c:pt idx="6">
                  <c:v>2.1319849505308588E-2</c:v>
                </c:pt>
                <c:pt idx="7">
                  <c:v>1.3410559509189034E-2</c:v>
                </c:pt>
                <c:pt idx="8">
                  <c:v>1.2353580096403471E-2</c:v>
                </c:pt>
                <c:pt idx="9">
                  <c:v>1.1806781063506981E-2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Kids Sport Spray FPS50+ 240ml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 &amp; Refresh Sport Lotion FPS50 200ml (5.8%)</c:v>
                </c:pt>
                <c:pt idx="3">
                  <c:v>Hawaiian Tropic Ozono Lotion FPS50+ 240ml (4.4%)</c:v>
                </c:pt>
                <c:pt idx="4">
                  <c:v>Hawaiian Tropic Sheer Touch Lotion FPS50+ 240ml (4.4%)</c:v>
                </c:pt>
                <c:pt idx="5">
                  <c:v>Hawaiian Tropic Island Sport Lotion FPS50 240ml (3.6%)</c:v>
                </c:pt>
                <c:pt idx="6">
                  <c:v>Banana Boat Aqua Protect Cream FPS50+ 236ml (2.7%)</c:v>
                </c:pt>
                <c:pt idx="7">
                  <c:v>Nivea Sun Protection Sensitive Skin Gel FPS50+ 200ml (5.1%)</c:v>
                </c:pt>
                <c:pt idx="8">
                  <c:v>Banana Boat Aqua Protect Kids Cream FPS50+ 236ml (1.9%)</c:v>
                </c:pt>
                <c:pt idx="9">
                  <c:v>Banana Boat Advanced Protection Lotion FPS50+ 240ml (2.8%)</c:v>
                </c:pt>
              </c:strCache>
            </c:strRef>
          </c:cat>
          <c:val>
            <c:numRef>
              <c:f>Sheet1!$B$2:$B$11</c:f>
              <c:numCache>
                <c:formatCode>General</c:formatCode>
                <c:ptCount val="10"/>
                <c:pt idx="0">
                  <c:v>7.355948371259674E-2</c:v>
                </c:pt>
                <c:pt idx="1">
                  <c:v>6.0393393681974668E-2</c:v>
                </c:pt>
                <c:pt idx="2">
                  <c:v>5.9649942947451601E-2</c:v>
                </c:pt>
                <c:pt idx="3">
                  <c:v>5.2314528534042871E-2</c:v>
                </c:pt>
                <c:pt idx="4">
                  <c:v>4.5761928603668206E-2</c:v>
                </c:pt>
                <c:pt idx="5">
                  <c:v>4.3988799618344593E-2</c:v>
                </c:pt>
                <c:pt idx="6">
                  <c:v>4.0751967612788549E-2</c:v>
                </c:pt>
                <c:pt idx="7">
                  <c:v>3.7698357589267692E-2</c:v>
                </c:pt>
                <c:pt idx="8">
                  <c:v>3.5905972143676738E-2</c:v>
                </c:pt>
                <c:pt idx="9">
                  <c:v>3.3344358671050921E-2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Banana Boat Baby Lotion FPS50+ 177ml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260</c:v>
                </c:pt>
                <c:pt idx="1">
                  <c:v>270</c:v>
                </c:pt>
                <c:pt idx="2">
                  <c:v>300</c:v>
                </c:pt>
                <c:pt idx="3">
                  <c:v>330</c:v>
                </c:pt>
                <c:pt idx="4">
                  <c:v>360</c:v>
                </c:pt>
              </c:numCache>
            </c:numRef>
          </c:xVal>
          <c:yVal>
            <c:numRef>
              <c:f>Sheet1!$B$2:$B$6</c:f>
              <c:numCache>
                <c:formatCode>General</c:formatCode>
                <c:ptCount val="5"/>
                <c:pt idx="0">
                  <c:v>0.37356164241342715</c:v>
                </c:pt>
                <c:pt idx="1">
                  <c:v>0.24509545540527738</c:v>
                </c:pt>
                <c:pt idx="2">
                  <c:v>0</c:v>
                </c:pt>
                <c:pt idx="3">
                  <c:v>-0.11338975272250718</c:v>
                </c:pt>
                <c:pt idx="4">
                  <c:v>-0.18776012728170885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60"/>
          <c:min val="26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Sheet1!$B$2:$B$22</c:f>
              <c:numCache>
                <c:formatCode>General</c:formatCode>
                <c:ptCount val="21"/>
                <c:pt idx="0">
                  <c:v>137.35616424134275</c:v>
                </c:pt>
                <c:pt idx="1">
                  <c:v>130.35484148736703</c:v>
                </c:pt>
                <c:pt idx="2">
                  <c:v>124.50954554052771</c:v>
                </c:pt>
                <c:pt idx="3">
                  <c:v>119.51114329730666</c:v>
                </c:pt>
                <c:pt idx="4">
                  <c:v>117.79608534208688</c:v>
                </c:pt>
                <c:pt idx="5">
                  <c:v>116.12901348816924</c:v>
                </c:pt>
                <c:pt idx="6">
                  <c:v>114.50752821872024</c:v>
                </c:pt>
                <c:pt idx="7">
                  <c:v>106.44715836779852</c:v>
                </c:pt>
                <c:pt idx="8">
                  <c:v>100</c:v>
                </c:pt>
                <c:pt idx="9">
                  <c:v>98.258949578170999</c:v>
                </c:pt>
                <c:pt idx="10">
                  <c:v>96.687916467153599</c:v>
                </c:pt>
                <c:pt idx="11">
                  <c:v>95.250759519644973</c:v>
                </c:pt>
                <c:pt idx="12">
                  <c:v>92.822763934548178</c:v>
                </c:pt>
                <c:pt idx="13">
                  <c:v>90.640912234735723</c:v>
                </c:pt>
                <c:pt idx="14">
                  <c:v>88.661024727749279</c:v>
                </c:pt>
                <c:pt idx="15">
                  <c:v>86.849146469988966</c:v>
                </c:pt>
                <c:pt idx="16">
                  <c:v>85.584351830461728</c:v>
                </c:pt>
                <c:pt idx="17">
                  <c:v>84.364798189936437</c:v>
                </c:pt>
                <c:pt idx="18">
                  <c:v>83.187469363455591</c:v>
                </c:pt>
                <c:pt idx="19">
                  <c:v>82.181035376115858</c:v>
                </c:pt>
                <c:pt idx="20">
                  <c:v>81.223987271829145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Sheet1!$C$2:$C$22</c:f>
              <c:numCache>
                <c:formatCode>General</c:formatCode>
                <c:ptCount val="21"/>
                <c:pt idx="0">
                  <c:v>119.09684360901187</c:v>
                </c:pt>
                <c:pt idx="1">
                  <c:v>115.19207936798944</c:v>
                </c:pt>
                <c:pt idx="2">
                  <c:v>112.09563573922536</c:v>
                </c:pt>
                <c:pt idx="3">
                  <c:v>109.58162856134548</c:v>
                </c:pt>
                <c:pt idx="4">
                  <c:v>109.96794783725537</c:v>
                </c:pt>
                <c:pt idx="5">
                  <c:v>110.34276905274535</c:v>
                </c:pt>
                <c:pt idx="6">
                  <c:v>110.70617023873739</c:v>
                </c:pt>
                <c:pt idx="7">
                  <c:v>104.67994364745184</c:v>
                </c:pt>
                <c:pt idx="8">
                  <c:v>100</c:v>
                </c:pt>
                <c:pt idx="9">
                  <c:v>99.89269985352972</c:v>
                </c:pt>
                <c:pt idx="10">
                  <c:v>99.90318532665097</c:v>
                </c:pt>
                <c:pt idx="11">
                  <c:v>100.00198319426539</c:v>
                </c:pt>
                <c:pt idx="12">
                  <c:v>98.996671936977094</c:v>
                </c:pt>
                <c:pt idx="13">
                  <c:v>98.177194505390702</c:v>
                </c:pt>
                <c:pt idx="14">
                  <c:v>97.507245467482065</c:v>
                </c:pt>
                <c:pt idx="15">
                  <c:v>96.958994856674835</c:v>
                </c:pt>
                <c:pt idx="16">
                  <c:v>96.970066418648997</c:v>
                </c:pt>
                <c:pt idx="17">
                  <c:v>96.991075178831892</c:v>
                </c:pt>
                <c:pt idx="18">
                  <c:v>97.020760514283083</c:v>
                </c:pt>
                <c:pt idx="19">
                  <c:v>97.213826328164416</c:v>
                </c:pt>
                <c:pt idx="20">
                  <c:v>97.432629678982565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Sheet1!$D$2:$D$22</c:f>
              <c:numCache>
                <c:formatCode>General</c:formatCode>
                <c:ptCount val="21"/>
                <c:pt idx="0">
                  <c:v>108.23689310686045</c:v>
                </c:pt>
                <c:pt idx="1">
                  <c:v>106.17421410389625</c:v>
                </c:pt>
                <c:pt idx="2">
                  <c:v>104.71268803079472</c:v>
                </c:pt>
                <c:pt idx="3">
                  <c:v>103.67604497605676</c:v>
                </c:pt>
                <c:pt idx="4">
                  <c:v>105.30980135693606</c:v>
                </c:pt>
                <c:pt idx="5">
                  <c:v>106.89683163901609</c:v>
                </c:pt>
                <c:pt idx="6">
                  <c:v>108.43867834300298</c:v>
                </c:pt>
                <c:pt idx="7">
                  <c:v>103.62633150217569</c:v>
                </c:pt>
                <c:pt idx="8">
                  <c:v>100</c:v>
                </c:pt>
                <c:pt idx="9">
                  <c:v>100.86279066710165</c:v>
                </c:pt>
                <c:pt idx="10">
                  <c:v>101.8123345640515</c:v>
                </c:pt>
                <c:pt idx="11">
                  <c:v>102.8231336124027</c:v>
                </c:pt>
                <c:pt idx="12">
                  <c:v>102.66189727592827</c:v>
                </c:pt>
                <c:pt idx="13">
                  <c:v>102.65073590108801</c:v>
                </c:pt>
                <c:pt idx="14">
                  <c:v>102.75801356167649</c:v>
                </c:pt>
                <c:pt idx="15">
                  <c:v>102.95953274641118</c:v>
                </c:pt>
                <c:pt idx="16">
                  <c:v>103.72808756729606</c:v>
                </c:pt>
                <c:pt idx="17">
                  <c:v>104.4856397047734</c:v>
                </c:pt>
                <c:pt idx="18">
                  <c:v>105.23197032165137</c:v>
                </c:pt>
                <c:pt idx="19">
                  <c:v>106.1366132973163</c:v>
                </c:pt>
                <c:pt idx="20">
                  <c:v>107.0530061701332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Sheet1!$E$2:$E$22</c:f>
              <c:numCache>
                <c:formatCode>General</c:formatCode>
                <c:ptCount val="21"/>
                <c:pt idx="0">
                  <c:v>0.57184912465164972</c:v>
                </c:pt>
                <c:pt idx="1">
                  <c:v>0.57992744305444865</c:v>
                </c:pt>
                <c:pt idx="2">
                  <c:v>0.58770656447936642</c:v>
                </c:pt>
                <c:pt idx="3">
                  <c:v>0.59520280876155951</c:v>
                </c:pt>
                <c:pt idx="4">
                  <c:v>0.60243133003367466</c:v>
                </c:pt>
                <c:pt idx="5">
                  <c:v>0.60940621898045244</c:v>
                </c:pt>
                <c:pt idx="6">
                  <c:v>0.61614059451527214</c:v>
                </c:pt>
                <c:pt idx="7">
                  <c:v>0.62264668613365726</c:v>
                </c:pt>
                <c:pt idx="8">
                  <c:v>0.62893590803142974</c:v>
                </c:pt>
                <c:pt idx="9">
                  <c:v>0.63501892593255371</c:v>
                </c:pt>
                <c:pt idx="10">
                  <c:v>0.64090571744977065</c:v>
                </c:pt>
                <c:pt idx="11">
                  <c:v>0.64660562669659982</c:v>
                </c:pt>
                <c:pt idx="12">
                  <c:v>0.65212741377946537</c:v>
                </c:pt>
                <c:pt idx="13">
                  <c:v>0.65747929972131969</c:v>
                </c:pt>
                <c:pt idx="14">
                  <c:v>0.66266900730129974</c:v>
                </c:pt>
                <c:pt idx="15">
                  <c:v>0.66770379823710113</c:v>
                </c:pt>
                <c:pt idx="16">
                  <c:v>0.67259050708655554</c:v>
                </c:pt>
                <c:pt idx="17">
                  <c:v>0.67733557220124319</c:v>
                </c:pt>
                <c:pt idx="18">
                  <c:v>0.68194506402693977</c:v>
                </c:pt>
                <c:pt idx="19">
                  <c:v>0.68642471101247582</c:v>
                </c:pt>
                <c:pt idx="20">
                  <c:v>0.69077992335952476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Banana Boat Baby Lotion FPS50+ 177ml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Hawaiian Tropic Ozono Lotion FPS50+ 240ml (4.4%)</c:v>
                </c:pt>
                <c:pt idx="3">
                  <c:v>Nivea Sun Protect &amp; Refresh Sport Lotion FPS50 200ml (5.8%)</c:v>
                </c:pt>
                <c:pt idx="4">
                  <c:v>Banana Boat Aqua Protect Sport Lotion FPS50+ 236ml (3.1%)</c:v>
                </c:pt>
                <c:pt idx="5">
                  <c:v>Banana Boat Advanced Protection Lotion FPS50+ 240ml (2.8%)</c:v>
                </c:pt>
                <c:pt idx="6">
                  <c:v>Nivea Sun Protection Sensitive Skin Gel FPS50+ 200ml (5.1%)</c:v>
                </c:pt>
                <c:pt idx="7">
                  <c:v>Hawaiian Tropic Island Sport Lotion FPS50 240ml (3.6%)</c:v>
                </c:pt>
                <c:pt idx="8">
                  <c:v>Banana Boat Aqua Protect Cream FPS50+ 236ml (2.7%)</c:v>
                </c:pt>
                <c:pt idx="9">
                  <c:v>Hawaiian Tropic Sheer Touch Lotion FPS50+ 240ml (4.4%)</c:v>
                </c:pt>
              </c:strCache>
            </c:strRef>
          </c:cat>
          <c:val>
            <c:numRef>
              <c:f>Sheet1!$B$2:$B$11</c:f>
              <c:numCache>
                <c:formatCode>General</c:formatCode>
                <c:ptCount val="10"/>
                <c:pt idx="0">
                  <c:v>7.3600170979022397E-2</c:v>
                </c:pt>
                <c:pt idx="1">
                  <c:v>4.9689745047384042E-2</c:v>
                </c:pt>
                <c:pt idx="2">
                  <c:v>4.7933302963907881E-2</c:v>
                </c:pt>
                <c:pt idx="3">
                  <c:v>4.7259038684151017E-2</c:v>
                </c:pt>
                <c:pt idx="4">
                  <c:v>4.5553735712182443E-2</c:v>
                </c:pt>
                <c:pt idx="5">
                  <c:v>4.398734395941345E-2</c:v>
                </c:pt>
                <c:pt idx="6">
                  <c:v>4.1479078379272706E-2</c:v>
                </c:pt>
                <c:pt idx="7">
                  <c:v>4.0960865860631357E-2</c:v>
                </c:pt>
                <c:pt idx="8">
                  <c:v>3.85486047736135E-2</c:v>
                </c:pt>
                <c:pt idx="9">
                  <c:v>3.6236674214406968E-2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Banana Boat Baby Lotion FPS50+ 177ml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Banana Boat Aqua Protect Sport Lotion FPS50+ 236ml (3.1%)</c:v>
                </c:pt>
                <c:pt idx="2">
                  <c:v>Nivea Sun Protection &amp; Hydration Lotion FPS50+ 125ml (4.5%)</c:v>
                </c:pt>
                <c:pt idx="3">
                  <c:v>Nivea Sun Protect &amp; Refresh Sport Lotion FPS50 200ml (5.8%)</c:v>
                </c:pt>
                <c:pt idx="4">
                  <c:v>Hawaiian Tropic Ozono Lotion FPS50+ 240ml (4.4%)</c:v>
                </c:pt>
                <c:pt idx="5">
                  <c:v>Nivea Sun Protection Sensitive Skin Gel FPS50+ 200ml (5.1%)</c:v>
                </c:pt>
                <c:pt idx="6">
                  <c:v>Banana Boat Aqua Protect Cream FPS50+ 236ml (2.7%)</c:v>
                </c:pt>
                <c:pt idx="7">
                  <c:v>Banana Boat Advanced Protection Lotion FPS50+ 240ml (2.8%)</c:v>
                </c:pt>
                <c:pt idx="8">
                  <c:v>Equate Sport Lotion FPS30 237ml (2.0%)</c:v>
                </c:pt>
                <c:pt idx="9">
                  <c:v>Hawaiian Tropic Island Sport Lotion FPS50 240ml (3.6%)</c:v>
                </c:pt>
              </c:strCache>
            </c:strRef>
          </c:cat>
          <c:val>
            <c:numRef>
              <c:f>Sheet1!$B$2:$B$11</c:f>
              <c:numCache>
                <c:formatCode>General</c:formatCode>
                <c:ptCount val="10"/>
                <c:pt idx="0">
                  <c:v>7.1078999130587087E-2</c:v>
                </c:pt>
                <c:pt idx="1">
                  <c:v>5.4352890262947116E-2</c:v>
                </c:pt>
                <c:pt idx="2">
                  <c:v>5.3039465427929228E-2</c:v>
                </c:pt>
                <c:pt idx="3">
                  <c:v>5.2961078543273622E-2</c:v>
                </c:pt>
                <c:pt idx="4">
                  <c:v>4.3642842615745914E-2</c:v>
                </c:pt>
                <c:pt idx="5">
                  <c:v>3.7213400461853223E-2</c:v>
                </c:pt>
                <c:pt idx="6">
                  <c:v>3.6040931349411325E-2</c:v>
                </c:pt>
                <c:pt idx="7">
                  <c:v>3.4850771430596166E-2</c:v>
                </c:pt>
                <c:pt idx="8">
                  <c:v>3.4430763607398399E-2</c:v>
                </c:pt>
                <c:pt idx="9">
                  <c:v>2.9769897147855384E-2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Isdin (1.8%)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EQUATE (6.3%)</c:v>
                </c:pt>
                <c:pt idx="5">
                  <c:v>Caribbean Beach (6.6%)</c:v>
                </c:pt>
                <c:pt idx="6">
                  <c:v>Garnier (1.7%)</c:v>
                </c:pt>
                <c:pt idx="7">
                  <c:v>La Roche-Posay (1.9%)</c:v>
                </c:pt>
                <c:pt idx="8">
                  <c:v>L'Oreal Paris (0.9%)</c:v>
                </c:pt>
                <c:pt idx="9">
                  <c:v>Eucerin (1.1%)</c:v>
                </c:pt>
              </c:strCache>
            </c:strRef>
          </c:cat>
          <c:val>
            <c:numRef>
              <c:f>Sheet1!$B$2:$B$11</c:f>
              <c:numCache>
                <c:formatCode>General</c:formatCode>
                <c:ptCount val="10"/>
                <c:pt idx="0">
                  <c:v>0.44078787316644252</c:v>
                </c:pt>
                <c:pt idx="1">
                  <c:v>0.15975851947848599</c:v>
                </c:pt>
                <c:pt idx="2">
                  <c:v>9.2430528831479092E-2</c:v>
                </c:pt>
                <c:pt idx="3">
                  <c:v>6.5822674009217097E-2</c:v>
                </c:pt>
                <c:pt idx="4">
                  <c:v>5.1289051276040734E-2</c:v>
                </c:pt>
                <c:pt idx="5">
                  <c:v>4.2317771853584728E-2</c:v>
                </c:pt>
                <c:pt idx="6">
                  <c:v>4.0833760627296919E-2</c:v>
                </c:pt>
                <c:pt idx="7">
                  <c:v>2.7484942762720045E-2</c:v>
                </c:pt>
                <c:pt idx="8">
                  <c:v>2.246912342141015E-2</c:v>
                </c:pt>
                <c:pt idx="9">
                  <c:v>2.0358491105813989E-2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Isdin (1.8%)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La Roche-Posay (1.9%)</c:v>
                </c:pt>
                <c:pt idx="5">
                  <c:v>EQUATE (6.3%)</c:v>
                </c:pt>
                <c:pt idx="6">
                  <c:v>Garnier (1.7%)</c:v>
                </c:pt>
                <c:pt idx="7">
                  <c:v>Eucerin (1.1%)</c:v>
                </c:pt>
                <c:pt idx="8">
                  <c:v>Caribbean Beach (6.6%)</c:v>
                </c:pt>
                <c:pt idx="9">
                  <c:v>L'Oreal Paris (0.9%)</c:v>
                </c:pt>
              </c:strCache>
            </c:strRef>
          </c:cat>
          <c:val>
            <c:numRef>
              <c:f>Sheet1!$B$2:$B$11</c:f>
              <c:numCache>
                <c:formatCode>General</c:formatCode>
                <c:ptCount val="10"/>
                <c:pt idx="0">
                  <c:v>0.42296944152012972</c:v>
                </c:pt>
                <c:pt idx="1">
                  <c:v>0.14681679686064586</c:v>
                </c:pt>
                <c:pt idx="2">
                  <c:v>0.10440597704790751</c:v>
                </c:pt>
                <c:pt idx="3">
                  <c:v>7.6354968125440556E-2</c:v>
                </c:pt>
                <c:pt idx="4">
                  <c:v>5.0151345961323847E-2</c:v>
                </c:pt>
                <c:pt idx="5">
                  <c:v>3.909409746925438E-2</c:v>
                </c:pt>
                <c:pt idx="6">
                  <c:v>3.6747618888007393E-2</c:v>
                </c:pt>
                <c:pt idx="7">
                  <c:v>3.3529270015261091E-2</c:v>
                </c:pt>
                <c:pt idx="8">
                  <c:v>2.693637298614637E-2</c:v>
                </c:pt>
                <c:pt idx="9">
                  <c:v>2.5871480036551826E-2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Garnier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EQUATE (6.3%)</c:v>
                </c:pt>
                <c:pt idx="2">
                  <c:v>Caribbean Beach (6.6%)</c:v>
                </c:pt>
                <c:pt idx="3">
                  <c:v>Hawaiian Tropic (19.3%)</c:v>
                </c:pt>
                <c:pt idx="4">
                  <c:v>Nuvel (2.3%)</c:v>
                </c:pt>
                <c:pt idx="5">
                  <c:v>Banana Boat (15.9%)</c:v>
                </c:pt>
                <c:pt idx="6">
                  <c:v>Neutrogena (2.7%)</c:v>
                </c:pt>
                <c:pt idx="7">
                  <c:v>Isdin (1.8%)</c:v>
                </c:pt>
                <c:pt idx="8">
                  <c:v>L'Oreal Paris (0.9%)</c:v>
                </c:pt>
                <c:pt idx="9">
                  <c:v>Eucerin (1.1%)</c:v>
                </c:pt>
              </c:strCache>
            </c:strRef>
          </c:cat>
          <c:val>
            <c:numRef>
              <c:f>Sheet1!$B$2:$B$11</c:f>
              <c:numCache>
                <c:formatCode>General</c:formatCode>
                <c:ptCount val="10"/>
                <c:pt idx="0">
                  <c:v>0.41073430336091143</c:v>
                </c:pt>
                <c:pt idx="1">
                  <c:v>0.13923246032963585</c:v>
                </c:pt>
                <c:pt idx="2">
                  <c:v>0.13772003299382665</c:v>
                </c:pt>
                <c:pt idx="3">
                  <c:v>9.9142520861509847E-2</c:v>
                </c:pt>
                <c:pt idx="4">
                  <c:v>7.5252243510171596E-2</c:v>
                </c:pt>
                <c:pt idx="5">
                  <c:v>4.1198488194822094E-2</c:v>
                </c:pt>
                <c:pt idx="6">
                  <c:v>3.517829313026466E-2</c:v>
                </c:pt>
                <c:pt idx="7">
                  <c:v>1.4673313957433884E-2</c:v>
                </c:pt>
                <c:pt idx="8">
                  <c:v>1.4174972550902538E-2</c:v>
                </c:pt>
                <c:pt idx="9">
                  <c:v>1.1030213083269408E-2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Garnier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Caribbean Beach (6.6%)</c:v>
                </c:pt>
                <c:pt idx="3">
                  <c:v>EQUATE (6.3%)</c:v>
                </c:pt>
                <c:pt idx="4">
                  <c:v>Banana Boat (15.9%)</c:v>
                </c:pt>
                <c:pt idx="5">
                  <c:v>Nuvel (2.3%)</c:v>
                </c:pt>
                <c:pt idx="6">
                  <c:v>Neutrogena (2.7%)</c:v>
                </c:pt>
                <c:pt idx="7">
                  <c:v>L'Oreal Paris (0.9%)</c:v>
                </c:pt>
                <c:pt idx="8">
                  <c:v>Isdin (1.8%)</c:v>
                </c:pt>
                <c:pt idx="9">
                  <c:v>La Roche-Posay (1.9%)</c:v>
                </c:pt>
              </c:strCache>
            </c:strRef>
          </c:cat>
          <c:val>
            <c:numRef>
              <c:f>Sheet1!$B$2:$B$11</c:f>
              <c:numCache>
                <c:formatCode>General</c:formatCode>
                <c:ptCount val="10"/>
                <c:pt idx="0">
                  <c:v>0.47805116117933116</c:v>
                </c:pt>
                <c:pt idx="1">
                  <c:v>0.12882036659363241</c:v>
                </c:pt>
                <c:pt idx="2">
                  <c:v>9.2816922858705686E-2</c:v>
                </c:pt>
                <c:pt idx="3">
                  <c:v>8.8921689909894894E-2</c:v>
                </c:pt>
                <c:pt idx="4">
                  <c:v>4.9455320077708531E-2</c:v>
                </c:pt>
                <c:pt idx="5">
                  <c:v>4.7170272108998698E-2</c:v>
                </c:pt>
                <c:pt idx="6">
                  <c:v>4.479547084388201E-2</c:v>
                </c:pt>
                <c:pt idx="7">
                  <c:v>1.9836488029348974E-2</c:v>
                </c:pt>
                <c:pt idx="8">
                  <c:v>1.9554955055681281E-2</c:v>
                </c:pt>
                <c:pt idx="9">
                  <c:v>9.6675582696114388E-3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L'Oreal Paris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Caribbean Beach (6.6%)</c:v>
                </c:pt>
                <c:pt idx="4">
                  <c:v>EQUATE (6.3%)</c:v>
                </c:pt>
                <c:pt idx="5">
                  <c:v>Garnier (1.7%)</c:v>
                </c:pt>
                <c:pt idx="6">
                  <c:v>Neutrogena (2.7%)</c:v>
                </c:pt>
                <c:pt idx="7">
                  <c:v>Nuvel (2.3%)</c:v>
                </c:pt>
                <c:pt idx="8">
                  <c:v>Isdin (1.8%)</c:v>
                </c:pt>
                <c:pt idx="9">
                  <c:v>La Roche-Posay (1.9%)</c:v>
                </c:pt>
              </c:strCache>
            </c:strRef>
          </c:cat>
          <c:val>
            <c:numRef>
              <c:f>Sheet1!$B$2:$B$11</c:f>
              <c:numCache>
                <c:formatCode>General</c:formatCode>
                <c:ptCount val="10"/>
                <c:pt idx="0">
                  <c:v>0.46055209910049438</c:v>
                </c:pt>
                <c:pt idx="1">
                  <c:v>0.13313442426668165</c:v>
                </c:pt>
                <c:pt idx="2">
                  <c:v>8.5161244396698907E-2</c:v>
                </c:pt>
                <c:pt idx="3">
                  <c:v>7.7241883549214727E-2</c:v>
                </c:pt>
                <c:pt idx="4">
                  <c:v>7.601057188943787E-2</c:v>
                </c:pt>
                <c:pt idx="5">
                  <c:v>4.7165487097271336E-2</c:v>
                </c:pt>
                <c:pt idx="6">
                  <c:v>4.1922241655936054E-2</c:v>
                </c:pt>
                <c:pt idx="7">
                  <c:v>2.5798460158035535E-2</c:v>
                </c:pt>
                <c:pt idx="8">
                  <c:v>1.873229632342327E-2</c:v>
                </c:pt>
                <c:pt idx="9">
                  <c:v>1.2084236173556166E-2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L'Oreal Paris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EQUATE (6.3%)</c:v>
                </c:pt>
                <c:pt idx="5">
                  <c:v>Garnier (1.7%)</c:v>
                </c:pt>
                <c:pt idx="6">
                  <c:v>Caribbean Beach (6.6%)</c:v>
                </c:pt>
                <c:pt idx="7">
                  <c:v>Isdin (1.8%)</c:v>
                </c:pt>
                <c:pt idx="8">
                  <c:v>La Roche-Posay (1.9%)</c:v>
                </c:pt>
                <c:pt idx="9">
                  <c:v>Eucerin (1.1%)</c:v>
                </c:pt>
              </c:strCache>
            </c:strRef>
          </c:cat>
          <c:val>
            <c:numRef>
              <c:f>Sheet1!$B$2:$B$11</c:f>
              <c:numCache>
                <c:formatCode>General</c:formatCode>
                <c:ptCount val="10"/>
                <c:pt idx="0">
                  <c:v>0.48601984938300519</c:v>
                </c:pt>
                <c:pt idx="1">
                  <c:v>0.15232755908994744</c:v>
                </c:pt>
                <c:pt idx="2">
                  <c:v>9.2372465774629209E-2</c:v>
                </c:pt>
                <c:pt idx="3">
                  <c:v>4.7496020483727079E-2</c:v>
                </c:pt>
                <c:pt idx="4">
                  <c:v>4.45819063984422E-2</c:v>
                </c:pt>
                <c:pt idx="5">
                  <c:v>4.3189503475049962E-2</c:v>
                </c:pt>
                <c:pt idx="6">
                  <c:v>4.0389281456761683E-2</c:v>
                </c:pt>
                <c:pt idx="7">
                  <c:v>3.0191217463738613E-2</c:v>
                </c:pt>
                <c:pt idx="8">
                  <c:v>2.0178975434452132E-2</c:v>
                </c:pt>
                <c:pt idx="9">
                  <c:v>1.5532612304611218E-2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Avene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La Roche-Posay (1.9%)</c:v>
                </c:pt>
                <c:pt idx="4">
                  <c:v>Neutrogena (2.7%)</c:v>
                </c:pt>
                <c:pt idx="5">
                  <c:v>Isdin (1.8%)</c:v>
                </c:pt>
                <c:pt idx="6">
                  <c:v>EQUATE (6.3%)</c:v>
                </c:pt>
                <c:pt idx="7">
                  <c:v>Eucerin (1.1%)</c:v>
                </c:pt>
                <c:pt idx="8">
                  <c:v>Caribbean Beach (6.6%)</c:v>
                </c:pt>
                <c:pt idx="9">
                  <c:v>Garnier (1.7%)</c:v>
                </c:pt>
              </c:strCache>
            </c:strRef>
          </c:cat>
          <c:val>
            <c:numRef>
              <c:f>Sheet1!$B$2:$B$11</c:f>
              <c:numCache>
                <c:formatCode>General</c:formatCode>
                <c:ptCount val="10"/>
                <c:pt idx="0">
                  <c:v>0.42375871728897918</c:v>
                </c:pt>
                <c:pt idx="1">
                  <c:v>0.12542148645715442</c:v>
                </c:pt>
                <c:pt idx="2">
                  <c:v>0.10974797423796653</c:v>
                </c:pt>
                <c:pt idx="3">
                  <c:v>6.4134098540743478E-2</c:v>
                </c:pt>
                <c:pt idx="4">
                  <c:v>6.042013952835823E-2</c:v>
                </c:pt>
                <c:pt idx="5">
                  <c:v>5.1306054436378187E-2</c:v>
                </c:pt>
                <c:pt idx="6">
                  <c:v>4.0092387567938252E-2</c:v>
                </c:pt>
                <c:pt idx="7">
                  <c:v>2.9734349828676856E-2</c:v>
                </c:pt>
                <c:pt idx="8">
                  <c:v>2.8345699229777997E-2</c:v>
                </c:pt>
                <c:pt idx="9">
                  <c:v>2.6923061052725825E-2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Avene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La Roche-Posay (1.9%)</c:v>
                </c:pt>
                <c:pt idx="4">
                  <c:v>Neutrogena (2.7%)</c:v>
                </c:pt>
                <c:pt idx="5">
                  <c:v>Isdin (1.8%)</c:v>
                </c:pt>
                <c:pt idx="6">
                  <c:v>EQUATE (6.3%)</c:v>
                </c:pt>
                <c:pt idx="7">
                  <c:v>Garnier (1.7%)</c:v>
                </c:pt>
                <c:pt idx="8">
                  <c:v>Caribbean Beach (6.6%)</c:v>
                </c:pt>
                <c:pt idx="9">
                  <c:v>Eucerin (1.1%)</c:v>
                </c:pt>
              </c:strCache>
            </c:strRef>
          </c:cat>
          <c:val>
            <c:numRef>
              <c:f>Sheet1!$B$2:$B$11</c:f>
              <c:numCache>
                <c:formatCode>General</c:formatCode>
                <c:ptCount val="10"/>
                <c:pt idx="0">
                  <c:v>0.40368892718960347</c:v>
                </c:pt>
                <c:pt idx="1">
                  <c:v>0.12000679981037958</c:v>
                </c:pt>
                <c:pt idx="2">
                  <c:v>0.11337476432102254</c:v>
                </c:pt>
                <c:pt idx="3">
                  <c:v>6.5766033054110343E-2</c:v>
                </c:pt>
                <c:pt idx="4">
                  <c:v>6.5114847815140417E-2</c:v>
                </c:pt>
                <c:pt idx="5">
                  <c:v>5.420802604702453E-2</c:v>
                </c:pt>
                <c:pt idx="6">
                  <c:v>4.1625724977990948E-2</c:v>
                </c:pt>
                <c:pt idx="7">
                  <c:v>3.1471654556084271E-2</c:v>
                </c:pt>
                <c:pt idx="8">
                  <c:v>2.8616474112980402E-2</c:v>
                </c:pt>
                <c:pt idx="9">
                  <c:v>2.7791005015177388E-2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Nuvel (2.3%)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EQUATE (6.3%)</c:v>
                </c:pt>
                <c:pt idx="2">
                  <c:v>Caribbean Beach (6.6%)</c:v>
                </c:pt>
                <c:pt idx="3">
                  <c:v>Hawaiian Tropic (19.3%)</c:v>
                </c:pt>
                <c:pt idx="4">
                  <c:v>Banana Boat (15.9%)</c:v>
                </c:pt>
                <c:pt idx="5">
                  <c:v>Garnier (1.7%)</c:v>
                </c:pt>
                <c:pt idx="6">
                  <c:v>Neutrogena (2.7%)</c:v>
                </c:pt>
                <c:pt idx="7">
                  <c:v>Isdin (1.8%)</c:v>
                </c:pt>
                <c:pt idx="8">
                  <c:v>Eucerin (1.1%)</c:v>
                </c:pt>
                <c:pt idx="9">
                  <c:v>L'Oreal Paris (0.9%)</c:v>
                </c:pt>
              </c:strCache>
            </c:strRef>
          </c:cat>
          <c:val>
            <c:numRef>
              <c:f>Sheet1!$B$2:$B$11</c:f>
              <c:numCache>
                <c:formatCode>General</c:formatCode>
                <c:ptCount val="10"/>
                <c:pt idx="0">
                  <c:v>0.32575915459532057</c:v>
                </c:pt>
                <c:pt idx="1">
                  <c:v>0.19046127317355002</c:v>
                </c:pt>
                <c:pt idx="2">
                  <c:v>0.1740272334124944</c:v>
                </c:pt>
                <c:pt idx="3">
                  <c:v>0.11010084238438693</c:v>
                </c:pt>
                <c:pt idx="4">
                  <c:v>9.4677211499359842E-2</c:v>
                </c:pt>
                <c:pt idx="5">
                  <c:v>3.1086945248995919E-2</c:v>
                </c:pt>
                <c:pt idx="6">
                  <c:v>2.5338949906496631E-2</c:v>
                </c:pt>
                <c:pt idx="7">
                  <c:v>1.1174760443621069E-2</c:v>
                </c:pt>
                <c:pt idx="8">
                  <c:v>9.0305597344739457E-3</c:v>
                </c:pt>
                <c:pt idx="9">
                  <c:v>7.28877745345804E-3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Hawaiian Tropic</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Beauty Care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Nivea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Neutrogena</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Isdin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Garnier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L'Oreal Paris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Avene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Vaseline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Eucerin</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La Roche-Posay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Sheet1!$A$2:$A$14</c:f>
              <c:numCache>
                <c:formatCode>General</c:formatCode>
                <c:ptCount val="13"/>
                <c:pt idx="0">
                  <c:v>-1.0310860770776382</c:v>
                </c:pt>
                <c:pt idx="1">
                  <c:v>-2.0405674432701595</c:v>
                </c:pt>
                <c:pt idx="2">
                  <c:v>-2.6114049847646084</c:v>
                </c:pt>
                <c:pt idx="3">
                  <c:v>-2.1500376961340839</c:v>
                </c:pt>
                <c:pt idx="4">
                  <c:v>-2.5501190662067463</c:v>
                </c:pt>
                <c:pt idx="5">
                  <c:v>-0.92686844529069512</c:v>
                </c:pt>
                <c:pt idx="6">
                  <c:v>-1.1238465385436831</c:v>
                </c:pt>
                <c:pt idx="7">
                  <c:v>-2.3255702429900147</c:v>
                </c:pt>
                <c:pt idx="8">
                  <c:v>-1.9319533657228816</c:v>
                </c:pt>
                <c:pt idx="9">
                  <c:v>-2.320534821779261</c:v>
                </c:pt>
                <c:pt idx="10">
                  <c:v>-2.4675547287377673</c:v>
                </c:pt>
                <c:pt idx="11">
                  <c:v>-1.7407684287728244</c:v>
                </c:pt>
                <c:pt idx="12">
                  <c:v>-1.1645288181168223</c:v>
                </c:pt>
              </c:numCache>
            </c:numRef>
          </c:xVal>
          <c:yVal>
            <c:numRef>
              <c:f>Sheet1!$B$2:$B$14</c:f>
              <c:numCache>
                <c:formatCode>General</c:formatCode>
                <c:ptCount val="13"/>
                <c:pt idx="0">
                  <c:v>-0.93599183184658574</c:v>
                </c:pt>
                <c:pt idx="1">
                  <c:v>-0.57924696385950625</c:v>
                </c:pt>
                <c:pt idx="2">
                  <c:v>-0.96996969519762599</c:v>
                </c:pt>
                <c:pt idx="3">
                  <c:v>-1.8495805662715863</c:v>
                </c:pt>
                <c:pt idx="4">
                  <c:v>-0.82049752513234042</c:v>
                </c:pt>
                <c:pt idx="5">
                  <c:v>-0.74639533552285553</c:v>
                </c:pt>
                <c:pt idx="6">
                  <c:v>-1.3985666078486745</c:v>
                </c:pt>
                <c:pt idx="7">
                  <c:v>-1.8229064242910398</c:v>
                </c:pt>
                <c:pt idx="8">
                  <c:v>-1.0826881318730208</c:v>
                </c:pt>
                <c:pt idx="9">
                  <c:v>-0.87353531055736244</c:v>
                </c:pt>
                <c:pt idx="10">
                  <c:v>-0.87172963207545384</c:v>
                </c:pt>
                <c:pt idx="11">
                  <c:v>-1.4267068714285782</c:v>
                </c:pt>
                <c:pt idx="12">
                  <c:v>-1.7538332702685544</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Nuvel (2.3%)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EQUATE (6.3%)</c:v>
                </c:pt>
                <c:pt idx="2">
                  <c:v>Caribbean Beach (6.6%)</c:v>
                </c:pt>
                <c:pt idx="3">
                  <c:v>Hawaiian Tropic (19.3%)</c:v>
                </c:pt>
                <c:pt idx="4">
                  <c:v>Banana Boat (15.9%)</c:v>
                </c:pt>
                <c:pt idx="5">
                  <c:v>Garnier (1.7%)</c:v>
                </c:pt>
                <c:pt idx="6">
                  <c:v>Neutrogena (2.7%)</c:v>
                </c:pt>
                <c:pt idx="7">
                  <c:v>Isdin (1.8%)</c:v>
                </c:pt>
                <c:pt idx="8">
                  <c:v>Eucerin (1.1%)</c:v>
                </c:pt>
                <c:pt idx="9">
                  <c:v>L'Oreal Paris (0.9%)</c:v>
                </c:pt>
              </c:strCache>
            </c:strRef>
          </c:cat>
          <c:val>
            <c:numRef>
              <c:f>Sheet1!$B$2:$B$11</c:f>
              <c:numCache>
                <c:formatCode>General</c:formatCode>
                <c:ptCount val="10"/>
                <c:pt idx="0">
                  <c:v>0.29273710498982369</c:v>
                </c:pt>
                <c:pt idx="1">
                  <c:v>0.221292107102256</c:v>
                </c:pt>
                <c:pt idx="2">
                  <c:v>0.20648417299152219</c:v>
                </c:pt>
                <c:pt idx="3">
                  <c:v>0.11138838221841169</c:v>
                </c:pt>
                <c:pt idx="4">
                  <c:v>0.10864502403659261</c:v>
                </c:pt>
                <c:pt idx="5">
                  <c:v>1.7905928938641354E-2</c:v>
                </c:pt>
                <c:pt idx="6">
                  <c:v>1.6237115933768278E-2</c:v>
                </c:pt>
                <c:pt idx="7">
                  <c:v>5.7774653956017691E-3</c:v>
                </c:pt>
                <c:pt idx="8">
                  <c:v>5.2979020196104627E-3</c:v>
                </c:pt>
                <c:pt idx="9">
                  <c:v>3.7711357891766261E-3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Ocean Potion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Caribbean Beach (6.6%)</c:v>
                </c:pt>
                <c:pt idx="4">
                  <c:v>Banana Boat (15.9%)</c:v>
                </c:pt>
                <c:pt idx="5">
                  <c:v>Nuvel (2.3%)</c:v>
                </c:pt>
                <c:pt idx="6">
                  <c:v>Garnier (1.7%)</c:v>
                </c:pt>
                <c:pt idx="7">
                  <c:v>Neutrogena (2.7%)</c:v>
                </c:pt>
                <c:pt idx="8">
                  <c:v>Isdin (1.8%)</c:v>
                </c:pt>
                <c:pt idx="9">
                  <c:v>L'Oreal Paris (0.9%)</c:v>
                </c:pt>
              </c:strCache>
            </c:strRef>
          </c:cat>
          <c:val>
            <c:numRef>
              <c:f>Sheet1!$B$2:$B$11</c:f>
              <c:numCache>
                <c:formatCode>General</c:formatCode>
                <c:ptCount val="10"/>
                <c:pt idx="0">
                  <c:v>0.28683445585506079</c:v>
                </c:pt>
                <c:pt idx="1">
                  <c:v>0.16790072279518084</c:v>
                </c:pt>
                <c:pt idx="2">
                  <c:v>0.16007236733657526</c:v>
                </c:pt>
                <c:pt idx="3">
                  <c:v>0.14583866288230676</c:v>
                </c:pt>
                <c:pt idx="4">
                  <c:v>0.10832205166832599</c:v>
                </c:pt>
                <c:pt idx="5">
                  <c:v>4.6602041718493969E-2</c:v>
                </c:pt>
                <c:pt idx="6">
                  <c:v>2.1804965255889191E-2</c:v>
                </c:pt>
                <c:pt idx="7">
                  <c:v>2.15084825859112E-2</c:v>
                </c:pt>
                <c:pt idx="8">
                  <c:v>9.607134638562994E-3</c:v>
                </c:pt>
                <c:pt idx="9">
                  <c:v>6.3859393507706584E-3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Ocean Potion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Nuvel (2.3%)</c:v>
                </c:pt>
                <c:pt idx="6">
                  <c:v>Neutrogena (2.7%)</c:v>
                </c:pt>
                <c:pt idx="7">
                  <c:v>Garnier (1.7%)</c:v>
                </c:pt>
                <c:pt idx="8">
                  <c:v>Isdin (1.8%)</c:v>
                </c:pt>
                <c:pt idx="9">
                  <c:v>La Roche-Posay (1.9%)</c:v>
                </c:pt>
              </c:strCache>
            </c:strRef>
          </c:cat>
          <c:val>
            <c:numRef>
              <c:f>Sheet1!$B$2:$B$11</c:f>
              <c:numCache>
                <c:formatCode>General</c:formatCode>
                <c:ptCount val="10"/>
                <c:pt idx="0">
                  <c:v>0.32120320854370327</c:v>
                </c:pt>
                <c:pt idx="1">
                  <c:v>0.18629808901748873</c:v>
                </c:pt>
                <c:pt idx="2">
                  <c:v>0.16597454911819762</c:v>
                </c:pt>
                <c:pt idx="3">
                  <c:v>0.11323584850611716</c:v>
                </c:pt>
                <c:pt idx="4">
                  <c:v>0.10291817650531818</c:v>
                </c:pt>
                <c:pt idx="5">
                  <c:v>2.9842489962297793E-2</c:v>
                </c:pt>
                <c:pt idx="6">
                  <c:v>2.0301908815208363E-2</c:v>
                </c:pt>
                <c:pt idx="7">
                  <c:v>1.5706671579409609E-2</c:v>
                </c:pt>
                <c:pt idx="8">
                  <c:v>9.5886445916912207E-3</c:v>
                </c:pt>
                <c:pt idx="9">
                  <c:v>8.6569282159410441E-3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Vaseline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Caribbean Beach (6.6%)</c:v>
                </c:pt>
                <c:pt idx="3">
                  <c:v>EQUATE (6.3%)</c:v>
                </c:pt>
                <c:pt idx="4">
                  <c:v>Banana Boat (15.9%)</c:v>
                </c:pt>
                <c:pt idx="5">
                  <c:v>Neutrogena (2.7%)</c:v>
                </c:pt>
                <c:pt idx="6">
                  <c:v>Garnier (1.7%)</c:v>
                </c:pt>
                <c:pt idx="7">
                  <c:v>Nuvel (2.3%)</c:v>
                </c:pt>
                <c:pt idx="8">
                  <c:v>Isdin (1.8%)</c:v>
                </c:pt>
                <c:pt idx="9">
                  <c:v>L'Oreal Paris (0.9%)</c:v>
                </c:pt>
              </c:strCache>
            </c:strRef>
          </c:cat>
          <c:val>
            <c:numRef>
              <c:f>Sheet1!$B$2:$B$11</c:f>
              <c:numCache>
                <c:formatCode>General</c:formatCode>
                <c:ptCount val="10"/>
                <c:pt idx="0">
                  <c:v>0.35633637142906566</c:v>
                </c:pt>
                <c:pt idx="1">
                  <c:v>0.16746007787551193</c:v>
                </c:pt>
                <c:pt idx="2">
                  <c:v>9.7413762982010335E-2</c:v>
                </c:pt>
                <c:pt idx="3">
                  <c:v>9.3911562819442101E-2</c:v>
                </c:pt>
                <c:pt idx="4">
                  <c:v>8.8426065349495001E-2</c:v>
                </c:pt>
                <c:pt idx="5">
                  <c:v>4.2967159895053078E-2</c:v>
                </c:pt>
                <c:pt idx="6">
                  <c:v>3.5410771116927565E-2</c:v>
                </c:pt>
                <c:pt idx="7">
                  <c:v>3.3274035077029425E-2</c:v>
                </c:pt>
                <c:pt idx="8">
                  <c:v>2.9147111064518384E-2</c:v>
                </c:pt>
                <c:pt idx="9">
                  <c:v>1.6011686330442317E-2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Vaseline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Neutrogena (2.7%)</c:v>
                </c:pt>
                <c:pt idx="6">
                  <c:v>Garnier (1.7%)</c:v>
                </c:pt>
                <c:pt idx="7">
                  <c:v>Nuvel (2.3%)</c:v>
                </c:pt>
                <c:pt idx="8">
                  <c:v>Isdin (1.8%)</c:v>
                </c:pt>
                <c:pt idx="9">
                  <c:v>La Roche-Posay (1.9%)</c:v>
                </c:pt>
              </c:strCache>
            </c:strRef>
          </c:cat>
          <c:val>
            <c:numRef>
              <c:f>Sheet1!$B$2:$B$11</c:f>
              <c:numCache>
                <c:formatCode>General</c:formatCode>
                <c:ptCount val="10"/>
                <c:pt idx="0">
                  <c:v>0.36656224705100621</c:v>
                </c:pt>
                <c:pt idx="1">
                  <c:v>0.16401850209163013</c:v>
                </c:pt>
                <c:pt idx="2">
                  <c:v>0.11983996754020654</c:v>
                </c:pt>
                <c:pt idx="3">
                  <c:v>8.7109242322764707E-2</c:v>
                </c:pt>
                <c:pt idx="4">
                  <c:v>8.1820168061565834E-2</c:v>
                </c:pt>
                <c:pt idx="5">
                  <c:v>3.8166215010224845E-2</c:v>
                </c:pt>
                <c:pt idx="6">
                  <c:v>2.8297243001417761E-2</c:v>
                </c:pt>
                <c:pt idx="7">
                  <c:v>2.8180120829103487E-2</c:v>
                </c:pt>
                <c:pt idx="8">
                  <c:v>2.5858146545944351E-2</c:v>
                </c:pt>
                <c:pt idx="9">
                  <c:v>1.6284931141928669E-2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Eucerin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Neutrogena (2.7%)</c:v>
                </c:pt>
                <c:pt idx="4">
                  <c:v>EQUATE (6.3%)</c:v>
                </c:pt>
                <c:pt idx="5">
                  <c:v>Isdin (1.8%)</c:v>
                </c:pt>
                <c:pt idx="6">
                  <c:v>La Roche-Posay (1.9%)</c:v>
                </c:pt>
                <c:pt idx="7">
                  <c:v>Caribbean Beach (6.6%)</c:v>
                </c:pt>
                <c:pt idx="8">
                  <c:v>Garnier (1.7%)</c:v>
                </c:pt>
                <c:pt idx="9">
                  <c:v>Nuvel (2.3%)</c:v>
                </c:pt>
              </c:strCache>
            </c:strRef>
          </c:cat>
          <c:val>
            <c:numRef>
              <c:f>Sheet1!$B$2:$B$11</c:f>
              <c:numCache>
                <c:formatCode>General</c:formatCode>
                <c:ptCount val="10"/>
                <c:pt idx="0">
                  <c:v>0.46541518835558876</c:v>
                </c:pt>
                <c:pt idx="1">
                  <c:v>9.1038811610862802E-2</c:v>
                </c:pt>
                <c:pt idx="2">
                  <c:v>8.3777563819860942E-2</c:v>
                </c:pt>
                <c:pt idx="3">
                  <c:v>7.9967455943247528E-2</c:v>
                </c:pt>
                <c:pt idx="4">
                  <c:v>6.4040933064505631E-2</c:v>
                </c:pt>
                <c:pt idx="5">
                  <c:v>4.4064925912357909E-2</c:v>
                </c:pt>
                <c:pt idx="6">
                  <c:v>4.312111291562773E-2</c:v>
                </c:pt>
                <c:pt idx="7">
                  <c:v>3.8527985065031758E-2</c:v>
                </c:pt>
                <c:pt idx="8">
                  <c:v>2.8497506315273577E-2</c:v>
                </c:pt>
                <c:pt idx="9">
                  <c:v>2.5462390028548113E-2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Eucerin (1.1%)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Neutrogena (2.7%)</c:v>
                </c:pt>
                <c:pt idx="3">
                  <c:v>Hawaiian Tropic (19.3%)</c:v>
                </c:pt>
                <c:pt idx="4">
                  <c:v>La Roche-Posay (1.9%)</c:v>
                </c:pt>
                <c:pt idx="5">
                  <c:v>EQUATE (6.3%)</c:v>
                </c:pt>
                <c:pt idx="6">
                  <c:v>Isdin (1.8%)</c:v>
                </c:pt>
                <c:pt idx="7">
                  <c:v>Caribbean Beach (6.6%)</c:v>
                </c:pt>
                <c:pt idx="8">
                  <c:v>Garnier (1.7%)</c:v>
                </c:pt>
                <c:pt idx="9">
                  <c:v>L'Oreal Paris (0.9%)</c:v>
                </c:pt>
              </c:strCache>
            </c:strRef>
          </c:cat>
          <c:val>
            <c:numRef>
              <c:f>Sheet1!$B$2:$B$11</c:f>
              <c:numCache>
                <c:formatCode>General</c:formatCode>
                <c:ptCount val="10"/>
                <c:pt idx="0">
                  <c:v>0.45365409472048379</c:v>
                </c:pt>
                <c:pt idx="1">
                  <c:v>9.6379427989555053E-2</c:v>
                </c:pt>
                <c:pt idx="2">
                  <c:v>8.6705095015938788E-2</c:v>
                </c:pt>
                <c:pt idx="3">
                  <c:v>8.1445895265938803E-2</c:v>
                </c:pt>
                <c:pt idx="4">
                  <c:v>5.6277188939837408E-2</c:v>
                </c:pt>
                <c:pt idx="5">
                  <c:v>5.6069153693308706E-2</c:v>
                </c:pt>
                <c:pt idx="6">
                  <c:v>5.3201576836368308E-2</c:v>
                </c:pt>
                <c:pt idx="7">
                  <c:v>2.9896972995207334E-2</c:v>
                </c:pt>
                <c:pt idx="8">
                  <c:v>2.5687700396917777E-2</c:v>
                </c:pt>
                <c:pt idx="9">
                  <c:v>2.1260929161323966E-2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La Roche-Posay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Neutrogena (2.7%)</c:v>
                </c:pt>
                <c:pt idx="4">
                  <c:v>Isdin (1.8%)</c:v>
                </c:pt>
                <c:pt idx="5">
                  <c:v>Eucerin (1.1%)</c:v>
                </c:pt>
                <c:pt idx="6">
                  <c:v>Garnier (1.7%)</c:v>
                </c:pt>
                <c:pt idx="7">
                  <c:v>EQUATE (6.3%)</c:v>
                </c:pt>
                <c:pt idx="8">
                  <c:v>Caribbean Beach (6.6%)</c:v>
                </c:pt>
                <c:pt idx="9">
                  <c:v>L'Oreal Paris (0.9%)</c:v>
                </c:pt>
              </c:strCache>
            </c:strRef>
          </c:cat>
          <c:val>
            <c:numRef>
              <c:f>Sheet1!$B$2:$B$11</c:f>
              <c:numCache>
                <c:formatCode>General</c:formatCode>
                <c:ptCount val="10"/>
                <c:pt idx="0">
                  <c:v>0.5170416733603036</c:v>
                </c:pt>
                <c:pt idx="1">
                  <c:v>0.11593534779791523</c:v>
                </c:pt>
                <c:pt idx="2">
                  <c:v>9.918726314470179E-2</c:v>
                </c:pt>
                <c:pt idx="3">
                  <c:v>5.6730458440915732E-2</c:v>
                </c:pt>
                <c:pt idx="4">
                  <c:v>5.1854024725910879E-2</c:v>
                </c:pt>
                <c:pt idx="5">
                  <c:v>3.3675718676092696E-2</c:v>
                </c:pt>
                <c:pt idx="6">
                  <c:v>2.8540716423748252E-2</c:v>
                </c:pt>
                <c:pt idx="7">
                  <c:v>2.7158769754834149E-2</c:v>
                </c:pt>
                <c:pt idx="8">
                  <c:v>2.1075550874876989E-2</c:v>
                </c:pt>
                <c:pt idx="9">
                  <c:v>2.0179300540087215E-2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La Roche-Posay (1.9%)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Hawaiian Tropic (19.3%)</c:v>
                </c:pt>
                <c:pt idx="3">
                  <c:v>Neutrogena (2.7%)</c:v>
                </c:pt>
                <c:pt idx="4">
                  <c:v>Isdin (1.8%)</c:v>
                </c:pt>
                <c:pt idx="5">
                  <c:v>Eucerin (1.1%)</c:v>
                </c:pt>
                <c:pt idx="6">
                  <c:v>EQUATE (6.3%)</c:v>
                </c:pt>
                <c:pt idx="7">
                  <c:v>Garnier (1.7%)</c:v>
                </c:pt>
                <c:pt idx="8">
                  <c:v>L'Oreal Paris (0.9%)</c:v>
                </c:pt>
                <c:pt idx="9">
                  <c:v>Caribbean Beach (6.6%)</c:v>
                </c:pt>
              </c:strCache>
            </c:strRef>
          </c:cat>
          <c:val>
            <c:numRef>
              <c:f>Sheet1!$B$2:$B$11</c:f>
              <c:numCache>
                <c:formatCode>General</c:formatCode>
                <c:ptCount val="10"/>
                <c:pt idx="0">
                  <c:v>0.46519658578930861</c:v>
                </c:pt>
                <c:pt idx="1">
                  <c:v>0.15190543027728912</c:v>
                </c:pt>
                <c:pt idx="2">
                  <c:v>0.11590669449758037</c:v>
                </c:pt>
                <c:pt idx="3">
                  <c:v>5.7342018092577371E-2</c:v>
                </c:pt>
                <c:pt idx="4">
                  <c:v>5.6780527959565619E-2</c:v>
                </c:pt>
                <c:pt idx="5">
                  <c:v>4.2535750090516793E-2</c:v>
                </c:pt>
                <c:pt idx="6">
                  <c:v>2.721684937746555E-2</c:v>
                </c:pt>
                <c:pt idx="7">
                  <c:v>1.8734323676800179E-2</c:v>
                </c:pt>
                <c:pt idx="8">
                  <c:v>1.6810509592462927E-2</c:v>
                </c:pt>
                <c:pt idx="9">
                  <c:v>1.6528309805431251E-2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Ozono Lotion FPS50+ 120ml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-0.6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175</c:v>
                </c:pt>
                <c:pt idx="1">
                  <c:v>190</c:v>
                </c:pt>
                <c:pt idx="2">
                  <c:v>205</c:v>
                </c:pt>
                <c:pt idx="3">
                  <c:v>235</c:v>
                </c:pt>
                <c:pt idx="4">
                  <c:v>260</c:v>
                </c:pt>
              </c:numCache>
            </c:numRef>
          </c:xVal>
          <c:yVal>
            <c:numRef>
              <c:f>Sheet1!$B$2:$B$6</c:f>
              <c:numCache>
                <c:formatCode>General</c:formatCode>
                <c:ptCount val="5"/>
                <c:pt idx="0">
                  <c:v>0.32835423588678969</c:v>
                </c:pt>
                <c:pt idx="1">
                  <c:v>0.27291828729806827</c:v>
                </c:pt>
                <c:pt idx="2">
                  <c:v>0</c:v>
                </c:pt>
                <c:pt idx="3">
                  <c:v>-0.23503277551229251</c:v>
                </c:pt>
                <c:pt idx="4">
                  <c:v>-0.27585190696595918</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Ozono Spray FPS50+ 180ml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330</c:v>
                </c:pt>
                <c:pt idx="1">
                  <c:v>350</c:v>
                </c:pt>
                <c:pt idx="2">
                  <c:v>385</c:v>
                </c:pt>
                <c:pt idx="3">
                  <c:v>430</c:v>
                </c:pt>
                <c:pt idx="4">
                  <c:v>465</c:v>
                </c:pt>
              </c:numCache>
            </c:numRef>
          </c:xVal>
          <c:yVal>
            <c:numRef>
              <c:f>Sheet1!$B$9:$B$13</c:f>
              <c:numCache>
                <c:formatCode>General</c:formatCode>
                <c:ptCount val="5"/>
                <c:pt idx="0">
                  <c:v>0.15102763498636482</c:v>
                </c:pt>
                <c:pt idx="1">
                  <c:v>7.2006364322012545E-2</c:v>
                </c:pt>
                <c:pt idx="2">
                  <c:v>0</c:v>
                </c:pt>
                <c:pt idx="3">
                  <c:v>-0.17885854584987304</c:v>
                </c:pt>
                <c:pt idx="4">
                  <c:v>-0.25509643460900039</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Ozono Duo Defense Lotion FPS50+ 180ml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300</c:v>
                </c:pt>
                <c:pt idx="1">
                  <c:v>315</c:v>
                </c:pt>
                <c:pt idx="2">
                  <c:v>350</c:v>
                </c:pt>
                <c:pt idx="3">
                  <c:v>385</c:v>
                </c:pt>
                <c:pt idx="4">
                  <c:v>430</c:v>
                </c:pt>
              </c:numCache>
            </c:numRef>
          </c:xVal>
          <c:yVal>
            <c:numRef>
              <c:f>Sheet1!$B$16:$B$20</c:f>
              <c:numCache>
                <c:formatCode>General</c:formatCode>
                <c:ptCount val="5"/>
                <c:pt idx="0">
                  <c:v>0.4361906610533634</c:v>
                </c:pt>
                <c:pt idx="1">
                  <c:v>0.28028222239554718</c:v>
                </c:pt>
                <c:pt idx="2">
                  <c:v>0</c:v>
                </c:pt>
                <c:pt idx="3">
                  <c:v>-0.12938159167125093</c:v>
                </c:pt>
                <c:pt idx="4">
                  <c:v>-0.35352083719046129</c:v>
                </c:pt>
              </c:numCache>
            </c:numRef>
          </c:yVal>
          <c:smooth val="0"/>
          <c:extLst>
            <c:ext xmlns:c16="http://schemas.microsoft.com/office/drawing/2014/chart" uri="{C3380CC4-5D6E-409C-BE32-E72D297353CC}">
              <c16:uniqueId val="{0000007D-1ABB-4592-8776-98B59FCA8F1B}"/>
            </c:ext>
          </c:extLst>
        </c:ser>
        <c:ser>
          <c:idx val="5"/>
          <c:order val="3"/>
          <c:tx>
            <c:strRef>
              <c:f>Sheet1!$B$22</c:f>
              <c:strCache>
                <c:ptCount val="1"/>
                <c:pt idx="0">
                  <c:v>Hawaiian Tropic Ozono Lotion FPS50+ 240ml</c:v>
                </c:pt>
              </c:strCache>
            </c:strRef>
          </c:tx>
          <c:spPr>
            <a:ln w="19050" cap="rnd">
              <a:solidFill>
                <a:srgbClr val="92D050"/>
              </a:solidFill>
              <a:round/>
            </a:ln>
            <a:effectLst/>
          </c:spPr>
          <c:marker>
            <c:symbol val="circle"/>
            <c:size val="5"/>
            <c:spPr>
              <a:solidFill>
                <a:srgbClr val="92D050"/>
              </a:solidFill>
              <a:ln w="9525">
                <a:solidFill>
                  <a:srgbClr val="FFFFFF"/>
                </a:solidFill>
              </a:ln>
              <a:effectLst/>
            </c:spPr>
          </c:marker>
          <c:dLbls>
            <c:dLbl>
              <c:idx val="0"/>
              <c:tx>
                <c:rich>
                  <a:bodyPr/>
                  <a:lstStyle/>
                  <a:p>
                    <a:r>
                      <a:rPr lang="en-US"/>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Sheet1!$A$23:$A$27</c:f>
              <c:numCache>
                <c:formatCode>General</c:formatCode>
                <c:ptCount val="5"/>
                <c:pt idx="0">
                  <c:v>300</c:v>
                </c:pt>
                <c:pt idx="1">
                  <c:v>315</c:v>
                </c:pt>
                <c:pt idx="2">
                  <c:v>350</c:v>
                </c:pt>
                <c:pt idx="3">
                  <c:v>385</c:v>
                </c:pt>
                <c:pt idx="4">
                  <c:v>430</c:v>
                </c:pt>
              </c:numCache>
            </c:numRef>
          </c:xVal>
          <c:yVal>
            <c:numRef>
              <c:f>Sheet1!$B$23:$B$27</c:f>
              <c:numCache>
                <c:formatCode>General</c:formatCode>
                <c:ptCount val="5"/>
                <c:pt idx="0">
                  <c:v>0.51156104578026285</c:v>
                </c:pt>
                <c:pt idx="1">
                  <c:v>0.38321112198719531</c:v>
                </c:pt>
                <c:pt idx="2">
                  <c:v>0</c:v>
                </c:pt>
                <c:pt idx="3">
                  <c:v>-0.20124164710353476</c:v>
                </c:pt>
                <c:pt idx="4">
                  <c:v>-0.43062377707555061</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
          <c:min val="175"/>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Banana Boat</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EQUATE</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Nivea</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Caribbean Beach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Nuvel</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Godiva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Sheet1!$A$2:$A$6</c:f>
              <c:numCache>
                <c:formatCode>General</c:formatCode>
                <c:ptCount val="5"/>
                <c:pt idx="0">
                  <c:v>-2.6892356509182744</c:v>
                </c:pt>
                <c:pt idx="1">
                  <c:v>-0.92980018595900304</c:v>
                </c:pt>
                <c:pt idx="2">
                  <c:v>-3.4086581209416575</c:v>
                </c:pt>
                <c:pt idx="3">
                  <c:v>-0.91832950229865173</c:v>
                </c:pt>
                <c:pt idx="4">
                  <c:v>-1.1288296022868922</c:v>
                </c:pt>
              </c:numCache>
            </c:numRef>
          </c:xVal>
          <c:yVal>
            <c:numRef>
              <c:f>Sheet1!$B$2:$B$6</c:f>
              <c:numCache>
                <c:formatCode>General</c:formatCode>
                <c:ptCount val="5"/>
                <c:pt idx="0">
                  <c:v>-1.349012417507965</c:v>
                </c:pt>
                <c:pt idx="1">
                  <c:v>-1.8746919745653341</c:v>
                </c:pt>
                <c:pt idx="2">
                  <c:v>-1.4583517568209319</c:v>
                </c:pt>
                <c:pt idx="3">
                  <c:v>-0.71061543143240635</c:v>
                </c:pt>
                <c:pt idx="4">
                  <c:v>-0.6518875136731126</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Sheet1!$B$2:$B$19</c:f>
              <c:numCache>
                <c:formatCode>General</c:formatCode>
                <c:ptCount val="18"/>
                <c:pt idx="0">
                  <c:v>132.83542358867899</c:v>
                </c:pt>
                <c:pt idx="1">
                  <c:v>130.94231443807277</c:v>
                </c:pt>
                <c:pt idx="2">
                  <c:v>129.09497622571462</c:v>
                </c:pt>
                <c:pt idx="3">
                  <c:v>127.29182872980687</c:v>
                </c:pt>
                <c:pt idx="4">
                  <c:v>116.66384312506545</c:v>
                </c:pt>
                <c:pt idx="5">
                  <c:v>107.655486934891</c:v>
                </c:pt>
                <c:pt idx="6">
                  <c:v>100</c:v>
                </c:pt>
                <c:pt idx="7">
                  <c:v>93.46385798005727</c:v>
                </c:pt>
                <c:pt idx="8">
                  <c:v>87.847857170339736</c:v>
                </c:pt>
                <c:pt idx="9">
                  <c:v>84.601740742080665</c:v>
                </c:pt>
                <c:pt idx="10">
                  <c:v>81.655129956503885</c:v>
                </c:pt>
                <c:pt idx="11">
                  <c:v>78.965327858888372</c:v>
                </c:pt>
                <c:pt idx="12">
                  <c:v>76.496722448770768</c:v>
                </c:pt>
                <c:pt idx="13">
                  <c:v>75.653153244708008</c:v>
                </c:pt>
                <c:pt idx="14">
                  <c:v>74.82347601868436</c:v>
                </c:pt>
                <c:pt idx="15">
                  <c:v>74.007388661167639</c:v>
                </c:pt>
                <c:pt idx="16">
                  <c:v>73.204595918584943</c:v>
                </c:pt>
                <c:pt idx="17">
                  <c:v>72.414809303404084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Sheet1!$C$2:$C$19</c:f>
              <c:numCache>
                <c:formatCode>General</c:formatCode>
                <c:ptCount val="18"/>
                <c:pt idx="0">
                  <c:v>113.54594682069052</c:v>
                </c:pt>
                <c:pt idx="1">
                  <c:v>115.09621195252862</c:v>
                </c:pt>
                <c:pt idx="2">
                  <c:v>116.59546030378011</c:v>
                </c:pt>
                <c:pt idx="3">
                  <c:v>118.04561518313986</c:v>
                </c:pt>
                <c:pt idx="4">
                  <c:v>111.0129401884144</c:v>
                </c:pt>
                <c:pt idx="5">
                  <c:v>105.04767529926018</c:v>
                </c:pt>
                <c:pt idx="6">
                  <c:v>100</c:v>
                </c:pt>
                <c:pt idx="7">
                  <c:v>95.728570365964956</c:v>
                </c:pt>
                <c:pt idx="8">
                  <c:v>92.105582863380292</c:v>
                </c:pt>
                <c:pt idx="9">
                  <c:v>90.749739283590486</c:v>
                </c:pt>
                <c:pt idx="10">
                  <c:v>89.565484853028181</c:v>
                </c:pt>
                <c:pt idx="11">
                  <c:v>88.526641123335352</c:v>
                </c:pt>
                <c:pt idx="12">
                  <c:v>87.611027213014111</c:v>
                </c:pt>
                <c:pt idx="13">
                  <c:v>88.4777105101535</c:v>
                </c:pt>
                <c:pt idx="14">
                  <c:v>89.319889611350519</c:v>
                </c:pt>
                <c:pt idx="15">
                  <c:v>90.138221367688914</c:v>
                </c:pt>
                <c:pt idx="16">
                  <c:v>90.933341014547381</c:v>
                </c:pt>
                <c:pt idx="17">
                  <c:v>91.705862936567584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Sheet1!$D$2:$D$19</c:f>
              <c:numCache>
                <c:formatCode>General</c:formatCode>
                <c:ptCount val="18"/>
                <c:pt idx="0">
                  <c:v>101.51687701403478</c:v>
                </c:pt>
                <c:pt idx="1">
                  <c:v>105.2154735188734</c:v>
                </c:pt>
                <c:pt idx="2">
                  <c:v>108.80386754275324</c:v>
                </c:pt>
                <c:pt idx="3">
                  <c:v>112.28606084446302</c:v>
                </c:pt>
                <c:pt idx="4">
                  <c:v>107.49524962347297</c:v>
                </c:pt>
                <c:pt idx="5">
                  <c:v>103.42517284835833</c:v>
                </c:pt>
                <c:pt idx="6">
                  <c:v>100</c:v>
                </c:pt>
                <c:pt idx="7">
                  <c:v>97.136513097337712</c:v>
                </c:pt>
                <c:pt idx="8">
                  <c:v>94.751806764365767</c:v>
                </c:pt>
                <c:pt idx="9">
                  <c:v>94.574997446298624</c:v>
                </c:pt>
                <c:pt idx="10">
                  <c:v>94.489658184556873</c:v>
                </c:pt>
                <c:pt idx="11">
                  <c:v>94.480010310288307</c:v>
                </c:pt>
                <c:pt idx="12">
                  <c:v>94.532319431077894</c:v>
                </c:pt>
                <c:pt idx="13">
                  <c:v>96.462647148041043</c:v>
                </c:pt>
                <c:pt idx="14">
                  <c:v>98.344937942617193</c:v>
                </c:pt>
                <c:pt idx="15">
                  <c:v>100.18042051556519</c:v>
                </c:pt>
                <c:pt idx="16">
                  <c:v>101.97028563216341</c:v>
                </c:pt>
                <c:pt idx="17">
                  <c:v>103.71568734044709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Sheet1!$E$2:$E$19</c:f>
              <c:numCache>
                <c:formatCode>General</c:formatCode>
                <c:ptCount val="18"/>
                <c:pt idx="0">
                  <c:v>0.55567371751840622</c:v>
                </c:pt>
                <c:pt idx="1">
                  <c:v>0.56801611425400589</c:v>
                </c:pt>
                <c:pt idx="2">
                  <c:v>0.57969135440930297</c:v>
                </c:pt>
                <c:pt idx="3">
                  <c:v>0.59075210824063729</c:v>
                </c:pt>
                <c:pt idx="4">
                  <c:v>0.60124564392677471</c:v>
                </c:pt>
                <c:pt idx="5">
                  <c:v>0.61121450282860534</c:v>
                </c:pt>
                <c:pt idx="6">
                  <c:v>0.62069707593034651</c:v>
                </c:pt>
                <c:pt idx="7">
                  <c:v>0.62972809793200524</c:v>
                </c:pt>
                <c:pt idx="8">
                  <c:v>0.63833907239870258</c:v>
                </c:pt>
                <c:pt idx="9">
                  <c:v>0.6465586389350958</c:v>
                </c:pt>
                <c:pt idx="10">
                  <c:v>0.6544128914032048</c:v>
                </c:pt>
                <c:pt idx="11">
                  <c:v>0.66192565463357</c:v>
                </c:pt>
                <c:pt idx="12">
                  <c:v>0.66911872581157905</c:v>
                </c:pt>
                <c:pt idx="13">
                  <c:v>0.67601208569050442</c:v>
                </c:pt>
                <c:pt idx="14">
                  <c:v>0.6826240839417187</c:v>
                </c:pt>
                <c:pt idx="15">
                  <c:v>0.68897160226288434</c:v>
                </c:pt>
                <c:pt idx="16">
                  <c:v>0.69507019829694527</c:v>
                </c:pt>
                <c:pt idx="17">
                  <c:v>0.70093423294508095</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Lotion FPS50+ 120ml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Hawaiian Tropic Ozono Lotion FPS50+ 240ml (4.4%)</c:v>
                </c:pt>
                <c:pt idx="2">
                  <c:v>Nivea Sun Protection &amp; Hydration Cream FPS50+ 200ml (9.5%)</c:v>
                </c:pt>
                <c:pt idx="3">
                  <c:v>Hawaiian Tropic Sheer Touch Lotion FPS50 120ml (1.4%)</c:v>
                </c:pt>
                <c:pt idx="4">
                  <c:v>Hawaiian Tropic Sheer Touch Lotion FPS50+ 240ml (4.4%)</c:v>
                </c:pt>
                <c:pt idx="5">
                  <c:v>Nivea Sun Protection Sensitive Skin Gel FPS50+ 200ml (5.1%)</c:v>
                </c:pt>
                <c:pt idx="6">
                  <c:v>Equate Sport Lotion FPS30 237ml (2.0%)</c:v>
                </c:pt>
                <c:pt idx="7">
                  <c:v>Equate Ultra Spray FPS50 156g (1.7%)</c:v>
                </c:pt>
                <c:pt idx="8">
                  <c:v>Hawaiian Tropic Island Sport Lotion FPS50 240ml (3.6%)</c:v>
                </c:pt>
                <c:pt idx="9">
                  <c:v>Hawaiian Tropic Sheer Touch Lotion FPS30 240ml (1.7%)</c:v>
                </c:pt>
              </c:strCache>
            </c:strRef>
          </c:cat>
          <c:val>
            <c:numRef>
              <c:f>Sheet1!$B$2:$B$11</c:f>
              <c:numCache>
                <c:formatCode>General</c:formatCode>
                <c:ptCount val="10"/>
                <c:pt idx="0">
                  <c:v>7.3216372976632541E-2</c:v>
                </c:pt>
                <c:pt idx="1">
                  <c:v>5.8405947993093586E-2</c:v>
                </c:pt>
                <c:pt idx="2">
                  <c:v>5.7428675433102212E-2</c:v>
                </c:pt>
                <c:pt idx="3">
                  <c:v>5.6911441820269248E-2</c:v>
                </c:pt>
                <c:pt idx="4">
                  <c:v>5.2764403654343116E-2</c:v>
                </c:pt>
                <c:pt idx="5">
                  <c:v>3.6873576767789004E-2</c:v>
                </c:pt>
                <c:pt idx="6">
                  <c:v>3.6573571718160044E-2</c:v>
                </c:pt>
                <c:pt idx="7">
                  <c:v>3.6536983019542016E-2</c:v>
                </c:pt>
                <c:pt idx="8">
                  <c:v>3.5738731052237072E-2</c:v>
                </c:pt>
                <c:pt idx="9">
                  <c:v>3.3367881223986005E-2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Lotion FPS50+ 120ml (0.9%)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Hawaiian Tropic Sheer Touch Lotion FPS50 120ml (1.4%)</c:v>
                </c:pt>
                <c:pt idx="3">
                  <c:v>Hawaiian Tropic Ozono Lotion FPS50+ 240ml (4.4%)</c:v>
                </c:pt>
                <c:pt idx="4">
                  <c:v>Equate Ultra Spray FPS50 156g (1.7%)</c:v>
                </c:pt>
                <c:pt idx="5">
                  <c:v>Hawaiian Tropic Sheer Touch Lotion FPS50+ 240ml (4.4%)</c:v>
                </c:pt>
                <c:pt idx="6">
                  <c:v>Equate Sport Lotion FPS30 237ml (2.0%)</c:v>
                </c:pt>
                <c:pt idx="7">
                  <c:v>Nivea Sun Protection Sensitive Skin Gel FPS50+ 200ml (5.1%)</c:v>
                </c:pt>
                <c:pt idx="8">
                  <c:v>Caribbean Beach Advanced Protection Cream FPS50+ 150g (1.0%)</c:v>
                </c:pt>
                <c:pt idx="9">
                  <c:v>Hawaiian Tropic Island Sport Lotion FPS50 240ml (3.6%)</c:v>
                </c:pt>
              </c:strCache>
            </c:strRef>
          </c:cat>
          <c:val>
            <c:numRef>
              <c:f>Sheet1!$B$2:$B$11</c:f>
              <c:numCache>
                <c:formatCode>General</c:formatCode>
                <c:ptCount val="10"/>
                <c:pt idx="0">
                  <c:v>8.2008618058319938E-2</c:v>
                </c:pt>
                <c:pt idx="1">
                  <c:v>5.839054803224733E-2</c:v>
                </c:pt>
                <c:pt idx="2">
                  <c:v>4.8468983826226615E-2</c:v>
                </c:pt>
                <c:pt idx="3">
                  <c:v>4.8465418508674023E-2</c:v>
                </c:pt>
                <c:pt idx="4">
                  <c:v>4.3026484267955606E-2</c:v>
                </c:pt>
                <c:pt idx="5">
                  <c:v>3.762274448088173E-2</c:v>
                </c:pt>
                <c:pt idx="6">
                  <c:v>3.7266316772098095E-2</c:v>
                </c:pt>
                <c:pt idx="7">
                  <c:v>3.2160967478221648E-2</c:v>
                </c:pt>
                <c:pt idx="8">
                  <c:v>3.1688687184809092E-2</c:v>
                </c:pt>
                <c:pt idx="9">
                  <c:v>2.8733003052168873E-2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Sheet1!$B$2:$B$29</c:f>
              <c:numCache>
                <c:formatCode>General</c:formatCode>
                <c:ptCount val="28"/>
                <c:pt idx="0">
                  <c:v>115.10276349863638</c:v>
                </c:pt>
                <c:pt idx="1">
                  <c:v>112.68041637566628</c:v>
                </c:pt>
                <c:pt idx="2">
                  <c:v>110.75676527026059</c:v>
                </c:pt>
                <c:pt idx="3">
                  <c:v>108.93349978822431</c:v>
                </c:pt>
                <c:pt idx="4">
                  <c:v>107.20063643220126</c:v>
                </c:pt>
                <c:pt idx="5">
                  <c:v>106.02087424959362</c:v>
                </c:pt>
                <c:pt idx="6">
                  <c:v>104.90008239270685</c:v>
                </c:pt>
                <c:pt idx="7">
                  <c:v>103.83235307926803</c:v>
                </c:pt>
                <c:pt idx="8">
                  <c:v>102.81260091494471</c:v>
                </c:pt>
                <c:pt idx="9">
                  <c:v>101.83642675634155</c:v>
                </c:pt>
                <c:pt idx="10">
                  <c:v>100.90000650948502</c:v>
                </c:pt>
                <c:pt idx="11">
                  <c:v>100</c:v>
                </c:pt>
                <c:pt idx="12">
                  <c:v>97.54189562696601</c:v>
                </c:pt>
                <c:pt idx="13">
                  <c:v>95.227106752545879</c:v>
                </c:pt>
                <c:pt idx="14">
                  <c:v>93.042712107498943</c:v>
                </c:pt>
                <c:pt idx="15">
                  <c:v>90.97726110693975</c:v>
                </c:pt>
                <c:pt idx="16">
                  <c:v>89.020580171229909</c:v>
                </c:pt>
                <c:pt idx="17">
                  <c:v>87.163607137376815</c:v>
                </c:pt>
                <c:pt idx="18">
                  <c:v>85.398249467132274</c:v>
                </c:pt>
                <c:pt idx="19">
                  <c:v>83.717262606183496</c:v>
                </c:pt>
                <c:pt idx="20">
                  <c:v>82.1141454150127</c:v>
                </c:pt>
                <c:pt idx="21">
                  <c:v>80.952447557230627</c:v>
                </c:pt>
                <c:pt idx="22">
                  <c:v>79.816296036686623</c:v>
                </c:pt>
                <c:pt idx="23">
                  <c:v>78.704840425735583</c:v>
                </c:pt>
                <c:pt idx="24">
                  <c:v>77.617271524289691</c:v>
                </c:pt>
                <c:pt idx="25">
                  <c:v>76.552818673460621</c:v>
                </c:pt>
                <c:pt idx="26">
                  <c:v>75.510747280861551</c:v>
                </c:pt>
                <c:pt idx="27">
                  <c:v>74.490356539099977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Sheet1!$C$2:$C$29</c:f>
              <c:numCache>
                <c:formatCode>General</c:formatCode>
                <c:ptCount val="28"/>
                <c:pt idx="0">
                  <c:v>98.734159265507017</c:v>
                </c:pt>
                <c:pt idx="1">
                  <c:v>98.112988762841042</c:v>
                </c:pt>
                <c:pt idx="2">
                  <c:v>97.868658658378109</c:v>
                </c:pt>
                <c:pt idx="3">
                  <c:v>97.664646358050163</c:v>
                </c:pt>
                <c:pt idx="4">
                  <c:v>97.495755237270728</c:v>
                </c:pt>
                <c:pt idx="5">
                  <c:v>97.794133190025477</c:v>
                </c:pt>
                <c:pt idx="6">
                  <c:v>98.117091053642497</c:v>
                </c:pt>
                <c:pt idx="7">
                  <c:v>98.461315022299502</c:v>
                </c:pt>
                <c:pt idx="8">
                  <c:v>98.823976366793715</c:v>
                </c:pt>
                <c:pt idx="9">
                  <c:v>99.202651942208234</c:v>
                </c:pt>
                <c:pt idx="10">
                  <c:v>99.595258757867427</c:v>
                </c:pt>
                <c:pt idx="11">
                  <c:v>100</c:v>
                </c:pt>
                <c:pt idx="12">
                  <c:v>98.798930460920204</c:v>
                </c:pt>
                <c:pt idx="13">
                  <c:v>97.681702347246883</c:v>
                </c:pt>
                <c:pt idx="14">
                  <c:v>96.640406297203285</c:v>
                </c:pt>
                <c:pt idx="15">
                  <c:v>95.668018022545525</c:v>
                </c:pt>
                <c:pt idx="16">
                  <c:v>94.758286100274333</c:v>
                </c:pt>
                <c:pt idx="17">
                  <c:v>93.905635207129805</c:v>
                </c:pt>
                <c:pt idx="18">
                  <c:v>93.10508261760593</c:v>
                </c:pt>
                <c:pt idx="19">
                  <c:v>92.352166065549852</c:v>
                </c:pt>
                <c:pt idx="20">
                  <c:v>91.642881330833674</c:v>
                </c:pt>
                <c:pt idx="21">
                  <c:v>91.391351893304432</c:v>
                </c:pt>
                <c:pt idx="22">
                  <c:v>91.139007542050962</c:v>
                </c:pt>
                <c:pt idx="23">
                  <c:v>90.885855791053373</c:v>
                </c:pt>
                <c:pt idx="24">
                  <c:v>90.631908347654218</c:v>
                </c:pt>
                <c:pt idx="25">
                  <c:v>90.377180604243307</c:v>
                </c:pt>
                <c:pt idx="26">
                  <c:v>90.121691174423745</c:v>
                </c:pt>
                <c:pt idx="27">
                  <c:v>89.865461470498616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Sheet1!$D$2:$D$29</c:f>
              <c:numCache>
                <c:formatCode>General</c:formatCode>
                <c:ptCount val="28"/>
                <c:pt idx="0">
                  <c:v>93.327752829039113</c:v>
                </c:pt>
                <c:pt idx="1">
                  <c:v>93.301549303438136</c:v>
                </c:pt>
                <c:pt idx="2">
                  <c:v>93.613532839081188</c:v>
                </c:pt>
                <c:pt idx="3">
                  <c:v>93.945924271494363</c:v>
                </c:pt>
                <c:pt idx="4">
                  <c:v>94.295121301813793</c:v>
                </c:pt>
                <c:pt idx="5">
                  <c:v>95.080741997430678</c:v>
                </c:pt>
                <c:pt idx="6">
                  <c:v>95.879682850621677</c:v>
                </c:pt>
                <c:pt idx="7">
                  <c:v>96.689485018108357</c:v>
                </c:pt>
                <c:pt idx="8">
                  <c:v>97.508063204048341</c:v>
                </c:pt>
                <c:pt idx="9">
                  <c:v>98.33364492308587</c:v>
                </c:pt>
                <c:pt idx="10">
                  <c:v>99.164720222278447</c:v>
                </c:pt>
                <c:pt idx="11">
                  <c:v>100</c:v>
                </c:pt>
                <c:pt idx="12">
                  <c:v>99.219428857785942</c:v>
                </c:pt>
                <c:pt idx="13">
                  <c:v>98.502553370133995</c:v>
                </c:pt>
                <c:pt idx="14">
                  <c:v>97.843179858593047</c:v>
                </c:pt>
                <c:pt idx="15">
                  <c:v>97.235797616811965</c:v>
                </c:pt>
                <c:pt idx="16">
                  <c:v>96.675495041616529</c:v>
                </c:pt>
                <c:pt idx="17">
                  <c:v>96.157886767759365</c:v>
                </c:pt>
                <c:pt idx="18">
                  <c:v>95.679050377336694</c:v>
                </c:pt>
                <c:pt idx="19">
                  <c:v>95.235471401488581</c:v>
                </c:pt>
                <c:pt idx="20">
                  <c:v>94.823995484236491</c:v>
                </c:pt>
                <c:pt idx="21">
                  <c:v>94.874713473900343</c:v>
                </c:pt>
                <c:pt idx="22">
                  <c:v>94.915852684839351</c:v>
                </c:pt>
                <c:pt idx="23">
                  <c:v>94.947705224527368</c:v>
                </c:pt>
                <c:pt idx="24">
                  <c:v>94.970555142559931</c:v>
                </c:pt>
                <c:pt idx="25">
                  <c:v>94.984678642668484</c:v>
                </c:pt>
                <c:pt idx="26">
                  <c:v>94.990344283794371</c:v>
                </c:pt>
                <c:pt idx="27">
                  <c:v>94.987813172152784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Sheet1!$E$2:$E$29</c:f>
              <c:numCache>
                <c:formatCode>General</c:formatCode>
                <c:ptCount val="28"/>
                <c:pt idx="0">
                  <c:v>0.71433377037211498</c:v>
                </c:pt>
                <c:pt idx="1">
                  <c:v>0.71859744544118775</c:v>
                </c:pt>
                <c:pt idx="2">
                  <c:v>0.72273571830234684</c:v>
                </c:pt>
                <c:pt idx="3">
                  <c:v>0.72675404122550125</c:v>
                </c:pt>
                <c:pt idx="4">
                  <c:v>0.73065755492227991</c:v>
                </c:pt>
                <c:pt idx="5">
                  <c:v>0.73445111048675471</c:v>
                </c:pt>
                <c:pt idx="6">
                  <c:v>0.73813928950777208</c:v>
                </c:pt>
                <c:pt idx="7">
                  <c:v>0.74172642252821352</c:v>
                </c:pt>
                <c:pt idx="8">
                  <c:v>0.7452166060075619</c:v>
                </c:pt>
                <c:pt idx="9">
                  <c:v>0.74861371792746101</c:v>
                </c:pt>
                <c:pt idx="10">
                  <c:v>0.75192143216525764</c:v>
                </c:pt>
                <c:pt idx="11">
                  <c:v>0.75514323174752718</c:v>
                </c:pt>
                <c:pt idx="12">
                  <c:v>0.75828242108409716</c:v>
                </c:pt>
                <c:pt idx="13">
                  <c:v>0.76134213727290623</c:v>
                </c:pt>
                <c:pt idx="14">
                  <c:v>0.76432536055699474</c:v>
                </c:pt>
                <c:pt idx="15">
                  <c:v>0.76723492400690851</c:v>
                </c:pt>
                <c:pt idx="16">
                  <c:v>0.77007352249462913</c:v>
                </c:pt>
                <c:pt idx="17">
                  <c:v>0.77284372101879006</c:v>
                </c:pt>
                <c:pt idx="18">
                  <c:v>0.77554796243523316</c:v>
                </c:pt>
                <c:pt idx="19">
                  <c:v>0.77818857464187741</c:v>
                </c:pt>
                <c:pt idx="20">
                  <c:v>0.78076777726232072</c:v>
                </c:pt>
                <c:pt idx="21">
                  <c:v>0.783287687868501</c:v>
                </c:pt>
                <c:pt idx="22">
                  <c:v>0.78575032777908616</c:v>
                </c:pt>
                <c:pt idx="23">
                  <c:v>0.78815762746696161</c:v>
                </c:pt>
                <c:pt idx="24">
                  <c:v>0.79051143160621751</c:v>
                </c:pt>
                <c:pt idx="25">
                  <c:v>0.79281350378636906</c:v>
                </c:pt>
                <c:pt idx="26">
                  <c:v>0.79506553091912591</c:v>
                </c:pt>
                <c:pt idx="27">
                  <c:v>0.79726912736085576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1"/>
          <c:min val="0.6"/>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Spray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Nivea Sun Protect &amp; Refresh Sport Lotion FPS50 200ml (5.8%)</c:v>
                </c:pt>
                <c:pt idx="5">
                  <c:v>Nivea Sun Protection &amp; Hydration Lotion FPS50+ 125ml (4.5%)</c:v>
                </c:pt>
                <c:pt idx="6">
                  <c:v>Nivea Sun Protection Sensitive Skin Gel FPS50+ 200ml (5.1%)</c:v>
                </c:pt>
                <c:pt idx="7">
                  <c:v>Banana Boat Aqua Protect Sport Lotion FPS50+ 236ml (3.1%)</c:v>
                </c:pt>
                <c:pt idx="8">
                  <c:v>Banana Boat Aqua Protect Cream FPS50+ 236ml (2.7%)</c:v>
                </c:pt>
                <c:pt idx="9">
                  <c:v>Banana Boat Advanced Protection Lotion FPS50+ 240ml (2.8%)</c:v>
                </c:pt>
              </c:strCache>
            </c:strRef>
          </c:cat>
          <c:val>
            <c:numRef>
              <c:f>Sheet1!$B$2:$B$11</c:f>
              <c:numCache>
                <c:formatCode>General</c:formatCode>
                <c:ptCount val="10"/>
                <c:pt idx="0">
                  <c:v>8.7145120105106624E-2</c:v>
                </c:pt>
                <c:pt idx="1">
                  <c:v>6.890100005579361E-2</c:v>
                </c:pt>
                <c:pt idx="2">
                  <c:v>5.0832625317474296E-2</c:v>
                </c:pt>
                <c:pt idx="3">
                  <c:v>4.9697988530796863E-2</c:v>
                </c:pt>
                <c:pt idx="4">
                  <c:v>4.5591696076043159E-2</c:v>
                </c:pt>
                <c:pt idx="5">
                  <c:v>4.2078687933204233E-2</c:v>
                </c:pt>
                <c:pt idx="6">
                  <c:v>4.1889627766186606E-2</c:v>
                </c:pt>
                <c:pt idx="7">
                  <c:v>3.6743806568491966E-2</c:v>
                </c:pt>
                <c:pt idx="8">
                  <c:v>3.4277049026956947E-2</c:v>
                </c:pt>
                <c:pt idx="9">
                  <c:v>3.4218576744294155E-2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Spray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Nivea Sun Protect &amp; Refresh Sport Lotion FPS50 200ml (5.8%)</c:v>
                </c:pt>
                <c:pt idx="5">
                  <c:v>Nivea Sun Protection &amp; Hydration Lotion FPS50+ 125ml (4.5%)</c:v>
                </c:pt>
                <c:pt idx="6">
                  <c:v>Nivea Sun Protection Sensitive Skin Gel FPS50+ 200ml (5.1%)</c:v>
                </c:pt>
                <c:pt idx="7">
                  <c:v>Banana Boat Advanced Protection Lotion FPS50+ 240ml (2.8%)</c:v>
                </c:pt>
                <c:pt idx="8">
                  <c:v>Equate Sport Lotion FPS30 237ml (2.0%)</c:v>
                </c:pt>
                <c:pt idx="9">
                  <c:v>Banana Boat Aqua Protect Cream FPS50+ 236ml (2.7%)</c:v>
                </c:pt>
              </c:strCache>
            </c:strRef>
          </c:cat>
          <c:val>
            <c:numRef>
              <c:f>Sheet1!$B$2:$B$11</c:f>
              <c:numCache>
                <c:formatCode>General</c:formatCode>
                <c:ptCount val="10"/>
                <c:pt idx="0">
                  <c:v>6.7710086344853829E-2</c:v>
                </c:pt>
                <c:pt idx="1">
                  <c:v>6.6275125159735632E-2</c:v>
                </c:pt>
                <c:pt idx="2">
                  <c:v>4.7643092900261259E-2</c:v>
                </c:pt>
                <c:pt idx="3">
                  <c:v>4.1750240419136608E-2</c:v>
                </c:pt>
                <c:pt idx="4">
                  <c:v>3.9161405974009487E-2</c:v>
                </c:pt>
                <c:pt idx="5">
                  <c:v>3.5036968557311726E-2</c:v>
                </c:pt>
                <c:pt idx="6">
                  <c:v>3.4150694705498037E-2</c:v>
                </c:pt>
                <c:pt idx="7">
                  <c:v>2.4991211572638002E-2</c:v>
                </c:pt>
                <c:pt idx="8">
                  <c:v>2.3820877523105164E-2</c:v>
                </c:pt>
                <c:pt idx="9">
                  <c:v>2.3713270076625045E-2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143.61906610533632</c:v>
                </c:pt>
                <c:pt idx="1">
                  <c:v>137.50053911221084</c:v>
                </c:pt>
                <c:pt idx="2">
                  <c:v>132.38373140195296</c:v>
                </c:pt>
                <c:pt idx="3">
                  <c:v>128.02822223955474</c:v>
                </c:pt>
                <c:pt idx="4">
                  <c:v>121.63071142286319</c:v>
                </c:pt>
                <c:pt idx="5">
                  <c:v>116.15614005975988</c:v>
                </c:pt>
                <c:pt idx="6">
                  <c:v>111.41658529361631</c:v>
                </c:pt>
                <c:pt idx="7">
                  <c:v>107.26778656337292</c:v>
                </c:pt>
                <c:pt idx="8">
                  <c:v>104.70728137754917</c:v>
                </c:pt>
                <c:pt idx="9">
                  <c:v>102.28903369392354</c:v>
                </c:pt>
                <c:pt idx="10">
                  <c:v>100</c:v>
                </c:pt>
                <c:pt idx="11">
                  <c:v>97.719211203683415</c:v>
                </c:pt>
                <c:pt idx="12">
                  <c:v>95.615542067789534</c:v>
                </c:pt>
                <c:pt idx="13">
                  <c:v>93.665886642206218</c:v>
                </c:pt>
                <c:pt idx="14">
                  <c:v>91.850829723662457</c:v>
                </c:pt>
                <c:pt idx="15">
                  <c:v>90.154010019143399</c:v>
                </c:pt>
                <c:pt idx="16">
                  <c:v>88.561593697069114</c:v>
                </c:pt>
                <c:pt idx="17">
                  <c:v>87.061840832874921</c:v>
                </c:pt>
                <c:pt idx="18">
                  <c:v>83.809865808011793</c:v>
                </c:pt>
                <c:pt idx="19">
                  <c:v>80.790775821716863</c:v>
                </c:pt>
                <c:pt idx="20">
                  <c:v>77.98352907295768</c:v>
                </c:pt>
                <c:pt idx="21">
                  <c:v>75.369185428675024</c:v>
                </c:pt>
                <c:pt idx="22">
                  <c:v>72.930669208672015</c:v>
                </c:pt>
                <c:pt idx="23">
                  <c:v>70.652564830715519</c:v>
                </c:pt>
                <c:pt idx="24">
                  <c:v>68.520940153565888</c:v>
                </c:pt>
                <c:pt idx="25">
                  <c:v>66.523192906847498</c:v>
                </c:pt>
                <c:pt idx="26">
                  <c:v>64.647916280953893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123.19877497781427</c:v>
                </c:pt>
                <c:pt idx="1">
                  <c:v>119.90253077659246</c:v>
                </c:pt>
                <c:pt idx="2">
                  <c:v>117.32087702402359</c:v>
                </c:pt>
                <c:pt idx="3">
                  <c:v>115.27977311281821</c:v>
                </c:pt>
                <c:pt idx="4">
                  <c:v>111.24979288106441</c:v>
                </c:pt>
                <c:pt idx="5">
                  <c:v>107.89514398828246</c:v>
                </c:pt>
                <c:pt idx="6">
                  <c:v>105.07796679192739</c:v>
                </c:pt>
                <c:pt idx="7">
                  <c:v>102.69151390753318</c:v>
                </c:pt>
                <c:pt idx="8">
                  <c:v>101.72920030494011</c:v>
                </c:pt>
                <c:pt idx="9">
                  <c:v>100.83435732776375</c:v>
                </c:pt>
                <c:pt idx="10">
                  <c:v>100</c:v>
                </c:pt>
                <c:pt idx="11">
                  <c:v>99.110033079395436</c:v>
                </c:pt>
                <c:pt idx="12">
                  <c:v>98.337298287347849</c:v>
                </c:pt>
                <c:pt idx="13">
                  <c:v>97.66526222590204</c:v>
                </c:pt>
                <c:pt idx="14">
                  <c:v>97.079978115874539</c:v>
                </c:pt>
                <c:pt idx="15">
                  <c:v>96.569665938114497</c:v>
                </c:pt>
                <c:pt idx="16">
                  <c:v>96.124358106976544</c:v>
                </c:pt>
                <c:pt idx="17">
                  <c:v>95.735602407857883</c:v>
                </c:pt>
                <c:pt idx="18">
                  <c:v>93.350589919222742</c:v>
                </c:pt>
                <c:pt idx="19">
                  <c:v>91.136033920234894</c:v>
                </c:pt>
                <c:pt idx="20">
                  <c:v>89.077793222217039</c:v>
                </c:pt>
                <c:pt idx="21">
                  <c:v>87.162967643383212</c:v>
                </c:pt>
                <c:pt idx="22">
                  <c:v>85.37976832008151</c:v>
                </c:pt>
                <c:pt idx="23">
                  <c:v>83.717407001505634</c:v>
                </c:pt>
                <c:pt idx="24">
                  <c:v>82.166001349322741</c:v>
                </c:pt>
                <c:pt idx="25">
                  <c:v>80.716493357085511</c:v>
                </c:pt>
                <c:pt idx="26">
                  <c:v>79.360578329495056</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114.45203050395156</c:v>
                </c:pt>
                <c:pt idx="1">
                  <c:v>112.36853606117729</c:v>
                </c:pt>
                <c:pt idx="2">
                  <c:v>110.87549514026939</c:v>
                </c:pt>
                <c:pt idx="3">
                  <c:v>109.82769586018813</c:v>
                </c:pt>
                <c:pt idx="4">
                  <c:v>106.80980754221643</c:v>
                </c:pt>
                <c:pt idx="5">
                  <c:v>104.36129149154256</c:v>
                </c:pt>
                <c:pt idx="6">
                  <c:v>102.36572151078079</c:v>
                </c:pt>
                <c:pt idx="7">
                  <c:v>100.73240772875309</c:v>
                </c:pt>
                <c:pt idx="8">
                  <c:v>100.45436275541687</c:v>
                </c:pt>
                <c:pt idx="9">
                  <c:v>100.21168563124105</c:v>
                </c:pt>
                <c:pt idx="10">
                  <c:v>100</c:v>
                </c:pt>
                <c:pt idx="11">
                  <c:v>99.703752524977602</c:v>
                </c:pt>
                <c:pt idx="12">
                  <c:v>99.499179519507081</c:v>
                </c:pt>
                <c:pt idx="13">
                  <c:v>99.372558446473718</c:v>
                </c:pt>
                <c:pt idx="14">
                  <c:v>99.312280332460844</c:v>
                </c:pt>
                <c:pt idx="15">
                  <c:v>99.308523034523049</c:v>
                </c:pt>
                <c:pt idx="16">
                  <c:v>99.352970746060294</c:v>
                </c:pt>
                <c:pt idx="17">
                  <c:v>99.43857545432455</c:v>
                </c:pt>
                <c:pt idx="18">
                  <c:v>97.426360642906076</c:v>
                </c:pt>
                <c:pt idx="19">
                  <c:v>95.557510829132198</c:v>
                </c:pt>
                <c:pt idx="20">
                  <c:v>93.820899628788524</c:v>
                </c:pt>
                <c:pt idx="21">
                  <c:v>92.206262508235881</c:v>
                </c:pt>
                <c:pt idx="22">
                  <c:v>90.704115168962545</c:v>
                </c:pt>
                <c:pt idx="23">
                  <c:v>89.305684562783469</c:v>
                </c:pt>
                <c:pt idx="24">
                  <c:v>88.002850579073197</c:v>
                </c:pt>
                <c:pt idx="25">
                  <c:v>86.788096325820291</c:v>
                </c:pt>
                <c:pt idx="26">
                  <c:v>85.65446508375922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0.6540033302671191</c:v>
                </c:pt>
                <c:pt idx="1">
                  <c:v>0.65967540682011727</c:v>
                </c:pt>
                <c:pt idx="2">
                  <c:v>0.66516451316172831</c:v>
                </c:pt>
                <c:pt idx="3">
                  <c:v>0.67047936215916104</c:v>
                </c:pt>
                <c:pt idx="4">
                  <c:v>0.67562812212542411</c:v>
                </c:pt>
                <c:pt idx="5">
                  <c:v>0.68061845870810989</c:v>
                </c:pt>
                <c:pt idx="6">
                  <c:v>0.68545757297010834</c:v>
                </c:pt>
                <c:pt idx="7">
                  <c:v>0.69015223606010667</c:v>
                </c:pt>
                <c:pt idx="8">
                  <c:v>0.69470882082392871</c:v>
                </c:pt>
                <c:pt idx="9">
                  <c:v>0.69913333066706007</c:v>
                </c:pt>
                <c:pt idx="10">
                  <c:v>0.70343142594324493</c:v>
                </c:pt>
                <c:pt idx="11">
                  <c:v>0.70760844811305845</c:v>
                </c:pt>
                <c:pt idx="12">
                  <c:v>0.71166944188926584</c:v>
                </c:pt>
                <c:pt idx="13">
                  <c:v>0.71561917556201582</c:v>
                </c:pt>
                <c:pt idx="14">
                  <c:v>0.71946215967604255</c:v>
                </c:pt>
                <c:pt idx="15">
                  <c:v>0.72320266421369528</c:v>
                </c:pt>
                <c:pt idx="16">
                  <c:v>0.72684473442140995</c:v>
                </c:pt>
                <c:pt idx="17">
                  <c:v>0.7303922054029498</c:v>
                </c:pt>
                <c:pt idx="18">
                  <c:v>0.73384871559009168</c:v>
                </c:pt>
                <c:pt idx="19">
                  <c:v>0.73721771919021706</c:v>
                </c:pt>
                <c:pt idx="20">
                  <c:v>0.74050249770033938</c:v>
                </c:pt>
                <c:pt idx="21">
                  <c:v>0.74370617056823651</c:v>
                </c:pt>
                <c:pt idx="22">
                  <c:v>0.74683170507350194</c:v>
                </c:pt>
                <c:pt idx="23">
                  <c:v>0.74988192549430299</c:v>
                </c:pt>
                <c:pt idx="24">
                  <c:v>0.75285952161937075</c:v>
                </c:pt>
                <c:pt idx="25">
                  <c:v>0.7557670566591429</c:v>
                </c:pt>
                <c:pt idx="26">
                  <c:v>0.75860697460496684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7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Duo Defense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Hawaiian Tropic Sheer Touch Lotion FPS30 240ml (1.7%)</c:v>
                </c:pt>
                <c:pt idx="5">
                  <c:v>Nivea Sun Protection &amp; Hydration Lotion FPS50+ 125ml (4.5%)</c:v>
                </c:pt>
                <c:pt idx="6">
                  <c:v>Nivea Sun Protection Sensitive Skin Gel FPS50+ 200ml (5.1%)</c:v>
                </c:pt>
                <c:pt idx="7">
                  <c:v>Banana Boat Advanced Protection Lotion FPS50+ 240ml (2.8%)</c:v>
                </c:pt>
                <c:pt idx="8">
                  <c:v>Equate Sport Lotion FPS30 237ml (2.0%)</c:v>
                </c:pt>
                <c:pt idx="9">
                  <c:v>Banana Boat Aqua Protect Sport Lotion FPS50+ 236ml (3.1%)</c:v>
                </c:pt>
              </c:strCache>
            </c:strRef>
          </c:cat>
          <c:val>
            <c:numRef>
              <c:f>Sheet1!$B$2:$B$11</c:f>
              <c:numCache>
                <c:formatCode>General</c:formatCode>
                <c:ptCount val="10"/>
                <c:pt idx="0">
                  <c:v>9.9056279609424466E-2</c:v>
                </c:pt>
                <c:pt idx="1">
                  <c:v>8.3691960549898151E-2</c:v>
                </c:pt>
                <c:pt idx="2">
                  <c:v>7.8404832656276444E-2</c:v>
                </c:pt>
                <c:pt idx="3">
                  <c:v>5.3727300574208235E-2</c:v>
                </c:pt>
                <c:pt idx="4">
                  <c:v>5.0133655676962388E-2</c:v>
                </c:pt>
                <c:pt idx="5">
                  <c:v>4.8075662815136359E-2</c:v>
                </c:pt>
                <c:pt idx="6">
                  <c:v>4.1831359846726618E-2</c:v>
                </c:pt>
                <c:pt idx="7">
                  <c:v>3.6424646061217571E-2</c:v>
                </c:pt>
                <c:pt idx="8">
                  <c:v>3.5482674717082656E-2</c:v>
                </c:pt>
                <c:pt idx="9">
                  <c:v>3.2117020579078913E-2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Duo Defense Lotion FPS50+ 180ml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Ozono Lotion FPS50+ 240ml (4.4%)</c:v>
                </c:pt>
                <c:pt idx="3">
                  <c:v>Hawaiian Tropic Island Sport Lotion FPS50 240ml (3.6%)</c:v>
                </c:pt>
                <c:pt idx="4">
                  <c:v>Hawaiian Tropic Sheer Touch Lotion FPS30 240ml (1.7%)</c:v>
                </c:pt>
                <c:pt idx="5">
                  <c:v>Nivea Sun Protection Sensitive Skin Gel FPS50+ 200ml (5.1%)</c:v>
                </c:pt>
                <c:pt idx="6">
                  <c:v>Nivea Sun Protection &amp; Hydration Lotion FPS50+ 125ml (4.5%)</c:v>
                </c:pt>
                <c:pt idx="7">
                  <c:v>Banana Boat Advanced Protection Lotion FPS50+ 240ml (2.8%)</c:v>
                </c:pt>
                <c:pt idx="8">
                  <c:v>Nivea Sun Protect &amp; Refresh Sport Lotion FPS50 200ml (5.8%)</c:v>
                </c:pt>
                <c:pt idx="9">
                  <c:v>Hawaiian Tropic Silk Hydration Lotion FPS50 180ml (1.0%)</c:v>
                </c:pt>
              </c:strCache>
            </c:strRef>
          </c:cat>
          <c:val>
            <c:numRef>
              <c:f>Sheet1!$B$2:$B$11</c:f>
              <c:numCache>
                <c:formatCode>General</c:formatCode>
                <c:ptCount val="10"/>
                <c:pt idx="0">
                  <c:v>9.9029746467752505E-2</c:v>
                </c:pt>
                <c:pt idx="1">
                  <c:v>9.8050984716824385E-2</c:v>
                </c:pt>
                <c:pt idx="2">
                  <c:v>9.5694750957749555E-2</c:v>
                </c:pt>
                <c:pt idx="3">
                  <c:v>6.76926399141701E-2</c:v>
                </c:pt>
                <c:pt idx="4">
                  <c:v>4.3069663677976426E-2</c:v>
                </c:pt>
                <c:pt idx="5">
                  <c:v>4.135337307955355E-2</c:v>
                </c:pt>
                <c:pt idx="6">
                  <c:v>3.5747823637044519E-2</c:v>
                </c:pt>
                <c:pt idx="7">
                  <c:v>3.4633327712798465E-2</c:v>
                </c:pt>
                <c:pt idx="8">
                  <c:v>2.9983254748547863E-2</c:v>
                </c:pt>
                <c:pt idx="9">
                  <c:v>2.796883096937159E-2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151.15610457802629</c:v>
                </c:pt>
                <c:pt idx="1">
                  <c:v>146.29729736206068</c:v>
                </c:pt>
                <c:pt idx="2">
                  <c:v>142.05749974114866</c:v>
                </c:pt>
                <c:pt idx="3">
                  <c:v>138.32111219871956</c:v>
                </c:pt>
                <c:pt idx="4">
                  <c:v>129.40820298501973</c:v>
                </c:pt>
                <c:pt idx="5">
                  <c:v>121.49147422598506</c:v>
                </c:pt>
                <c:pt idx="6">
                  <c:v>114.48153939770751</c:v>
                </c:pt>
                <c:pt idx="7">
                  <c:v>108.28213002274339</c:v>
                </c:pt>
                <c:pt idx="8">
                  <c:v>105.38057926455906</c:v>
                </c:pt>
                <c:pt idx="9">
                  <c:v>102.62329069219062</c:v>
                </c:pt>
                <c:pt idx="10">
                  <c:v>100</c:v>
                </c:pt>
                <c:pt idx="11">
                  <c:v>96.342187076578384</c:v>
                </c:pt>
                <c:pt idx="12">
                  <c:v>92.988422344296396</c:v>
                </c:pt>
                <c:pt idx="13">
                  <c:v>89.912101840768614</c:v>
                </c:pt>
                <c:pt idx="14">
                  <c:v>87.086926149472106</c:v>
                </c:pt>
                <c:pt idx="15">
                  <c:v>84.487765137005169</c:v>
                </c:pt>
                <c:pt idx="16">
                  <c:v>82.091205680950125</c:v>
                </c:pt>
                <c:pt idx="17">
                  <c:v>79.875835289646545</c:v>
                </c:pt>
                <c:pt idx="18">
                  <c:v>76.495159572291456</c:v>
                </c:pt>
                <c:pt idx="19">
                  <c:v>73.366037032678435</c:v>
                </c:pt>
                <c:pt idx="20">
                  <c:v>70.468342829960349</c:v>
                </c:pt>
                <c:pt idx="21">
                  <c:v>67.782744834941425</c:v>
                </c:pt>
                <c:pt idx="22">
                  <c:v>65.290925232429331</c:v>
                </c:pt>
                <c:pt idx="23">
                  <c:v>62.975737388174579</c:v>
                </c:pt>
                <c:pt idx="24">
                  <c:v>60.821298522054057</c:v>
                </c:pt>
                <c:pt idx="25">
                  <c:v>58.81302520511548</c:v>
                </c:pt>
                <c:pt idx="26">
                  <c:v>56.937622292444935</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130.61256811041224</c:v>
                </c:pt>
                <c:pt idx="1">
                  <c:v>128.39199505308406</c:v>
                </c:pt>
                <c:pt idx="2">
                  <c:v>126.59823253720084</c:v>
                </c:pt>
                <c:pt idx="3">
                  <c:v>125.14989260314999</c:v>
                </c:pt>
                <c:pt idx="4">
                  <c:v>118.8231686819537</c:v>
                </c:pt>
                <c:pt idx="5">
                  <c:v>113.19261569430637</c:v>
                </c:pt>
                <c:pt idx="6">
                  <c:v>108.21176356510401</c:v>
                </c:pt>
                <c:pt idx="7">
                  <c:v>103.82325187459733</c:v>
                </c:pt>
                <c:pt idx="8">
                  <c:v>102.48664225119957</c:v>
                </c:pt>
                <c:pt idx="9">
                  <c:v>101.21371679242226</c:v>
                </c:pt>
                <c:pt idx="10">
                  <c:v>100</c:v>
                </c:pt>
                <c:pt idx="11">
                  <c:v>97.667505141032848</c:v>
                </c:pt>
                <c:pt idx="12">
                  <c:v>95.548459587233552</c:v>
                </c:pt>
                <c:pt idx="13">
                  <c:v>93.627344969316738</c:v>
                </c:pt>
                <c:pt idx="14">
                  <c:v>91.887570147780991</c:v>
                </c:pt>
                <c:pt idx="15">
                  <c:v>90.312405143793612</c:v>
                </c:pt>
                <c:pt idx="16">
                  <c:v>88.885644054507992</c:v>
                </c:pt>
                <c:pt idx="17">
                  <c:v>87.592024903779802</c:v>
                </c:pt>
                <c:pt idx="18">
                  <c:v>84.923735789344363</c:v>
                </c:pt>
                <c:pt idx="19">
                  <c:v>82.448373087576613</c:v>
                </c:pt>
                <c:pt idx="20">
                  <c:v>80.152872410066877</c:v>
                </c:pt>
                <c:pt idx="21">
                  <c:v>78.024064681239963</c:v>
                </c:pt>
                <c:pt idx="22">
                  <c:v>76.048976067944409</c:v>
                </c:pt>
                <c:pt idx="23">
                  <c:v>74.215070929814203</c:v>
                </c:pt>
                <c:pt idx="24">
                  <c:v>72.510432402467487</c:v>
                </c:pt>
                <c:pt idx="25">
                  <c:v>70.923882974819733</c:v>
                </c:pt>
                <c:pt idx="26">
                  <c:v>69.445052483997941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120.24044632467752</c:v>
                </c:pt>
                <c:pt idx="1">
                  <c:v>119.36759091630226</c:v>
                </c:pt>
                <c:pt idx="2">
                  <c:v>118.81370881873569</c:v>
                </c:pt>
                <c:pt idx="3">
                  <c:v>118.51773229469509</c:v>
                </c:pt>
                <c:pt idx="4">
                  <c:v>113.52764113870786</c:v>
                </c:pt>
                <c:pt idx="5">
                  <c:v>109.06726910257478</c:v>
                </c:pt>
                <c:pt idx="6">
                  <c:v>105.11566652550776</c:v>
                </c:pt>
                <c:pt idx="7">
                  <c:v>101.63811123949972</c:v>
                </c:pt>
                <c:pt idx="8">
                  <c:v>101.06992309334062</c:v>
                </c:pt>
                <c:pt idx="9">
                  <c:v>100.52435688284773</c:v>
                </c:pt>
                <c:pt idx="10">
                  <c:v>100</c:v>
                </c:pt>
                <c:pt idx="11">
                  <c:v>98.312654719519102</c:v>
                </c:pt>
                <c:pt idx="12">
                  <c:v>96.792169860468263</c:v>
                </c:pt>
                <c:pt idx="13">
                  <c:v>95.428964995801664</c:v>
                </c:pt>
                <c:pt idx="14">
                  <c:v>94.211612657338264</c:v>
                </c:pt>
                <c:pt idx="15">
                  <c:v>93.127822648597572</c:v>
                </c:pt>
                <c:pt idx="16">
                  <c:v>92.165176563657937</c:v>
                </c:pt>
                <c:pt idx="17">
                  <c:v>91.311627601088048</c:v>
                </c:pt>
                <c:pt idx="18">
                  <c:v>89.011482180494596</c:v>
                </c:pt>
                <c:pt idx="19">
                  <c:v>86.870906063095916</c:v>
                </c:pt>
                <c:pt idx="20">
                  <c:v>84.881093216011124</c:v>
                </c:pt>
                <c:pt idx="21">
                  <c:v>83.032562225414111</c:v>
                </c:pt>
                <c:pt idx="22">
                  <c:v>81.315513353424066</c:v>
                </c:pt>
                <c:pt idx="23">
                  <c:v>79.720130841649535</c:v>
                </c:pt>
                <c:pt idx="24">
                  <c:v>78.236821889996861</c:v>
                </c:pt>
                <c:pt idx="25">
                  <c:v>76.8563922907137</c:v>
                </c:pt>
                <c:pt idx="26">
                  <c:v>75.570164616453695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0.64821761915017651</c:v>
                </c:pt>
                <c:pt idx="1">
                  <c:v>0.653984543426403</c:v>
                </c:pt>
                <c:pt idx="2">
                  <c:v>0.65956543788726751</c:v>
                </c:pt>
                <c:pt idx="3">
                  <c:v>0.66496916109540627</c:v>
                </c:pt>
                <c:pt idx="4">
                  <c:v>0.67020401795329032</c:v>
                </c:pt>
                <c:pt idx="5">
                  <c:v>0.67527780229247047</c:v>
                </c:pt>
                <c:pt idx="6">
                  <c:v>0.6801978355910695</c:v>
                </c:pt>
                <c:pt idx="7">
                  <c:v>0.68497100222403862</c:v>
                </c:pt>
                <c:pt idx="8">
                  <c:v>0.68960378160309688</c:v>
                </c:pt>
                <c:pt idx="9">
                  <c:v>0.69410227752189257</c:v>
                </c:pt>
                <c:pt idx="10">
                  <c:v>0.69847224498586558</c:v>
                </c:pt>
                <c:pt idx="11">
                  <c:v>0.70271911477479698</c:v>
                </c:pt>
                <c:pt idx="12">
                  <c:v>0.70684801595848057</c:v>
                </c:pt>
                <c:pt idx="13">
                  <c:v>0.71086379656178877</c:v>
                </c:pt>
                <c:pt idx="14">
                  <c:v>0.71477104255419699</c:v>
                </c:pt>
                <c:pt idx="15">
                  <c:v>0.71857409532014127</c:v>
                </c:pt>
                <c:pt idx="16">
                  <c:v>0.72227706775013922</c:v>
                </c:pt>
                <c:pt idx="17">
                  <c:v>0.72588385907805963</c:v>
                </c:pt>
                <c:pt idx="18">
                  <c:v>0.72939816857705886</c:v>
                </c:pt>
                <c:pt idx="19">
                  <c:v>0.73282350821532372</c:v>
                </c:pt>
                <c:pt idx="20">
                  <c:v>0.73616321436263232</c:v>
                </c:pt>
                <c:pt idx="21">
                  <c:v>0.73942045862976036</c:v>
                </c:pt>
                <c:pt idx="22">
                  <c:v>0.74259825791476319</c:v>
                </c:pt>
                <c:pt idx="23">
                  <c:v>0.74569948372301909</c:v>
                </c:pt>
                <c:pt idx="24">
                  <c:v>0.74872687082155465</c:v>
                </c:pt>
                <c:pt idx="25">
                  <c:v>0.75168302528247743</c:v>
                </c:pt>
                <c:pt idx="26">
                  <c:v>0.75457043196523943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Hawaiian Tropic (19.3%)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Caribbean Beach (6.6%)</c:v>
                </c:pt>
                <c:pt idx="3">
                  <c:v>EQUATE (6.3%)</c:v>
                </c:pt>
                <c:pt idx="4">
                  <c:v>Nuvel (2.3%)</c:v>
                </c:pt>
                <c:pt idx="5">
                  <c:v>Neutrogena (2.7%)</c:v>
                </c:pt>
                <c:pt idx="6">
                  <c:v>Garnier (1.7%)</c:v>
                </c:pt>
                <c:pt idx="7">
                  <c:v>Isdin (1.8%)</c:v>
                </c:pt>
                <c:pt idx="8">
                  <c:v>La Roche-Posay (1.9%)</c:v>
                </c:pt>
                <c:pt idx="9">
                  <c:v>L'Oreal Paris (0.9%)</c:v>
                </c:pt>
              </c:strCache>
            </c:strRef>
          </c:cat>
          <c:val>
            <c:numRef>
              <c:f>Sheet1!$B$2:$B$11</c:f>
              <c:numCache>
                <c:formatCode>General</c:formatCode>
                <c:ptCount val="10"/>
                <c:pt idx="0">
                  <c:v>0.43399816208037645</c:v>
                </c:pt>
                <c:pt idx="1">
                  <c:v>0.24582036449147132</c:v>
                </c:pt>
                <c:pt idx="2">
                  <c:v>0.12545551903920546</c:v>
                </c:pt>
                <c:pt idx="3">
                  <c:v>0.10448273950634922</c:v>
                </c:pt>
                <c:pt idx="4">
                  <c:v>2.4254673354699004E-2</c:v>
                </c:pt>
                <c:pt idx="5">
                  <c:v>2.3168265424140886E-2</c:v>
                </c:pt>
                <c:pt idx="6">
                  <c:v>1.2806255841047498E-2</c:v>
                </c:pt>
                <c:pt idx="7">
                  <c:v>9.546089724928767E-3</c:v>
                </c:pt>
                <c:pt idx="8">
                  <c:v>6.555308085941557E-3</c:v>
                </c:pt>
                <c:pt idx="9">
                  <c:v>5.1017780244389721E-3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Sheer Touch Lotion FPS50+ 240ml (4.4%)</c:v>
                </c:pt>
                <c:pt idx="2">
                  <c:v>Hawaiian Tropic Island Sport Lotion FPS50 240ml (3.6%)</c:v>
                </c:pt>
                <c:pt idx="3">
                  <c:v>Banana Boat Advanced Protection Lotion FPS50+ 240ml (2.8%)</c:v>
                </c:pt>
                <c:pt idx="4">
                  <c:v>Hawaiian Tropic Sheer Touch Lotion FPS30 240ml (1.7%)</c:v>
                </c:pt>
                <c:pt idx="5">
                  <c:v>Nivea Sun Protection Sensitive Skin Gel FPS50+ 200ml (5.1%)</c:v>
                </c:pt>
                <c:pt idx="6">
                  <c:v>Nivea Sun Protection &amp; Hydration Lotion FPS50+ 125ml (4.5%)</c:v>
                </c:pt>
                <c:pt idx="7">
                  <c:v>Banana Boat Aqua Protect Sport Lotion FPS50+ 236ml (3.1%)</c:v>
                </c:pt>
                <c:pt idx="8">
                  <c:v>Banana Boat Aqua Protect Cream FPS50+ 236ml (2.7%)</c:v>
                </c:pt>
                <c:pt idx="9">
                  <c:v>Equate Sport Lotion FPS30 237ml (2.0%)</c:v>
                </c:pt>
              </c:strCache>
            </c:strRef>
          </c:cat>
          <c:val>
            <c:numRef>
              <c:f>Sheet1!$B$2:$B$11</c:f>
              <c:numCache>
                <c:formatCode>General</c:formatCode>
                <c:ptCount val="10"/>
                <c:pt idx="0">
                  <c:v>0.10813920196907559</c:v>
                </c:pt>
                <c:pt idx="1">
                  <c:v>9.5057948357324715E-2</c:v>
                </c:pt>
                <c:pt idx="2">
                  <c:v>6.5944132191829027E-2</c:v>
                </c:pt>
                <c:pt idx="3">
                  <c:v>5.8791534003782932E-2</c:v>
                </c:pt>
                <c:pt idx="4">
                  <c:v>5.8302261810764804E-2</c:v>
                </c:pt>
                <c:pt idx="5">
                  <c:v>4.9212861636708446E-2</c:v>
                </c:pt>
                <c:pt idx="6">
                  <c:v>4.6099477097015659E-2</c:v>
                </c:pt>
                <c:pt idx="7">
                  <c:v>4.1599164517806479E-2</c:v>
                </c:pt>
                <c:pt idx="8">
                  <c:v>4.0229557597482785E-2</c:v>
                </c:pt>
                <c:pt idx="9">
                  <c:v>3.9549321616897851E-2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Nivea Sun Protection &amp; Hydration Cream FPS50+ 200ml (9.5%)</c:v>
                </c:pt>
                <c:pt idx="2">
                  <c:v>Hawaiian Tropic Island Sport Lotion FPS50 240ml (3.6%)</c:v>
                </c:pt>
                <c:pt idx="3">
                  <c:v>Hawaiian Tropic Sheer Touch Lotion FPS30 240ml (1.7%)</c:v>
                </c:pt>
                <c:pt idx="4">
                  <c:v>Banana Boat Advanced Protection Lotion FPS50+ 240ml (2.8%)</c:v>
                </c:pt>
                <c:pt idx="5">
                  <c:v>Nivea Sun Protection Sensitive Skin Gel FPS50+ 200ml (5.1%)</c:v>
                </c:pt>
                <c:pt idx="6">
                  <c:v>Nivea Sun Protection &amp; Hydration Lotion FPS50+ 125ml (4.5%)</c:v>
                </c:pt>
                <c:pt idx="7">
                  <c:v>Banana Boat Aqua Protect Sport Lotion FPS50+ 236ml (3.1%)</c:v>
                </c:pt>
                <c:pt idx="8">
                  <c:v>Banana Boat Aqua Protect Cream FPS50+ 236ml (2.7%)</c:v>
                </c:pt>
                <c:pt idx="9">
                  <c:v>Nivea Sun Protect &amp; Refresh Sport Lotion FPS50 200ml (5.8%)</c:v>
                </c:pt>
              </c:strCache>
            </c:strRef>
          </c:cat>
          <c:val>
            <c:numRef>
              <c:f>Sheet1!$B$2:$B$11</c:f>
              <c:numCache>
                <c:formatCode>General</c:formatCode>
                <c:ptCount val="10"/>
                <c:pt idx="0">
                  <c:v>0.11842019880470257</c:v>
                </c:pt>
                <c:pt idx="1">
                  <c:v>0.11534886312269954</c:v>
                </c:pt>
                <c:pt idx="2">
                  <c:v>9.3776651445373033E-2</c:v>
                </c:pt>
                <c:pt idx="3">
                  <c:v>5.6137914934776392E-2</c:v>
                </c:pt>
                <c:pt idx="4">
                  <c:v>5.2748331940214548E-2</c:v>
                </c:pt>
                <c:pt idx="5">
                  <c:v>4.9253951314445946E-2</c:v>
                </c:pt>
                <c:pt idx="6">
                  <c:v>3.5847792232701306E-2</c:v>
                </c:pt>
                <c:pt idx="7">
                  <c:v>3.5130543004066199E-2</c:v>
                </c:pt>
                <c:pt idx="8">
                  <c:v>3.4038747872252056E-2</c:v>
                </c:pt>
                <c:pt idx="9">
                  <c:v>3.3952425526699387E-2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Ozono Lotion FPS50+ 300ml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335</c:v>
                </c:pt>
                <c:pt idx="1">
                  <c:v>360</c:v>
                </c:pt>
                <c:pt idx="2">
                  <c:v>395</c:v>
                </c:pt>
                <c:pt idx="3">
                  <c:v>430</c:v>
                </c:pt>
                <c:pt idx="4">
                  <c:v>495</c:v>
                </c:pt>
              </c:numCache>
            </c:numRef>
          </c:xVal>
          <c:yVal>
            <c:numRef>
              <c:f>Sheet1!$B$2:$B$6</c:f>
              <c:numCache>
                <c:formatCode>General</c:formatCode>
                <c:ptCount val="5"/>
                <c:pt idx="0">
                  <c:v>0.53416090584499409</c:v>
                </c:pt>
                <c:pt idx="1">
                  <c:v>0.29329140772513579</c:v>
                </c:pt>
                <c:pt idx="2">
                  <c:v>0</c:v>
                </c:pt>
                <c:pt idx="3">
                  <c:v>-0.24970077895652801</c:v>
                </c:pt>
                <c:pt idx="4">
                  <c:v>-0.36315469315924664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Ozono Stick FPS50+ 42g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215</c:v>
                </c:pt>
                <c:pt idx="1">
                  <c:v>225</c:v>
                </c:pt>
                <c:pt idx="2">
                  <c:v>240</c:v>
                </c:pt>
                <c:pt idx="3">
                  <c:v>270</c:v>
                </c:pt>
                <c:pt idx="4">
                  <c:v>290</c:v>
                </c:pt>
              </c:numCache>
            </c:numRef>
          </c:xVal>
          <c:yVal>
            <c:numRef>
              <c:f>Sheet1!$B$9:$B$13</c:f>
              <c:numCache>
                <c:formatCode>General</c:formatCode>
                <c:ptCount val="5"/>
                <c:pt idx="0">
                  <c:v>0.16085075636101692</c:v>
                </c:pt>
                <c:pt idx="1">
                  <c:v>7.8658626337304763E-2</c:v>
                </c:pt>
                <c:pt idx="2">
                  <c:v>0</c:v>
                </c:pt>
                <c:pt idx="3">
                  <c:v>-0.10765488442470464</c:v>
                </c:pt>
                <c:pt idx="4">
                  <c:v>-0.17293898563758678</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Ozono Ultra-Light FPS50+ 140ml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235</c:v>
                </c:pt>
                <c:pt idx="1">
                  <c:v>260</c:v>
                </c:pt>
                <c:pt idx="2">
                  <c:v>275</c:v>
                </c:pt>
                <c:pt idx="3">
                  <c:v>305</c:v>
                </c:pt>
                <c:pt idx="4">
                  <c:v>330</c:v>
                </c:pt>
              </c:numCache>
            </c:numRef>
          </c:xVal>
          <c:yVal>
            <c:numRef>
              <c:f>Sheet1!$B$16:$B$20</c:f>
              <c:numCache>
                <c:formatCode>General</c:formatCode>
                <c:ptCount val="5"/>
                <c:pt idx="0">
                  <c:v>0.26670208348156366</c:v>
                </c:pt>
                <c:pt idx="1">
                  <c:v>0.1916262303349543</c:v>
                </c:pt>
                <c:pt idx="2">
                  <c:v>0</c:v>
                </c:pt>
                <c:pt idx="3">
                  <c:v>-0.22520162169235955</c:v>
                </c:pt>
                <c:pt idx="4">
                  <c:v>-0.31948819412436513</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95"/>
          <c:min val="215"/>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Sheet1!$A$2:$A$34</c:f>
              <c:strCache>
                <c:ptCount val="33"/>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pt idx="27">
                  <c:v>470</c:v>
                </c:pt>
                <c:pt idx="28">
                  <c:v>475</c:v>
                </c:pt>
                <c:pt idx="29">
                  <c:v>480</c:v>
                </c:pt>
                <c:pt idx="30">
                  <c:v>485</c:v>
                </c:pt>
                <c:pt idx="31">
                  <c:v>490</c:v>
                </c:pt>
                <c:pt idx="32">
                  <c:v>495</c:v>
                </c:pt>
              </c:strCache>
            </c:strRef>
          </c:cat>
          <c:val>
            <c:numRef>
              <c:f>Sheet1!$B$2:$B$34</c:f>
              <c:numCache>
                <c:formatCode>General</c:formatCode>
                <c:ptCount val="33"/>
                <c:pt idx="0">
                  <c:v>153.41609058449933</c:v>
                </c:pt>
                <c:pt idx="1">
                  <c:v>148.67065575501528</c:v>
                </c:pt>
                <c:pt idx="2">
                  <c:v>144.22781855645067</c:v>
                </c:pt>
                <c:pt idx="3">
                  <c:v>140.05978487636193</c:v>
                </c:pt>
                <c:pt idx="4">
                  <c:v>134.4119893390486</c:v>
                </c:pt>
                <c:pt idx="5">
                  <c:v>129.32914077251365</c:v>
                </c:pt>
                <c:pt idx="6">
                  <c:v>124.73910920665017</c:v>
                </c:pt>
                <c:pt idx="7">
                  <c:v>120.57698747757837</c:v>
                </c:pt>
                <c:pt idx="8">
                  <c:v>116.78562865924303</c:v>
                </c:pt>
                <c:pt idx="9">
                  <c:v>113.3155237980247</c:v>
                </c:pt>
                <c:pt idx="10">
                  <c:v>110.12426489633181</c:v>
                </c:pt>
                <c:pt idx="11">
                  <c:v>104.84634744993421</c:v>
                </c:pt>
                <c:pt idx="12">
                  <c:v>100</c:v>
                </c:pt>
                <c:pt idx="13">
                  <c:v>95.54189322012617</c:v>
                </c:pt>
                <c:pt idx="14">
                  <c:v>91.433059157531261</c:v>
                </c:pt>
                <c:pt idx="15">
                  <c:v>87.638594541065004</c:v>
                </c:pt>
                <c:pt idx="16">
                  <c:v>84.127330438060881</c:v>
                </c:pt>
                <c:pt idx="17">
                  <c:v>80.871490179384537</c:v>
                </c:pt>
                <c:pt idx="18">
                  <c:v>77.846351285874746</c:v>
                </c:pt>
                <c:pt idx="19">
                  <c:v>75.029922104347207</c:v>
                </c:pt>
                <c:pt idx="20">
                  <c:v>73.990436121353753</c:v>
                </c:pt>
                <c:pt idx="21">
                  <c:v>72.973585013963501</c:v>
                </c:pt>
                <c:pt idx="22">
                  <c:v>71.978613789978766</c:v>
                </c:pt>
                <c:pt idx="23">
                  <c:v>71.004803858203218</c:v>
                </c:pt>
                <c:pt idx="24">
                  <c:v>70.051470732728376</c:v>
                </c:pt>
                <c:pt idx="25">
                  <c:v>69.117961909544206</c:v>
                </c:pt>
                <c:pt idx="26">
                  <c:v>68.20365490108405</c:v>
                </c:pt>
                <c:pt idx="27">
                  <c:v>67.409204917234433</c:v>
                </c:pt>
                <c:pt idx="28">
                  <c:v>66.632013045506</c:v>
                </c:pt>
                <c:pt idx="29">
                  <c:v>65.871494232132221</c:v>
                </c:pt>
                <c:pt idx="30">
                  <c:v>65.127091073803101</c:v>
                </c:pt>
                <c:pt idx="31">
                  <c:v>64.398272186562764</c:v>
                </c:pt>
                <c:pt idx="32">
                  <c:v>63.684530684075312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Sheet1!$A$2:$A$34</c:f>
              <c:strCache>
                <c:ptCount val="33"/>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pt idx="27">
                  <c:v>470</c:v>
                </c:pt>
                <c:pt idx="28">
                  <c:v>475</c:v>
                </c:pt>
                <c:pt idx="29">
                  <c:v>480</c:v>
                </c:pt>
                <c:pt idx="30">
                  <c:v>485</c:v>
                </c:pt>
                <c:pt idx="31">
                  <c:v>490</c:v>
                </c:pt>
                <c:pt idx="32">
                  <c:v>495</c:v>
                </c:pt>
              </c:strCache>
            </c:strRef>
          </c:cat>
          <c:val>
            <c:numRef>
              <c:f>Sheet1!$C$2:$C$34</c:f>
              <c:numCache>
                <c:formatCode>General</c:formatCode>
                <c:ptCount val="33"/>
                <c:pt idx="0">
                  <c:v>130.44205098217114</c:v>
                </c:pt>
                <c:pt idx="1">
                  <c:v>128.2614866845324</c:v>
                </c:pt>
                <c:pt idx="2">
                  <c:v>126.22820509886871</c:v>
                </c:pt>
                <c:pt idx="3">
                  <c:v>124.32870907101568</c:v>
                </c:pt>
                <c:pt idx="4">
                  <c:v>120.99200419934471</c:v>
                </c:pt>
                <c:pt idx="5">
                  <c:v>118.03128739708558</c:v>
                </c:pt>
                <c:pt idx="6">
                  <c:v>115.4006627510948</c:v>
                </c:pt>
                <c:pt idx="7">
                  <c:v>113.05747570990326</c:v>
                </c:pt>
                <c:pt idx="8">
                  <c:v>110.96326005082607</c:v>
                </c:pt>
                <c:pt idx="9">
                  <c:v>109.08409235234227</c:v>
                </c:pt>
                <c:pt idx="10">
                  <c:v>107.39053519008411</c:v>
                </c:pt>
                <c:pt idx="11">
                  <c:v>103.54429370675953</c:v>
                </c:pt>
                <c:pt idx="12">
                  <c:v>100</c:v>
                </c:pt>
                <c:pt idx="13">
                  <c:v>96.729547837453183</c:v>
                </c:pt>
                <c:pt idx="14">
                  <c:v>93.707210438114103</c:v>
                </c:pt>
                <c:pt idx="15">
                  <c:v>90.909591925409202</c:v>
                </c:pt>
                <c:pt idx="16">
                  <c:v>88.315523325652904</c:v>
                </c:pt>
                <c:pt idx="17">
                  <c:v>85.905923209262596</c:v>
                </c:pt>
                <c:pt idx="18">
                  <c:v>83.663638605314546</c:v>
                </c:pt>
                <c:pt idx="19">
                  <c:v>81.573277938812794</c:v>
                </c:pt>
                <c:pt idx="20">
                  <c:v>81.371487893182064</c:v>
                </c:pt>
                <c:pt idx="21">
                  <c:v>81.168792356548849</c:v>
                </c:pt>
                <c:pt idx="22">
                  <c:v>80.965194463449976</c:v>
                </c:pt>
                <c:pt idx="23">
                  <c:v>80.760700829313649</c:v>
                </c:pt>
                <c:pt idx="24">
                  <c:v>80.555321195151336</c:v>
                </c:pt>
                <c:pt idx="25">
                  <c:v>80.349068099790017</c:v>
                </c:pt>
                <c:pt idx="26">
                  <c:v>80.141956577857769</c:v>
                </c:pt>
                <c:pt idx="27">
                  <c:v>80.054875679713618</c:v>
                </c:pt>
                <c:pt idx="28">
                  <c:v>79.968556479252015</c:v>
                </c:pt>
                <c:pt idx="29">
                  <c:v>79.882939493178057</c:v>
                </c:pt>
                <c:pt idx="30">
                  <c:v>79.797969749513925</c:v>
                </c:pt>
                <c:pt idx="31">
                  <c:v>79.713596502416735</c:v>
                </c:pt>
                <c:pt idx="32">
                  <c:v>79.629772961085479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Sheet1!$A$2:$A$34</c:f>
              <c:strCache>
                <c:ptCount val="33"/>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pt idx="27">
                  <c:v>470</c:v>
                </c:pt>
                <c:pt idx="28">
                  <c:v>475</c:v>
                </c:pt>
                <c:pt idx="29">
                  <c:v>480</c:v>
                </c:pt>
                <c:pt idx="30">
                  <c:v>485</c:v>
                </c:pt>
                <c:pt idx="31">
                  <c:v>490</c:v>
                </c:pt>
                <c:pt idx="32">
                  <c:v>495</c:v>
                </c:pt>
              </c:strCache>
            </c:strRef>
          </c:cat>
          <c:val>
            <c:numRef>
              <c:f>Sheet1!$D$2:$D$34</c:f>
              <c:numCache>
                <c:formatCode>General</c:formatCode>
                <c:ptCount val="33"/>
                <c:pt idx="0">
                  <c:v>117.98005990558711</c:v>
                </c:pt>
                <c:pt idx="1">
                  <c:v>117.19238594995576</c:v>
                </c:pt>
                <c:pt idx="2">
                  <c:v>116.46638132363323</c:v>
                </c:pt>
                <c:pt idx="3">
                  <c:v>115.79654031616884</c:v>
                </c:pt>
                <c:pt idx="4">
                  <c:v>113.7143456099999</c:v>
                </c:pt>
                <c:pt idx="5">
                  <c:v>111.90355670762284</c:v>
                </c:pt>
                <c:pt idx="6">
                  <c:v>110.33299677129116</c:v>
                </c:pt>
                <c:pt idx="7">
                  <c:v>108.97246311090483</c:v>
                </c:pt>
                <c:pt idx="8">
                  <c:v>107.79391837153676</c:v>
                </c:pt>
                <c:pt idx="9">
                  <c:v>106.77212218609904</c:v>
                </c:pt>
                <c:pt idx="10">
                  <c:v>105.88484992309199</c:v>
                </c:pt>
                <c:pt idx="11">
                  <c:v>102.82823102624157</c:v>
                </c:pt>
                <c:pt idx="12">
                  <c:v>100</c:v>
                </c:pt>
                <c:pt idx="13">
                  <c:v>97.380914497909004</c:v>
                </c:pt>
                <c:pt idx="14">
                  <c:v>94.952925377809578</c:v>
                </c:pt>
                <c:pt idx="15">
                  <c:v>92.699282623035558</c:v>
                </c:pt>
                <c:pt idx="16">
                  <c:v>90.604570756596587</c:v>
                </c:pt>
                <c:pt idx="17">
                  <c:v>88.65469324315643</c:v>
                </c:pt>
                <c:pt idx="18">
                  <c:v>86.836821848309967</c:v>
                </c:pt>
                <c:pt idx="19">
                  <c:v>85.139323645267226</c:v>
                </c:pt>
                <c:pt idx="20">
                  <c:v>85.383970981802662</c:v>
                </c:pt>
                <c:pt idx="21">
                  <c:v>85.61515761948219</c:v>
                </c:pt>
                <c:pt idx="22">
                  <c:v>85.833290292997589</c:v>
                </c:pt>
                <c:pt idx="23">
                  <c:v>86.038761715945952</c:v>
                </c:pt>
                <c:pt idx="24">
                  <c:v>86.231951258144093</c:v>
                </c:pt>
                <c:pt idx="25">
                  <c:v>86.413225573255431</c:v>
                </c:pt>
                <c:pt idx="26">
                  <c:v>86.582939181680402</c:v>
                </c:pt>
                <c:pt idx="27">
                  <c:v>86.871917762310389</c:v>
                </c:pt>
                <c:pt idx="28">
                  <c:v>87.152885829948332</c:v>
                </c:pt>
                <c:pt idx="29">
                  <c:v>87.426063457836364</c:v>
                </c:pt>
                <c:pt idx="30">
                  <c:v>87.691662904505023</c:v>
                </c:pt>
                <c:pt idx="31">
                  <c:v>87.949889047272023</c:v>
                </c:pt>
                <c:pt idx="32">
                  <c:v>88.200939778835618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Sheet1!$A$2:$A$34</c:f>
              <c:strCache>
                <c:ptCount val="33"/>
                <c:pt idx="0">
                  <c:v>335</c:v>
                </c:pt>
                <c:pt idx="1">
                  <c:v>340</c:v>
                </c:pt>
                <c:pt idx="2">
                  <c:v>345</c:v>
                </c:pt>
                <c:pt idx="3">
                  <c:v>350</c:v>
                </c:pt>
                <c:pt idx="4">
                  <c:v>355</c:v>
                </c:pt>
                <c:pt idx="5">
                  <c:v>360</c:v>
                </c:pt>
                <c:pt idx="6">
                  <c:v>365</c:v>
                </c:pt>
                <c:pt idx="7">
                  <c:v>370</c:v>
                </c:pt>
                <c:pt idx="8">
                  <c:v>375</c:v>
                </c:pt>
                <c:pt idx="9">
                  <c:v>380</c:v>
                </c:pt>
                <c:pt idx="10">
                  <c:v>385</c:v>
                </c:pt>
                <c:pt idx="11">
                  <c:v>390</c:v>
                </c:pt>
                <c:pt idx="12">
                  <c:v>395</c:v>
                </c:pt>
                <c:pt idx="13">
                  <c:v>400</c:v>
                </c:pt>
                <c:pt idx="14">
                  <c:v>405</c:v>
                </c:pt>
                <c:pt idx="15">
                  <c:v>410</c:v>
                </c:pt>
                <c:pt idx="16">
                  <c:v>415</c:v>
                </c:pt>
                <c:pt idx="17">
                  <c:v>420</c:v>
                </c:pt>
                <c:pt idx="18">
                  <c:v>425</c:v>
                </c:pt>
                <c:pt idx="19">
                  <c:v>430</c:v>
                </c:pt>
                <c:pt idx="20">
                  <c:v>435</c:v>
                </c:pt>
                <c:pt idx="21">
                  <c:v>440</c:v>
                </c:pt>
                <c:pt idx="22">
                  <c:v>445</c:v>
                </c:pt>
                <c:pt idx="23">
                  <c:v>450</c:v>
                </c:pt>
                <c:pt idx="24">
                  <c:v>455</c:v>
                </c:pt>
                <c:pt idx="25">
                  <c:v>460</c:v>
                </c:pt>
                <c:pt idx="26">
                  <c:v>465</c:v>
                </c:pt>
                <c:pt idx="27">
                  <c:v>470</c:v>
                </c:pt>
                <c:pt idx="28">
                  <c:v>475</c:v>
                </c:pt>
                <c:pt idx="29">
                  <c:v>480</c:v>
                </c:pt>
                <c:pt idx="30">
                  <c:v>485</c:v>
                </c:pt>
                <c:pt idx="31">
                  <c:v>490</c:v>
                </c:pt>
                <c:pt idx="32">
                  <c:v>495</c:v>
                </c:pt>
              </c:strCache>
            </c:strRef>
          </c:cat>
          <c:val>
            <c:numRef>
              <c:f>Sheet1!$E$2:$E$34</c:f>
              <c:numCache>
                <c:formatCode>General</c:formatCode>
                <c:ptCount val="33"/>
                <c:pt idx="0">
                  <c:v>0.5963071087019437</c:v>
                </c:pt>
                <c:pt idx="1">
                  <c:v>0.60224376886809172</c:v>
                </c:pt>
                <c:pt idx="2">
                  <c:v>0.6080083519279742</c:v>
                </c:pt>
                <c:pt idx="3">
                  <c:v>0.61360823261471764</c:v>
                </c:pt>
                <c:pt idx="4">
                  <c:v>0.61905037018352438</c:v>
                </c:pt>
                <c:pt idx="5">
                  <c:v>0.62434133726430874</c:v>
                </c:pt>
                <c:pt idx="6">
                  <c:v>0.62948734634287973</c:v>
                </c:pt>
                <c:pt idx="7">
                  <c:v>0.63449427409500314</c:v>
                </c:pt>
                <c:pt idx="8">
                  <c:v>0.63936768377373643</c:v>
                </c:pt>
                <c:pt idx="9">
                  <c:v>0.64411284582934514</c:v>
                </c:pt>
                <c:pt idx="10">
                  <c:v>0.64873475692247051</c:v>
                </c:pt>
                <c:pt idx="11">
                  <c:v>0.65323815747474656</c:v>
                </c:pt>
                <c:pt idx="12">
                  <c:v>0.6576275478864585</c:v>
                </c:pt>
                <c:pt idx="13">
                  <c:v>0.6619072035378778</c:v>
                </c:pt>
                <c:pt idx="14">
                  <c:v>0.66608118867938571</c:v>
                </c:pt>
                <c:pt idx="15">
                  <c:v>0.67015336930524683</c:v>
                </c:pt>
                <c:pt idx="16">
                  <c:v>0.67412742509674983</c:v>
                </c:pt>
                <c:pt idx="17">
                  <c:v>0.67800686051226455</c:v>
                </c:pt>
                <c:pt idx="18">
                  <c:v>0.68179501509447338</c:v>
                </c:pt>
                <c:pt idx="19">
                  <c:v>0.685495073058491</c:v>
                </c:pt>
                <c:pt idx="20">
                  <c:v>0.68911007221873832</c:v>
                </c:pt>
                <c:pt idx="21">
                  <c:v>0.69264291230716168</c:v>
                </c:pt>
                <c:pt idx="22">
                  <c:v>0.69609636273067688</c:v>
                </c:pt>
                <c:pt idx="23">
                  <c:v>0.69947306981144708</c:v>
                </c:pt>
                <c:pt idx="24">
                  <c:v>0.70277556354978266</c:v>
                </c:pt>
                <c:pt idx="25">
                  <c:v>0.70600626394598076</c:v>
                </c:pt>
                <c:pt idx="26">
                  <c:v>0.70916748691430365</c:v>
                </c:pt>
                <c:pt idx="27">
                  <c:v>0.71226144981947048</c:v>
                </c:pt>
                <c:pt idx="28">
                  <c:v>0.71529027666347611</c:v>
                </c:pt>
                <c:pt idx="29">
                  <c:v>0.71825600294823166</c:v>
                </c:pt>
                <c:pt idx="30">
                  <c:v>0.72116058023742513</c:v>
                </c:pt>
                <c:pt idx="31">
                  <c:v>0.72400588043908398</c:v>
                </c:pt>
                <c:pt idx="32">
                  <c:v>0.72679369982858821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Lotion FPS50+ 300ml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Hawaiian Tropic Island Sport Lotion FPS50 240ml (3.6%)</c:v>
                </c:pt>
                <c:pt idx="3">
                  <c:v>Nivea Sun Protection &amp; Hydration Cream FPS50+ 200ml (9.5%)</c:v>
                </c:pt>
                <c:pt idx="4">
                  <c:v>Nivea Sun Protection Sensitive Skin Gel FPS50+ 200ml (5.1%)</c:v>
                </c:pt>
                <c:pt idx="5">
                  <c:v>Banana Boat Advanced Protection Lotion FPS50+ 240ml (2.8%)</c:v>
                </c:pt>
                <c:pt idx="6">
                  <c:v>Hawaiian Tropic Sheer Touch Lotion FPS30 240ml (1.7%)</c:v>
                </c:pt>
                <c:pt idx="7">
                  <c:v>Banana Boat Aqua Protect Cream FPS50+ 236ml (2.7%)</c:v>
                </c:pt>
                <c:pt idx="8">
                  <c:v>Nivea Sun Protection &amp; Hydration Lotion FPS50+ 125ml (4.5%)</c:v>
                </c:pt>
                <c:pt idx="9">
                  <c:v>Nivea Sun Protect &amp; Refresh Sport Lotion FPS50 200ml (5.8%)</c:v>
                </c:pt>
              </c:strCache>
            </c:strRef>
          </c:cat>
          <c:val>
            <c:numRef>
              <c:f>Sheet1!$B$2:$B$11</c:f>
              <c:numCache>
                <c:formatCode>General</c:formatCode>
                <c:ptCount val="10"/>
                <c:pt idx="0">
                  <c:v>0.10022840746312309</c:v>
                </c:pt>
                <c:pt idx="1">
                  <c:v>9.911227986781676E-2</c:v>
                </c:pt>
                <c:pt idx="2">
                  <c:v>9.2167786256561565E-2</c:v>
                </c:pt>
                <c:pt idx="3">
                  <c:v>9.1020736858619236E-2</c:v>
                </c:pt>
                <c:pt idx="4">
                  <c:v>5.63467870988167E-2</c:v>
                </c:pt>
                <c:pt idx="5">
                  <c:v>4.6690864097451927E-2</c:v>
                </c:pt>
                <c:pt idx="6">
                  <c:v>3.9846689011407838E-2</c:v>
                </c:pt>
                <c:pt idx="7">
                  <c:v>3.7905111432734492E-2</c:v>
                </c:pt>
                <c:pt idx="8">
                  <c:v>3.5519361079713339E-2</c:v>
                </c:pt>
                <c:pt idx="9">
                  <c:v>3.1979064188157651E-2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Lotion FPS50+ 300ml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Hawaiian Tropic Island Sport Lotion FPS50 240ml (3.6%)</c:v>
                </c:pt>
                <c:pt idx="3">
                  <c:v>Nivea Sun Protection &amp; Hydration Cream FPS50+ 200ml (9.5%)</c:v>
                </c:pt>
                <c:pt idx="4">
                  <c:v>Nivea Sun Protection Sensitive Skin Gel FPS50+ 200ml (5.1%)</c:v>
                </c:pt>
                <c:pt idx="5">
                  <c:v>Banana Boat Advanced Protection Lotion FPS50+ 240ml (2.8%)</c:v>
                </c:pt>
                <c:pt idx="6">
                  <c:v>Nivea Sun Protect &amp; Refresh Sport Lotion FPS50 200ml (5.8%)</c:v>
                </c:pt>
                <c:pt idx="7">
                  <c:v>Banana Boat Aqua Protect Cream FPS50+ 236ml (2.7%)</c:v>
                </c:pt>
                <c:pt idx="8">
                  <c:v>Nivea Sun Protection &amp; Hydration Lotion FPS50+ 125ml (4.5%)</c:v>
                </c:pt>
                <c:pt idx="9">
                  <c:v>Hawaiian Tropic Sheer Touch Lotion FPS30 240ml (1.7%)</c:v>
                </c:pt>
              </c:strCache>
            </c:strRef>
          </c:cat>
          <c:val>
            <c:numRef>
              <c:f>Sheet1!$B$2:$B$11</c:f>
              <c:numCache>
                <c:formatCode>General</c:formatCode>
                <c:ptCount val="10"/>
                <c:pt idx="0">
                  <c:v>9.6958617768118649E-2</c:v>
                </c:pt>
                <c:pt idx="1">
                  <c:v>9.0629844650903818E-2</c:v>
                </c:pt>
                <c:pt idx="2">
                  <c:v>8.7085547920877568E-2</c:v>
                </c:pt>
                <c:pt idx="3">
                  <c:v>7.569857474930218E-2</c:v>
                </c:pt>
                <c:pt idx="4">
                  <c:v>5.0297106875612382E-2</c:v>
                </c:pt>
                <c:pt idx="5">
                  <c:v>3.9563060107327221E-2</c:v>
                </c:pt>
                <c:pt idx="6">
                  <c:v>3.5632659359172286E-2</c:v>
                </c:pt>
                <c:pt idx="7">
                  <c:v>3.3092194128029183E-2</c:v>
                </c:pt>
                <c:pt idx="8">
                  <c:v>3.1074939160959911E-2</c:v>
                </c:pt>
                <c:pt idx="9">
                  <c:v>2.7240050183467601E-2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Sheet1!$B$2:$B$17</c:f>
              <c:numCache>
                <c:formatCode>General</c:formatCode>
                <c:ptCount val="16"/>
                <c:pt idx="0">
                  <c:v>116.08507563610175</c:v>
                </c:pt>
                <c:pt idx="1">
                  <c:v>111.78950202142501</c:v>
                </c:pt>
                <c:pt idx="2">
                  <c:v>107.8658626337305</c:v>
                </c:pt>
                <c:pt idx="3">
                  <c:v>104.26247988501855</c:v>
                </c:pt>
                <c:pt idx="4">
                  <c:v>100.93704290525326</c:v>
                </c:pt>
                <c:pt idx="5">
                  <c:v>100</c:v>
                </c:pt>
                <c:pt idx="6">
                  <c:v>99.076616117204949</c:v>
                </c:pt>
                <c:pt idx="7">
                  <c:v>98.166610394104424</c:v>
                </c:pt>
                <c:pt idx="8">
                  <c:v>97.269708396660064</c:v>
                </c:pt>
                <c:pt idx="9">
                  <c:v>96.385641972092188</c:v>
                </c:pt>
                <c:pt idx="10">
                  <c:v>92.558779660240376</c:v>
                </c:pt>
                <c:pt idx="11">
                  <c:v>89.234511557529558</c:v>
                </c:pt>
                <c:pt idx="12">
                  <c:v>86.300742442397706</c:v>
                </c:pt>
                <c:pt idx="13">
                  <c:v>85.069270518385864</c:v>
                </c:pt>
                <c:pt idx="14">
                  <c:v>83.871560717023158</c:v>
                </c:pt>
                <c:pt idx="15">
                  <c:v>82.706101436241354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Sheet1!$C$2:$C$17</c:f>
              <c:numCache>
                <c:formatCode>General</c:formatCode>
                <c:ptCount val="16"/>
                <c:pt idx="0">
                  <c:v>103.96585007468676</c:v>
                </c:pt>
                <c:pt idx="1">
                  <c:v>102.4665709006583</c:v>
                </c:pt>
                <c:pt idx="2">
                  <c:v>101.1335423064008</c:v>
                </c:pt>
                <c:pt idx="3">
                  <c:v>99.94116974965894</c:v>
                </c:pt>
                <c:pt idx="4">
                  <c:v>98.868571229706802</c:v>
                </c:pt>
                <c:pt idx="5">
                  <c:v>100</c:v>
                </c:pt>
                <c:pt idx="6">
                  <c:v>101.10627075457563</c:v>
                </c:pt>
                <c:pt idx="7">
                  <c:v>102.18797752187459</c:v>
                </c:pt>
                <c:pt idx="8">
                  <c:v>103.24569572488113</c:v>
                </c:pt>
                <c:pt idx="9">
                  <c:v>104.27998280823884</c:v>
                </c:pt>
                <c:pt idx="10">
                  <c:v>102.10944878956734</c:v>
                </c:pt>
                <c:pt idx="11">
                  <c:v>100.33375680463837</c:v>
                </c:pt>
                <c:pt idx="12">
                  <c:v>98.85898766012437</c:v>
                </c:pt>
                <c:pt idx="13">
                  <c:v>99.205215761277813</c:v>
                </c:pt>
                <c:pt idx="14">
                  <c:v>99.540545265477604</c:v>
                </c:pt>
                <c:pt idx="15">
                  <c:v>99.865256565653425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Sheet1!$D$2:$D$17</c:f>
              <c:numCache>
                <c:formatCode>General</c:formatCode>
                <c:ptCount val="16"/>
                <c:pt idx="0">
                  <c:v>91.446510832759287</c:v>
                </c:pt>
                <c:pt idx="1">
                  <c:v>92.808023999065469</c:v>
                </c:pt>
                <c:pt idx="2">
                  <c:v>94.129419605167314</c:v>
                </c:pt>
                <c:pt idx="3">
                  <c:v>95.410772279617078</c:v>
                </c:pt>
                <c:pt idx="4">
                  <c:v>96.652351080655947</c:v>
                </c:pt>
                <c:pt idx="5">
                  <c:v>100</c:v>
                </c:pt>
                <c:pt idx="6">
                  <c:v>103.28233440325214</c:v>
                </c:pt>
                <c:pt idx="7">
                  <c:v>106.50078902461711</c:v>
                </c:pt>
                <c:pt idx="8">
                  <c:v>109.65675815616245</c:v>
                </c:pt>
                <c:pt idx="9">
                  <c:v>112.75159683978313</c:v>
                </c:pt>
                <c:pt idx="10">
                  <c:v>112.20398795493942</c:v>
                </c:pt>
                <c:pt idx="11">
                  <c:v>111.96208734958304</c:v>
                </c:pt>
                <c:pt idx="12">
                  <c:v>111.94449546602267</c:v>
                </c:pt>
                <c:pt idx="13">
                  <c:v>113.95821732509816</c:v>
                </c:pt>
                <c:pt idx="14">
                  <c:v>115.9140499914509</c:v>
                </c:pt>
                <c:pt idx="15">
                  <c:v>117.81413972113724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Sheet1!$E$2:$E$17</c:f>
              <c:numCache>
                <c:formatCode>General</c:formatCode>
                <c:ptCount val="16"/>
                <c:pt idx="0">
                  <c:v>0.43157202125949479</c:v>
                </c:pt>
                <c:pt idx="1">
                  <c:v>0.44449083895814256</c:v>
                </c:pt>
                <c:pt idx="2">
                  <c:v>0.45683548698129506</c:v>
                </c:pt>
                <c:pt idx="3">
                  <c:v>0.46864341117735386</c:v>
                </c:pt>
                <c:pt idx="4">
                  <c:v>0.47994887051400587</c:v>
                </c:pt>
                <c:pt idx="5">
                  <c:v>0.490783269044964</c:v>
                </c:pt>
                <c:pt idx="6">
                  <c:v>0.50117544722771989</c:v>
                </c:pt>
                <c:pt idx="7">
                  <c:v>0.51115193828316552</c:v>
                </c:pt>
                <c:pt idx="8">
                  <c:v>0.52073719439526023</c:v>
                </c:pt>
                <c:pt idx="9">
                  <c:v>0.52995378681073613</c:v>
                </c:pt>
                <c:pt idx="10">
                  <c:v>0.53882258328600507</c:v>
                </c:pt>
                <c:pt idx="11">
                  <c:v>0.54736290581774583</c:v>
                </c:pt>
                <c:pt idx="12">
                  <c:v>0.55559267116651412</c:v>
                </c:pt>
                <c:pt idx="13">
                  <c:v>0.56352851632425494</c:v>
                </c:pt>
                <c:pt idx="14">
                  <c:v>0.5711859107747066</c:v>
                </c:pt>
                <c:pt idx="15">
                  <c:v>0.57857925714065994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Stick FPS50+ 42g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Equate Sport Lotion FPS30 237ml (2.0%)</c:v>
                </c:pt>
                <c:pt idx="4">
                  <c:v>Hawaiian Tropic Ozono Lotion FPS50+ 240ml (4.4%)</c:v>
                </c:pt>
                <c:pt idx="5">
                  <c:v>Caribbean Beach Advanced Protection Cream FPS50+ 150g (1.0%)</c:v>
                </c:pt>
                <c:pt idx="6">
                  <c:v>Equate Kids Lotion FPS50 237ml (1.4%)</c:v>
                </c:pt>
                <c:pt idx="7">
                  <c:v>Nivea Sun Protect &amp; Refresh Sport Lotion FPS50 200ml (5.8%)</c:v>
                </c:pt>
                <c:pt idx="8">
                  <c:v>Hawaiian Tropic Sheer Touch Lotion FPS50 120ml (1.4%)</c:v>
                </c:pt>
                <c:pt idx="9">
                  <c:v>Caribbean Beach Ultra Cream FPS50+ 250g (1.2%)</c:v>
                </c:pt>
              </c:strCache>
            </c:strRef>
          </c:cat>
          <c:val>
            <c:numRef>
              <c:f>Sheet1!$B$2:$B$11</c:f>
              <c:numCache>
                <c:formatCode>General</c:formatCode>
                <c:ptCount val="10"/>
                <c:pt idx="0">
                  <c:v>5.8125290130522519E-2</c:v>
                </c:pt>
                <c:pt idx="1">
                  <c:v>4.3848892284299196E-2</c:v>
                </c:pt>
                <c:pt idx="2">
                  <c:v>3.7712295010347952E-2</c:v>
                </c:pt>
                <c:pt idx="3">
                  <c:v>3.5579824319085095E-2</c:v>
                </c:pt>
                <c:pt idx="4">
                  <c:v>3.2757464081595994E-2</c:v>
                </c:pt>
                <c:pt idx="5">
                  <c:v>3.1413043269982552E-2</c:v>
                </c:pt>
                <c:pt idx="6">
                  <c:v>3.0517236299881862E-2</c:v>
                </c:pt>
                <c:pt idx="7">
                  <c:v>2.7300943609072897E-2</c:v>
                </c:pt>
                <c:pt idx="8">
                  <c:v>2.2423912778479816E-2</c:v>
                </c:pt>
                <c:pt idx="9">
                  <c:v>2.1407766230214672E-2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Stick FPS50+ 42g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Ozono Lotion FPS50+ 240ml (4.4%)</c:v>
                </c:pt>
                <c:pt idx="1">
                  <c:v>Nivea Sun Protection &amp; Hydration Lotion FPS50+ 125ml (4.5%)</c:v>
                </c:pt>
                <c:pt idx="2">
                  <c:v>Equate Kids Lotion FPS50 237ml (1.4%)</c:v>
                </c:pt>
                <c:pt idx="3">
                  <c:v>Nivea Sun Protection &amp; Hydration Cream FPS50+ 200ml (9.5%)</c:v>
                </c:pt>
                <c:pt idx="4">
                  <c:v>Equate Ultra Spray FPS50 156g (1.7%)</c:v>
                </c:pt>
                <c:pt idx="5">
                  <c:v>Equate Sport Lotion FPS30 237ml (2.0%)</c:v>
                </c:pt>
                <c:pt idx="6">
                  <c:v>Caribbean Beach Advanced Protection Cream FPS50+ 150g (1.0%)</c:v>
                </c:pt>
                <c:pt idx="7">
                  <c:v>Hawaiian Tropic Sheer Touch Lotion FPS50 120ml (1.4%)</c:v>
                </c:pt>
                <c:pt idx="8">
                  <c:v>Nivea Sun Protect &amp; Refresh Sport Lotion FPS50 200ml (5.8%)</c:v>
                </c:pt>
                <c:pt idx="9">
                  <c:v>Hawaiian Tropic Sheer Touch Lotion FPS50+ 240ml (4.4%)</c:v>
                </c:pt>
              </c:strCache>
            </c:strRef>
          </c:cat>
          <c:val>
            <c:numRef>
              <c:f>Sheet1!$B$2:$B$11</c:f>
              <c:numCache>
                <c:formatCode>General</c:formatCode>
                <c:ptCount val="10"/>
                <c:pt idx="0">
                  <c:v>5.0084359541581823E-2</c:v>
                </c:pt>
                <c:pt idx="1">
                  <c:v>5.0045720258919763E-2</c:v>
                </c:pt>
                <c:pt idx="2">
                  <c:v>4.792657538857014E-2</c:v>
                </c:pt>
                <c:pt idx="3">
                  <c:v>4.3818771793610982E-2</c:v>
                </c:pt>
                <c:pt idx="4">
                  <c:v>4.2703504259794509E-2</c:v>
                </c:pt>
                <c:pt idx="5">
                  <c:v>3.8124169227271541E-2</c:v>
                </c:pt>
                <c:pt idx="6">
                  <c:v>3.0969491385507506E-2</c:v>
                </c:pt>
                <c:pt idx="7">
                  <c:v>2.971925916243761E-2</c:v>
                </c:pt>
                <c:pt idx="8">
                  <c:v>2.6303982188447372E-2</c:v>
                </c:pt>
                <c:pt idx="9">
                  <c:v>2.4725210232361072E-2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Sheet1!$A$2:$A$21</c:f>
              <c:strCache>
                <c:ptCount val="20"/>
                <c:pt idx="0">
                  <c:v>235</c:v>
                </c:pt>
                <c:pt idx="1">
                  <c:v>240</c:v>
                </c:pt>
                <c:pt idx="2">
                  <c:v>245</c:v>
                </c:pt>
                <c:pt idx="3">
                  <c:v>250</c:v>
                </c:pt>
                <c:pt idx="4">
                  <c:v>255</c:v>
                </c:pt>
                <c:pt idx="5">
                  <c:v>260</c:v>
                </c:pt>
                <c:pt idx="6">
                  <c:v>265</c:v>
                </c:pt>
                <c:pt idx="7">
                  <c:v>270</c:v>
                </c:pt>
                <c:pt idx="8">
                  <c:v>275</c:v>
                </c:pt>
                <c:pt idx="9">
                  <c:v>280</c:v>
                </c:pt>
                <c:pt idx="10">
                  <c:v>285</c:v>
                </c:pt>
                <c:pt idx="11">
                  <c:v>290</c:v>
                </c:pt>
                <c:pt idx="12">
                  <c:v>295</c:v>
                </c:pt>
                <c:pt idx="13">
                  <c:v>300</c:v>
                </c:pt>
                <c:pt idx="14">
                  <c:v>305</c:v>
                </c:pt>
                <c:pt idx="15">
                  <c:v>310</c:v>
                </c:pt>
                <c:pt idx="16">
                  <c:v>315</c:v>
                </c:pt>
                <c:pt idx="17">
                  <c:v>320</c:v>
                </c:pt>
                <c:pt idx="18">
                  <c:v>325</c:v>
                </c:pt>
                <c:pt idx="19">
                  <c:v>330</c:v>
                </c:pt>
              </c:strCache>
            </c:strRef>
          </c:cat>
          <c:val>
            <c:numRef>
              <c:f>Sheet1!$B$2:$B$21</c:f>
              <c:numCache>
                <c:formatCode>General</c:formatCode>
                <c:ptCount val="20"/>
                <c:pt idx="0">
                  <c:v>126.67020834815634</c:v>
                </c:pt>
                <c:pt idx="1">
                  <c:v>125.11118118900113</c:v>
                </c:pt>
                <c:pt idx="2">
                  <c:v>123.58164913089675</c:v>
                </c:pt>
                <c:pt idx="3">
                  <c:v>122.08086119822798</c:v>
                </c:pt>
                <c:pt idx="4">
                  <c:v>120.60808838637394</c:v>
                </c:pt>
                <c:pt idx="5">
                  <c:v>119.16262303349538</c:v>
                </c:pt>
                <c:pt idx="6">
                  <c:v>111.46654331806741</c:v>
                </c:pt>
                <c:pt idx="7">
                  <c:v>105.20927876405628</c:v>
                </c:pt>
                <c:pt idx="8">
                  <c:v>100</c:v>
                </c:pt>
                <c:pt idx="9">
                  <c:v>98.386543640391267</c:v>
                </c:pt>
                <c:pt idx="10">
                  <c:v>96.831357960028058</c:v>
                </c:pt>
                <c:pt idx="11">
                  <c:v>95.330748374780754</c:v>
                </c:pt>
                <c:pt idx="12">
                  <c:v>86.702518919231082</c:v>
                </c:pt>
                <c:pt idx="13">
                  <c:v>79.968581854442661</c:v>
                </c:pt>
                <c:pt idx="14">
                  <c:v>77.479837830764041</c:v>
                </c:pt>
                <c:pt idx="15">
                  <c:v>75.33236024183023</c:v>
                </c:pt>
                <c:pt idx="16">
                  <c:v>73.4433881899418</c:v>
                </c:pt>
                <c:pt idx="17">
                  <c:v>71.459438873181426</c:v>
                </c:pt>
                <c:pt idx="18">
                  <c:v>69.673493830898124</c:v>
                </c:pt>
                <c:pt idx="19">
                  <c:v>68.051180587563479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Sheet1!$A$2:$A$21</c:f>
              <c:strCache>
                <c:ptCount val="20"/>
                <c:pt idx="0">
                  <c:v>235</c:v>
                </c:pt>
                <c:pt idx="1">
                  <c:v>240</c:v>
                </c:pt>
                <c:pt idx="2">
                  <c:v>245</c:v>
                </c:pt>
                <c:pt idx="3">
                  <c:v>250</c:v>
                </c:pt>
                <c:pt idx="4">
                  <c:v>255</c:v>
                </c:pt>
                <c:pt idx="5">
                  <c:v>260</c:v>
                </c:pt>
                <c:pt idx="6">
                  <c:v>265</c:v>
                </c:pt>
                <c:pt idx="7">
                  <c:v>270</c:v>
                </c:pt>
                <c:pt idx="8">
                  <c:v>275</c:v>
                </c:pt>
                <c:pt idx="9">
                  <c:v>280</c:v>
                </c:pt>
                <c:pt idx="10">
                  <c:v>285</c:v>
                </c:pt>
                <c:pt idx="11">
                  <c:v>290</c:v>
                </c:pt>
                <c:pt idx="12">
                  <c:v>295</c:v>
                </c:pt>
                <c:pt idx="13">
                  <c:v>300</c:v>
                </c:pt>
                <c:pt idx="14">
                  <c:v>305</c:v>
                </c:pt>
                <c:pt idx="15">
                  <c:v>310</c:v>
                </c:pt>
                <c:pt idx="16">
                  <c:v>315</c:v>
                </c:pt>
                <c:pt idx="17">
                  <c:v>320</c:v>
                </c:pt>
                <c:pt idx="18">
                  <c:v>325</c:v>
                </c:pt>
                <c:pt idx="19">
                  <c:v>330</c:v>
                </c:pt>
              </c:strCache>
            </c:strRef>
          </c:cat>
          <c:val>
            <c:numRef>
              <c:f>Sheet1!$C$2:$C$21</c:f>
              <c:numCache>
                <c:formatCode>General</c:formatCode>
                <c:ptCount val="20"/>
                <c:pt idx="0">
                  <c:v>108.29472873851876</c:v>
                </c:pt>
                <c:pt idx="1">
                  <c:v>109.23057641597819</c:v>
                </c:pt>
                <c:pt idx="2">
                  <c:v>110.13603748026529</c:v>
                </c:pt>
                <c:pt idx="3">
                  <c:v>111.0120436352054</c:v>
                </c:pt>
                <c:pt idx="4">
                  <c:v>111.85949185947047</c:v>
                </c:pt>
                <c:pt idx="5">
                  <c:v>112.6792458446799</c:v>
                </c:pt>
                <c:pt idx="6">
                  <c:v>107.42353461967402</c:v>
                </c:pt>
                <c:pt idx="7">
                  <c:v>103.30127953435209</c:v>
                </c:pt>
                <c:pt idx="8">
                  <c:v>100</c:v>
                </c:pt>
                <c:pt idx="9">
                  <c:v>100.17065210823992</c:v>
                </c:pt>
                <c:pt idx="10">
                  <c:v>100.34313477637311</c:v>
                </c:pt>
                <c:pt idx="11">
                  <c:v>100.51672491436609</c:v>
                </c:pt>
                <c:pt idx="12">
                  <c:v>92.990706359736237</c:v>
                </c:pt>
                <c:pt idx="13">
                  <c:v>87.21809696877196</c:v>
                </c:pt>
                <c:pt idx="14">
                  <c:v>85.908672173194702</c:v>
                </c:pt>
                <c:pt idx="15">
                  <c:v>84.893606889335715</c:v>
                </c:pt>
                <c:pt idx="16">
                  <c:v>84.096685174092173</c:v>
                </c:pt>
                <c:pt idx="17">
                  <c:v>83.121651176686015</c:v>
                </c:pt>
                <c:pt idx="18">
                  <c:v>82.308476106292488</c:v>
                </c:pt>
                <c:pt idx="19">
                  <c:v>81.626720685865735</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Sheet1!$A$2:$A$21</c:f>
              <c:strCache>
                <c:ptCount val="20"/>
                <c:pt idx="0">
                  <c:v>235</c:v>
                </c:pt>
                <c:pt idx="1">
                  <c:v>240</c:v>
                </c:pt>
                <c:pt idx="2">
                  <c:v>245</c:v>
                </c:pt>
                <c:pt idx="3">
                  <c:v>250</c:v>
                </c:pt>
                <c:pt idx="4">
                  <c:v>255</c:v>
                </c:pt>
                <c:pt idx="5">
                  <c:v>260</c:v>
                </c:pt>
                <c:pt idx="6">
                  <c:v>265</c:v>
                </c:pt>
                <c:pt idx="7">
                  <c:v>270</c:v>
                </c:pt>
                <c:pt idx="8">
                  <c:v>275</c:v>
                </c:pt>
                <c:pt idx="9">
                  <c:v>280</c:v>
                </c:pt>
                <c:pt idx="10">
                  <c:v>285</c:v>
                </c:pt>
                <c:pt idx="11">
                  <c:v>290</c:v>
                </c:pt>
                <c:pt idx="12">
                  <c:v>295</c:v>
                </c:pt>
                <c:pt idx="13">
                  <c:v>300</c:v>
                </c:pt>
                <c:pt idx="14">
                  <c:v>305</c:v>
                </c:pt>
                <c:pt idx="15">
                  <c:v>310</c:v>
                </c:pt>
                <c:pt idx="16">
                  <c:v>315</c:v>
                </c:pt>
                <c:pt idx="17">
                  <c:v>320</c:v>
                </c:pt>
                <c:pt idx="18">
                  <c:v>325</c:v>
                </c:pt>
                <c:pt idx="19">
                  <c:v>330</c:v>
                </c:pt>
              </c:strCache>
            </c:strRef>
          </c:cat>
          <c:val>
            <c:numRef>
              <c:f>Sheet1!$D$2:$D$21</c:f>
              <c:numCache>
                <c:formatCode>General</c:formatCode>
                <c:ptCount val="20"/>
                <c:pt idx="0">
                  <c:v>66.459530585957395</c:v>
                </c:pt>
                <c:pt idx="1">
                  <c:v>73.075264661375058</c:v>
                </c:pt>
                <c:pt idx="2">
                  <c:v>79.524714097542628</c:v>
                </c:pt>
                <c:pt idx="3">
                  <c:v>85.81260853253896</c:v>
                </c:pt>
                <c:pt idx="4">
                  <c:v>91.943515871472684</c:v>
                </c:pt>
                <c:pt idx="5">
                  <c:v>97.921848297474199</c:v>
                </c:pt>
                <c:pt idx="6">
                  <c:v>98.220579234421891</c:v>
                </c:pt>
                <c:pt idx="7">
                  <c:v>98.958083175267291</c:v>
                </c:pt>
                <c:pt idx="8">
                  <c:v>100</c:v>
                </c:pt>
                <c:pt idx="9">
                  <c:v>104.23235434098844</c:v>
                </c:pt>
                <c:pt idx="10">
                  <c:v>108.33817113938036</c:v>
                </c:pt>
                <c:pt idx="11">
                  <c:v>112.32348401702895</c:v>
                </c:pt>
                <c:pt idx="12">
                  <c:v>107.30885365213199</c:v>
                </c:pt>
                <c:pt idx="13">
                  <c:v>103.72595629911028</c:v>
                </c:pt>
                <c:pt idx="14">
                  <c:v>105.101448366882</c:v>
                </c:pt>
                <c:pt idx="15">
                  <c:v>106.66439925000775</c:v>
                </c:pt>
                <c:pt idx="16">
                  <c:v>108.35353981702764</c:v>
                </c:pt>
                <c:pt idx="17">
                  <c:v>109.67244069946078</c:v>
                </c:pt>
                <c:pt idx="18">
                  <c:v>111.07123387890209</c:v>
                </c:pt>
                <c:pt idx="19">
                  <c:v>112.52837588707398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Sheet1!$A$2:$A$21</c:f>
              <c:strCache>
                <c:ptCount val="20"/>
                <c:pt idx="0">
                  <c:v>235</c:v>
                </c:pt>
                <c:pt idx="1">
                  <c:v>240</c:v>
                </c:pt>
                <c:pt idx="2">
                  <c:v>245</c:v>
                </c:pt>
                <c:pt idx="3">
                  <c:v>250</c:v>
                </c:pt>
                <c:pt idx="4">
                  <c:v>255</c:v>
                </c:pt>
                <c:pt idx="5">
                  <c:v>260</c:v>
                </c:pt>
                <c:pt idx="6">
                  <c:v>265</c:v>
                </c:pt>
                <c:pt idx="7">
                  <c:v>270</c:v>
                </c:pt>
                <c:pt idx="8">
                  <c:v>275</c:v>
                </c:pt>
                <c:pt idx="9">
                  <c:v>280</c:v>
                </c:pt>
                <c:pt idx="10">
                  <c:v>285</c:v>
                </c:pt>
                <c:pt idx="11">
                  <c:v>290</c:v>
                </c:pt>
                <c:pt idx="12">
                  <c:v>295</c:v>
                </c:pt>
                <c:pt idx="13">
                  <c:v>300</c:v>
                </c:pt>
                <c:pt idx="14">
                  <c:v>305</c:v>
                </c:pt>
                <c:pt idx="15">
                  <c:v>310</c:v>
                </c:pt>
                <c:pt idx="16">
                  <c:v>315</c:v>
                </c:pt>
                <c:pt idx="17">
                  <c:v>320</c:v>
                </c:pt>
                <c:pt idx="18">
                  <c:v>325</c:v>
                </c:pt>
                <c:pt idx="19">
                  <c:v>330</c:v>
                </c:pt>
              </c:strCache>
            </c:strRef>
          </c:cat>
          <c:val>
            <c:numRef>
              <c:f>Sheet1!$E$2:$E$21</c:f>
              <c:numCache>
                <c:formatCode>General</c:formatCode>
                <c:ptCount val="20"/>
                <c:pt idx="0">
                  <c:v>0.18787798021385654</c:v>
                </c:pt>
                <c:pt idx="1">
                  <c:v>0.20479718895940088</c:v>
                </c:pt>
                <c:pt idx="2">
                  <c:v>0.22102581775614819</c:v>
                </c:pt>
                <c:pt idx="3">
                  <c:v>0.23660530140102487</c:v>
                </c:pt>
                <c:pt idx="4">
                  <c:v>0.25157382490296565</c:v>
                </c:pt>
                <c:pt idx="5">
                  <c:v>0.26596663596252401</c:v>
                </c:pt>
                <c:pt idx="6">
                  <c:v>0.27981632207643875</c:v>
                </c:pt>
                <c:pt idx="7">
                  <c:v>0.29315305685280096</c:v>
                </c:pt>
                <c:pt idx="8">
                  <c:v>0.30600481945547708</c:v>
                </c:pt>
                <c:pt idx="9">
                  <c:v>0.31839759053662936</c:v>
                </c:pt>
                <c:pt idx="10">
                  <c:v>0.33035552754475872</c:v>
                </c:pt>
                <c:pt idx="11">
                  <c:v>0.34190112189743543</c:v>
                </c:pt>
                <c:pt idx="12">
                  <c:v>0.35305534017036017</c:v>
                </c:pt>
                <c:pt idx="13">
                  <c:v>0.36383775116752093</c:v>
                </c:pt>
                <c:pt idx="14">
                  <c:v>0.37426664049264341</c:v>
                </c:pt>
                <c:pt idx="15">
                  <c:v>0.38435911403308465</c:v>
                </c:pt>
                <c:pt idx="16">
                  <c:v>0.39413119158811499</c:v>
                </c:pt>
                <c:pt idx="17">
                  <c:v>0.40359789171955063</c:v>
                </c:pt>
                <c:pt idx="18">
                  <c:v>0.41277330877001916</c:v>
                </c:pt>
                <c:pt idx="19">
                  <c:v>0.42167068287956427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5"/>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Hawaiian Tropic (19.3%)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Banana Boat (15.9%)</c:v>
                </c:pt>
                <c:pt idx="2">
                  <c:v>Caribbean Beach (6.6%)</c:v>
                </c:pt>
                <c:pt idx="3">
                  <c:v>EQUATE (6.3%)</c:v>
                </c:pt>
                <c:pt idx="4">
                  <c:v>Neutrogena (2.7%)</c:v>
                </c:pt>
                <c:pt idx="5">
                  <c:v>Nuvel (2.3%)</c:v>
                </c:pt>
                <c:pt idx="6">
                  <c:v>Garnier (1.7%)</c:v>
                </c:pt>
                <c:pt idx="7">
                  <c:v>Isdin (1.8%)</c:v>
                </c:pt>
                <c:pt idx="8">
                  <c:v>La Roche-Posay (1.9%)</c:v>
                </c:pt>
                <c:pt idx="9">
                  <c:v>L'Oreal Paris (0.9%)</c:v>
                </c:pt>
              </c:strCache>
            </c:strRef>
          </c:cat>
          <c:val>
            <c:numRef>
              <c:f>Sheet1!$B$2:$B$11</c:f>
              <c:numCache>
                <c:formatCode>General</c:formatCode>
                <c:ptCount val="10"/>
                <c:pt idx="0">
                  <c:v>0.4728999012395142</c:v>
                </c:pt>
                <c:pt idx="1">
                  <c:v>0.2532537459360768</c:v>
                </c:pt>
                <c:pt idx="2">
                  <c:v>9.2789684832174826E-2</c:v>
                </c:pt>
                <c:pt idx="3">
                  <c:v>8.0377549900842934E-2</c:v>
                </c:pt>
                <c:pt idx="4">
                  <c:v>2.8125109395658057E-2</c:v>
                </c:pt>
                <c:pt idx="5">
                  <c:v>1.7405717850739612E-2</c:v>
                </c:pt>
                <c:pt idx="6">
                  <c:v>1.3950494898928785E-2</c:v>
                </c:pt>
                <c:pt idx="7">
                  <c:v>1.3366172706267233E-2</c:v>
                </c:pt>
                <c:pt idx="8">
                  <c:v>9.0637345129133285E-3</c:v>
                </c:pt>
                <c:pt idx="9">
                  <c:v>6.8651484196283197E-3</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Ozono Ultra-Light FPS50+ 140ml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Equate Sport Lotion FPS30 237ml (2.0%)</c:v>
                </c:pt>
                <c:pt idx="4">
                  <c:v>Hawaiian Tropic Ozono Lotion FPS50+ 240ml (4.4%)</c:v>
                </c:pt>
                <c:pt idx="5">
                  <c:v>Nivea Sun Protect &amp; Refresh Sport Lotion FPS50 200ml (5.8%)</c:v>
                </c:pt>
                <c:pt idx="6">
                  <c:v>Hawaiian Tropic Sheer Touch Lotion FPS50 120ml (1.4%)</c:v>
                </c:pt>
                <c:pt idx="7">
                  <c:v>Equate Kids Lotion FPS50 237ml (1.4%)</c:v>
                </c:pt>
                <c:pt idx="8">
                  <c:v>Hawaiian Tropic Sheer Touch Lotion FPS50+ 240ml (4.4%)</c:v>
                </c:pt>
                <c:pt idx="9">
                  <c:v>Caribbean Beach Advanced Protection Cream FPS50+ 150g (1.0%)</c:v>
                </c:pt>
              </c:strCache>
            </c:strRef>
          </c:cat>
          <c:val>
            <c:numRef>
              <c:f>Sheet1!$B$2:$B$11</c:f>
              <c:numCache>
                <c:formatCode>General</c:formatCode>
                <c:ptCount val="10"/>
                <c:pt idx="0">
                  <c:v>8.5498220346965095E-2</c:v>
                </c:pt>
                <c:pt idx="1">
                  <c:v>6.7876285373889247E-2</c:v>
                </c:pt>
                <c:pt idx="2">
                  <c:v>4.863253137527631E-2</c:v>
                </c:pt>
                <c:pt idx="3">
                  <c:v>4.5290462023747098E-2</c:v>
                </c:pt>
                <c:pt idx="4">
                  <c:v>4.069769772902878E-2</c:v>
                </c:pt>
                <c:pt idx="5">
                  <c:v>3.8094246310490402E-2</c:v>
                </c:pt>
                <c:pt idx="6">
                  <c:v>3.4693981213287171E-2</c:v>
                </c:pt>
                <c:pt idx="7">
                  <c:v>3.0535227132124552E-2</c:v>
                </c:pt>
                <c:pt idx="8">
                  <c:v>2.921381277974263E-2</c:v>
                </c:pt>
                <c:pt idx="9">
                  <c:v>2.8528568997866887E-2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Ozono Ultra-Light FPS50+ 140ml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Protection &amp; Hydration Lotion FPS50+ 125ml (4.5%)</c:v>
                </c:pt>
                <c:pt idx="2">
                  <c:v>Hawaiian Tropic Sheer Touch Lotion FPS50+ 240ml (4.4%)</c:v>
                </c:pt>
                <c:pt idx="3">
                  <c:v>Hawaiian Tropic Ozono Lotion FPS50+ 240ml (4.4%)</c:v>
                </c:pt>
                <c:pt idx="4">
                  <c:v>Nivea Sun Protect &amp; Refresh Sport Lotion FPS50 200ml (5.8%)</c:v>
                </c:pt>
                <c:pt idx="5">
                  <c:v>Nivea Sun Protection Sensitive Skin Gel FPS50+ 200ml (5.1%)</c:v>
                </c:pt>
                <c:pt idx="6">
                  <c:v>Hawaiian Tropic Island Sport Lotion FPS50 240ml (3.6%)</c:v>
                </c:pt>
                <c:pt idx="7">
                  <c:v>Hawaiian Tropic Sheer Touch Lotion FPS50 120ml (1.4%)</c:v>
                </c:pt>
                <c:pt idx="8">
                  <c:v>Banana Boat Advanced Protection Lotion FPS50+ 240ml (2.8%)</c:v>
                </c:pt>
                <c:pt idx="9">
                  <c:v>Nivea Sun Babies &amp; Kids Lotion FPS50+ 200ml (2.3%)</c:v>
                </c:pt>
              </c:strCache>
            </c:strRef>
          </c:cat>
          <c:val>
            <c:numRef>
              <c:f>Sheet1!$B$2:$B$11</c:f>
              <c:numCache>
                <c:formatCode>General</c:formatCode>
                <c:ptCount val="10"/>
                <c:pt idx="0">
                  <c:v>7.4242504930962211E-2</c:v>
                </c:pt>
                <c:pt idx="1">
                  <c:v>5.952499408792486E-2</c:v>
                </c:pt>
                <c:pt idx="2">
                  <c:v>5.4785783365159747E-2</c:v>
                </c:pt>
                <c:pt idx="3">
                  <c:v>5.2195161492670818E-2</c:v>
                </c:pt>
                <c:pt idx="4">
                  <c:v>4.4040783622318579E-2</c:v>
                </c:pt>
                <c:pt idx="5">
                  <c:v>4.3851416054485781E-2</c:v>
                </c:pt>
                <c:pt idx="6">
                  <c:v>4.0505474035249969E-2</c:v>
                </c:pt>
                <c:pt idx="7">
                  <c:v>3.1578884851119336E-2</c:v>
                </c:pt>
                <c:pt idx="8">
                  <c:v>3.0242321866609481E-2</c:v>
                </c:pt>
                <c:pt idx="9">
                  <c:v>2.5668711639904893E-2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Island Sport Spray FPS50 220ml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330</c:v>
                </c:pt>
                <c:pt idx="1">
                  <c:v>350</c:v>
                </c:pt>
                <c:pt idx="2">
                  <c:v>385</c:v>
                </c:pt>
                <c:pt idx="3">
                  <c:v>430</c:v>
                </c:pt>
                <c:pt idx="4">
                  <c:v>465</c:v>
                </c:pt>
              </c:numCache>
            </c:numRef>
          </c:xVal>
          <c:yVal>
            <c:numRef>
              <c:f>Sheet1!$B$2:$B$6</c:f>
              <c:numCache>
                <c:formatCode>General</c:formatCode>
                <c:ptCount val="5"/>
                <c:pt idx="0">
                  <c:v>0.18725002171000557</c:v>
                </c:pt>
                <c:pt idx="1">
                  <c:v>0.1018070445693995</c:v>
                </c:pt>
                <c:pt idx="2">
                  <c:v>0</c:v>
                </c:pt>
                <c:pt idx="3">
                  <c:v>-0.16069068707273479</c:v>
                </c:pt>
                <c:pt idx="4">
                  <c:v>-0.23784033301305843</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Island Sport Lotion FPS50 240ml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300</c:v>
                </c:pt>
                <c:pt idx="1">
                  <c:v>315</c:v>
                </c:pt>
                <c:pt idx="2">
                  <c:v>350</c:v>
                </c:pt>
                <c:pt idx="3">
                  <c:v>385</c:v>
                </c:pt>
                <c:pt idx="4">
                  <c:v>430</c:v>
                </c:pt>
              </c:numCache>
            </c:numRef>
          </c:xVal>
          <c:yVal>
            <c:numRef>
              <c:f>Sheet1!$B$9:$B$13</c:f>
              <c:numCache>
                <c:formatCode>General</c:formatCode>
                <c:ptCount val="5"/>
                <c:pt idx="0">
                  <c:v>0.47893926300174172</c:v>
                </c:pt>
                <c:pt idx="1">
                  <c:v>0.37161636440989188</c:v>
                </c:pt>
                <c:pt idx="2">
                  <c:v>0</c:v>
                </c:pt>
                <c:pt idx="3">
                  <c:v>-0.21344585892039791</c:v>
                </c:pt>
                <c:pt idx="4">
                  <c:v>-0.44816025615982097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65"/>
          <c:min val="30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Sheet1!$B$2:$B$29</c:f>
              <c:numCache>
                <c:formatCode>General</c:formatCode>
                <c:ptCount val="28"/>
                <c:pt idx="0">
                  <c:v>118.72500217100053</c:v>
                </c:pt>
                <c:pt idx="1">
                  <c:v>115.72938568747115</c:v>
                </c:pt>
                <c:pt idx="2">
                  <c:v>113.78693471835824</c:v>
                </c:pt>
                <c:pt idx="3">
                  <c:v>111.94037558818847</c:v>
                </c:pt>
                <c:pt idx="4">
                  <c:v>110.18070445693999</c:v>
                </c:pt>
                <c:pt idx="5">
                  <c:v>108.45437877968436</c:v>
                </c:pt>
                <c:pt idx="6">
                  <c:v>106.83738460093859</c:v>
                </c:pt>
                <c:pt idx="7">
                  <c:v>105.31668513684218</c:v>
                </c:pt>
                <c:pt idx="8">
                  <c:v>103.88127061122469</c:v>
                </c:pt>
                <c:pt idx="9">
                  <c:v>102.52180110146018</c:v>
                </c:pt>
                <c:pt idx="10">
                  <c:v>101.23031639649179</c:v>
                </c:pt>
                <c:pt idx="11">
                  <c:v>100</c:v>
                </c:pt>
                <c:pt idx="12">
                  <c:v>97.823366899951296</c:v>
                </c:pt>
                <c:pt idx="13">
                  <c:v>95.765209002469021</c:v>
                </c:pt>
                <c:pt idx="14">
                  <c:v>93.815114428957827</c:v>
                </c:pt>
                <c:pt idx="15">
                  <c:v>91.963841865684429</c:v>
                </c:pt>
                <c:pt idx="16">
                  <c:v>90.203169401810584</c:v>
                </c:pt>
                <c:pt idx="17">
                  <c:v>88.525764599504015</c:v>
                </c:pt>
                <c:pt idx="18">
                  <c:v>86.925072665612419</c:v>
                </c:pt>
                <c:pt idx="19">
                  <c:v>85.395220062021053</c:v>
                </c:pt>
                <c:pt idx="20">
                  <c:v>83.930931292726456</c:v>
                </c:pt>
                <c:pt idx="21">
                  <c:v>82.759854390316931</c:v>
                </c:pt>
                <c:pt idx="22">
                  <c:v>81.612900903420439</c:v>
                </c:pt>
                <c:pt idx="23">
                  <c:v>80.489355044999897</c:v>
                </c:pt>
                <c:pt idx="24">
                  <c:v>79.388531647076803</c:v>
                </c:pt>
                <c:pt idx="25">
                  <c:v>78.309774348525039</c:v>
                </c:pt>
                <c:pt idx="26">
                  <c:v>77.252453917740382</c:v>
                </c:pt>
                <c:pt idx="27">
                  <c:v>76.215966698694118</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Sheet1!$C$2:$C$29</c:f>
              <c:numCache>
                <c:formatCode>General</c:formatCode>
                <c:ptCount val="28"/>
                <c:pt idx="0">
                  <c:v>101.83417692321923</c:v>
                </c:pt>
                <c:pt idx="1">
                  <c:v>100.76102927882249</c:v>
                </c:pt>
                <c:pt idx="2">
                  <c:v>100.54088576044127</c:v>
                </c:pt>
                <c:pt idx="3">
                  <c:v>100.3564956413467</c:v>
                </c:pt>
                <c:pt idx="4">
                  <c:v>100.20338375283238</c:v>
                </c:pt>
                <c:pt idx="5">
                  <c:v>100.03640180588368</c:v>
                </c:pt>
                <c:pt idx="6">
                  <c:v>99.927017955151058</c:v>
                </c:pt>
                <c:pt idx="7">
                  <c:v>99.867106232686567</c:v>
                </c:pt>
                <c:pt idx="8">
                  <c:v>99.849815992053919</c:v>
                </c:pt>
                <c:pt idx="9">
                  <c:v>99.869354753712074</c:v>
                </c:pt>
                <c:pt idx="10">
                  <c:v>99.920809557127683</c:v>
                </c:pt>
                <c:pt idx="11">
                  <c:v>100</c:v>
                </c:pt>
                <c:pt idx="12">
                  <c:v>99.086121319166793</c:v>
                </c:pt>
                <c:pt idx="13">
                  <c:v>98.23770101468709</c:v>
                </c:pt>
                <c:pt idx="14">
                  <c:v>97.448493795323088</c:v>
                </c:pt>
                <c:pt idx="15">
                  <c:v>96.712950602277502</c:v>
                </c:pt>
                <c:pt idx="16">
                  <c:v>96.02613275754149</c:v>
                </c:pt>
                <c:pt idx="17">
                  <c:v>95.383637371669238</c:v>
                </c:pt>
                <c:pt idx="18">
                  <c:v>94.781532497924474</c:v>
                </c:pt>
                <c:pt idx="19">
                  <c:v>94.216300716251141</c:v>
                </c:pt>
                <c:pt idx="20">
                  <c:v>93.684790006033438</c:v>
                </c:pt>
                <c:pt idx="21">
                  <c:v>93.446912237776402</c:v>
                </c:pt>
                <c:pt idx="22">
                  <c:v>93.206325942596607</c:v>
                </c:pt>
                <c:pt idx="23">
                  <c:v>92.963139989659922</c:v>
                </c:pt>
                <c:pt idx="24">
                  <c:v>92.717461957310618</c:v>
                </c:pt>
                <c:pt idx="25">
                  <c:v>92.46939797533831</c:v>
                </c:pt>
                <c:pt idx="26">
                  <c:v>92.219052587515407</c:v>
                </c:pt>
                <c:pt idx="27">
                  <c:v>91.966528632748393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Sheet1!$D$2:$D$29</c:f>
              <c:numCache>
                <c:formatCode>General</c:formatCode>
                <c:ptCount val="28"/>
                <c:pt idx="0">
                  <c:v>95.349134891318982</c:v>
                </c:pt>
                <c:pt idx="1">
                  <c:v>95.01478769960103</c:v>
                </c:pt>
                <c:pt idx="2">
                  <c:v>95.45671084768766</c:v>
                </c:pt>
                <c:pt idx="3">
                  <c:v>95.911258245891645</c:v>
                </c:pt>
                <c:pt idx="4">
                  <c:v>96.375703335560601</c:v>
                </c:pt>
                <c:pt idx="5">
                  <c:v>96.806919442888358</c:v>
                </c:pt>
                <c:pt idx="6">
                  <c:v>97.275882744960597</c:v>
                </c:pt>
                <c:pt idx="7">
                  <c:v>97.776360677102218</c:v>
                </c:pt>
                <c:pt idx="8">
                  <c:v>98.303105446695668</c:v>
                </c:pt>
                <c:pt idx="9">
                  <c:v>98.851691073322328</c:v>
                </c:pt>
                <c:pt idx="10">
                  <c:v>99.418377885039661</c:v>
                </c:pt>
                <c:pt idx="11">
                  <c:v>100</c:v>
                </c:pt>
                <c:pt idx="12">
                  <c:v>99.574323847588303</c:v>
                </c:pt>
                <c:pt idx="13">
                  <c:v>99.19344426687735</c:v>
                </c:pt>
                <c:pt idx="14">
                  <c:v>98.852752110272206</c:v>
                </c:pt>
                <c:pt idx="15">
                  <c:v>98.548147147705578</c:v>
                </c:pt>
                <c:pt idx="16">
                  <c:v>98.275978136993146</c:v>
                </c:pt>
                <c:pt idx="17">
                  <c:v>98.03299017244376</c:v>
                </c:pt>
                <c:pt idx="18">
                  <c:v>97.816278449232513</c:v>
                </c:pt>
                <c:pt idx="19">
                  <c:v>97.6232476673691</c:v>
                </c:pt>
                <c:pt idx="20">
                  <c:v>97.451576383285726</c:v>
                </c:pt>
                <c:pt idx="21">
                  <c:v>97.573180349375107</c:v>
                </c:pt>
                <c:pt idx="22">
                  <c:v>97.68173480481201</c:v>
                </c:pt>
                <c:pt idx="23">
                  <c:v>97.777665585896003</c:v>
                </c:pt>
                <c:pt idx="24">
                  <c:v>97.861385024738027</c:v>
                </c:pt>
                <c:pt idx="25">
                  <c:v>97.933292423213828</c:v>
                </c:pt>
                <c:pt idx="26">
                  <c:v>97.993774503385964</c:v>
                </c:pt>
                <c:pt idx="27">
                  <c:v>98.043205836506488</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Sheet1!$A$2:$A$29</c:f>
              <c:strCache>
                <c:ptCount val="28"/>
                <c:pt idx="0">
                  <c:v>330</c:v>
                </c:pt>
                <c:pt idx="1">
                  <c:v>335</c:v>
                </c:pt>
                <c:pt idx="2">
                  <c:v>340</c:v>
                </c:pt>
                <c:pt idx="3">
                  <c:v>345</c:v>
                </c:pt>
                <c:pt idx="4">
                  <c:v>350</c:v>
                </c:pt>
                <c:pt idx="5">
                  <c:v>355</c:v>
                </c:pt>
                <c:pt idx="6">
                  <c:v>360</c:v>
                </c:pt>
                <c:pt idx="7">
                  <c:v>365</c:v>
                </c:pt>
                <c:pt idx="8">
                  <c:v>370</c:v>
                </c:pt>
                <c:pt idx="9">
                  <c:v>375</c:v>
                </c:pt>
                <c:pt idx="10">
                  <c:v>380</c:v>
                </c:pt>
                <c:pt idx="11">
                  <c:v>385</c:v>
                </c:pt>
                <c:pt idx="12">
                  <c:v>390</c:v>
                </c:pt>
                <c:pt idx="13">
                  <c:v>395</c:v>
                </c:pt>
                <c:pt idx="14">
                  <c:v>400</c:v>
                </c:pt>
                <c:pt idx="15">
                  <c:v>405</c:v>
                </c:pt>
                <c:pt idx="16">
                  <c:v>410</c:v>
                </c:pt>
                <c:pt idx="17">
                  <c:v>415</c:v>
                </c:pt>
                <c:pt idx="18">
                  <c:v>420</c:v>
                </c:pt>
                <c:pt idx="19">
                  <c:v>425</c:v>
                </c:pt>
                <c:pt idx="20">
                  <c:v>430</c:v>
                </c:pt>
                <c:pt idx="21">
                  <c:v>435</c:v>
                </c:pt>
                <c:pt idx="22">
                  <c:v>440</c:v>
                </c:pt>
                <c:pt idx="23">
                  <c:v>445</c:v>
                </c:pt>
                <c:pt idx="24">
                  <c:v>450</c:v>
                </c:pt>
                <c:pt idx="25">
                  <c:v>455</c:v>
                </c:pt>
                <c:pt idx="26">
                  <c:v>460</c:v>
                </c:pt>
                <c:pt idx="27">
                  <c:v>465</c:v>
                </c:pt>
              </c:strCache>
            </c:strRef>
          </c:cat>
          <c:val>
            <c:numRef>
              <c:f>Sheet1!$E$2:$E$29</c:f>
              <c:numCache>
                <c:formatCode>General</c:formatCode>
                <c:ptCount val="28"/>
                <c:pt idx="0">
                  <c:v>0.6798260056729325</c:v>
                </c:pt>
                <c:pt idx="1">
                  <c:v>0.68460472200617228</c:v>
                </c:pt>
                <c:pt idx="2">
                  <c:v>0.68924288785902277</c:v>
                </c:pt>
                <c:pt idx="3">
                  <c:v>0.6937466141219355</c:v>
                </c:pt>
                <c:pt idx="4">
                  <c:v>0.69812166249162211</c:v>
                </c:pt>
                <c:pt idx="5">
                  <c:v>0.70237347006216255</c:v>
                </c:pt>
                <c:pt idx="6">
                  <c:v>0.70650717186685486</c:v>
                </c:pt>
                <c:pt idx="7">
                  <c:v>0.71052762156730886</c:v>
                </c:pt>
                <c:pt idx="8">
                  <c:v>0.71443941046504789</c:v>
                </c:pt>
                <c:pt idx="9">
                  <c:v>0.7182468849921807</c:v>
                </c:pt>
                <c:pt idx="10">
                  <c:v>0.72195416282123082</c:v>
                </c:pt>
                <c:pt idx="11">
                  <c:v>0.72556514771965652</c:v>
                </c:pt>
                <c:pt idx="12">
                  <c:v>0.72908354326171221</c:v>
                </c:pt>
                <c:pt idx="13">
                  <c:v>0.73251286549890571</c:v>
                </c:pt>
                <c:pt idx="14">
                  <c:v>0.73585645468016925</c:v>
                </c:pt>
                <c:pt idx="15">
                  <c:v>0.73911748610387096</c:v>
                </c:pt>
                <c:pt idx="16">
                  <c:v>0.742298980175775</c:v>
                </c:pt>
                <c:pt idx="17">
                  <c:v>0.74540381173992232</c:v>
                </c:pt>
                <c:pt idx="18">
                  <c:v>0.74843471874301837</c:v>
                </c:pt>
                <c:pt idx="19">
                  <c:v>0.75139431028721826</c:v>
                </c:pt>
                <c:pt idx="20">
                  <c:v>0.75428507412108792</c:v>
                </c:pt>
                <c:pt idx="21">
                  <c:v>0.75710938361394886</c:v>
                </c:pt>
                <c:pt idx="22">
                  <c:v>0.75986950425469935</c:v>
                </c:pt>
                <c:pt idx="23">
                  <c:v>0.76256759971251165</c:v>
                </c:pt>
                <c:pt idx="24">
                  <c:v>0.76520573749348397</c:v>
                </c:pt>
                <c:pt idx="25">
                  <c:v>0.76778589422432464</c:v>
                </c:pt>
                <c:pt idx="26">
                  <c:v>0.77030996059145151</c:v>
                </c:pt>
                <c:pt idx="27">
                  <c:v>0.77277974596143606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4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Island Sport Spray FPS50 220ml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Island Sport Lotion FPS50 240ml (3.6%)</c:v>
                </c:pt>
                <c:pt idx="3">
                  <c:v>Hawaiian Tropic Sheer Touch Lotion FPS50+ 240ml (4.4%)</c:v>
                </c:pt>
                <c:pt idx="4">
                  <c:v>Banana Boat Aqua Protect Sport Lotion FPS50+ 236ml (3.1%)</c:v>
                </c:pt>
                <c:pt idx="5">
                  <c:v>Nivea Sun Protect &amp; Refresh Sport Lotion FPS50 200ml (5.8%)</c:v>
                </c:pt>
                <c:pt idx="6">
                  <c:v>Nivea Sun Protection Sensitive Skin Gel FPS50+ 200ml (5.1%)</c:v>
                </c:pt>
                <c:pt idx="7">
                  <c:v>Banana Boat Aqua Protect Cream FPS50+ 236ml (2.7%)</c:v>
                </c:pt>
                <c:pt idx="8">
                  <c:v>Banana Boat Advanced Protection Lotion FPS50+ 240ml (2.8%)</c:v>
                </c:pt>
                <c:pt idx="9">
                  <c:v>Nivea Sun Protection &amp; Hydration Lotion FPS50+ 125ml (4.5%)</c:v>
                </c:pt>
              </c:strCache>
            </c:strRef>
          </c:cat>
          <c:val>
            <c:numRef>
              <c:f>Sheet1!$B$2:$B$11</c:f>
              <c:numCache>
                <c:formatCode>General</c:formatCode>
                <c:ptCount val="10"/>
                <c:pt idx="0">
                  <c:v>0.10077131755195898</c:v>
                </c:pt>
                <c:pt idx="1">
                  <c:v>7.6691145650866002E-2</c:v>
                </c:pt>
                <c:pt idx="2">
                  <c:v>6.1243238037829328E-2</c:v>
                </c:pt>
                <c:pt idx="3">
                  <c:v>5.8575050353005746E-2</c:v>
                </c:pt>
                <c:pt idx="4">
                  <c:v>4.8002797682624873E-2</c:v>
                </c:pt>
                <c:pt idx="5">
                  <c:v>4.5729777229132483E-2</c:v>
                </c:pt>
                <c:pt idx="6">
                  <c:v>3.9812853140902792E-2</c:v>
                </c:pt>
                <c:pt idx="7">
                  <c:v>3.5788913197284222E-2</c:v>
                </c:pt>
                <c:pt idx="8">
                  <c:v>3.4837116042542748E-2</c:v>
                </c:pt>
                <c:pt idx="9">
                  <c:v>3.4625384985944342E-2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Island Sport Spray FPS50 220ml (0.5%)</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Nivea Sun Protect &amp; Refresh Sport Lotion FPS50 200ml (5.8%)</c:v>
                </c:pt>
                <c:pt idx="5">
                  <c:v>Nivea Sun Protection Sensitive Skin Gel FPS50+ 200ml (5.1%)</c:v>
                </c:pt>
                <c:pt idx="6">
                  <c:v>Banana Boat Aqua Protect Sport Lotion FPS50+ 236ml (3.1%)</c:v>
                </c:pt>
                <c:pt idx="7">
                  <c:v>Nivea Sun Protection &amp; Hydration Lotion FPS50+ 125ml (4.5%)</c:v>
                </c:pt>
                <c:pt idx="8">
                  <c:v>Banana Boat Aqua Protect Cream FPS50+ 236ml (2.7%)</c:v>
                </c:pt>
                <c:pt idx="9">
                  <c:v>Banana Boat Advanced Protection Lotion FPS50+ 240ml (2.8%)</c:v>
                </c:pt>
              </c:strCache>
            </c:strRef>
          </c:cat>
          <c:val>
            <c:numRef>
              <c:f>Sheet1!$B$2:$B$11</c:f>
              <c:numCache>
                <c:formatCode>General</c:formatCode>
                <c:ptCount val="10"/>
                <c:pt idx="0">
                  <c:v>8.2160594006875809E-2</c:v>
                </c:pt>
                <c:pt idx="1">
                  <c:v>7.3786816609321862E-2</c:v>
                </c:pt>
                <c:pt idx="2">
                  <c:v>5.4780918838417576E-2</c:v>
                </c:pt>
                <c:pt idx="3">
                  <c:v>5.2981587994931571E-2</c:v>
                </c:pt>
                <c:pt idx="4">
                  <c:v>4.2447213631708294E-2</c:v>
                </c:pt>
                <c:pt idx="5">
                  <c:v>3.4342084868621385E-2</c:v>
                </c:pt>
                <c:pt idx="6">
                  <c:v>3.1864408303726756E-2</c:v>
                </c:pt>
                <c:pt idx="7">
                  <c:v>3.0420939380766444E-2</c:v>
                </c:pt>
                <c:pt idx="8">
                  <c:v>2.6666662256752627E-2</c:v>
                </c:pt>
                <c:pt idx="9">
                  <c:v>2.6575128067820138E-2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147.89392630017412</c:v>
                </c:pt>
                <c:pt idx="1">
                  <c:v>143.83920258959429</c:v>
                </c:pt>
                <c:pt idx="2">
                  <c:v>140.29643888510748</c:v>
                </c:pt>
                <c:pt idx="3">
                  <c:v>137.16163644098918</c:v>
                </c:pt>
                <c:pt idx="4">
                  <c:v>128.30297939525235</c:v>
                </c:pt>
                <c:pt idx="5">
                  <c:v>120.53389085885837</c:v>
                </c:pt>
                <c:pt idx="6">
                  <c:v>113.73367094594337</c:v>
                </c:pt>
                <c:pt idx="7">
                  <c:v>107.77565939051475</c:v>
                </c:pt>
                <c:pt idx="8">
                  <c:v>105.05221710550681</c:v>
                </c:pt>
                <c:pt idx="9">
                  <c:v>102.46359112968281</c:v>
                </c:pt>
                <c:pt idx="10">
                  <c:v>100</c:v>
                </c:pt>
                <c:pt idx="11">
                  <c:v>96.081946872285044</c:v>
                </c:pt>
                <c:pt idx="12">
                  <c:v>92.50754327220028</c:v>
                </c:pt>
                <c:pt idx="13">
                  <c:v>89.242905722230077</c:v>
                </c:pt>
                <c:pt idx="14">
                  <c:v>86.255021183477666</c:v>
                </c:pt>
                <c:pt idx="15">
                  <c:v>83.512871113081502</c:v>
                </c:pt>
                <c:pt idx="16">
                  <c:v>80.988117818199186</c:v>
                </c:pt>
                <c:pt idx="17">
                  <c:v>78.655414107960169</c:v>
                </c:pt>
                <c:pt idx="18">
                  <c:v>75.225673352301925</c:v>
                </c:pt>
                <c:pt idx="19">
                  <c:v>72.044926999697509</c:v>
                </c:pt>
                <c:pt idx="20">
                  <c:v>69.09219274880752</c:v>
                </c:pt>
                <c:pt idx="21">
                  <c:v>66.3480767059568</c:v>
                </c:pt>
                <c:pt idx="22">
                  <c:v>63.794755204202581</c:v>
                </c:pt>
                <c:pt idx="23">
                  <c:v>61.415915596005568</c:v>
                </c:pt>
                <c:pt idx="24">
                  <c:v>59.196672038121633</c:v>
                </c:pt>
                <c:pt idx="25">
                  <c:v>57.123468091512486</c:v>
                </c:pt>
                <c:pt idx="26">
                  <c:v>55.183974384017887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127.58368977161443</c:v>
                </c:pt>
                <c:pt idx="1">
                  <c:v>126.0608488239009</c:v>
                </c:pt>
                <c:pt idx="2">
                  <c:v>124.88658402186013</c:v>
                </c:pt>
                <c:pt idx="3">
                  <c:v>123.98668330437246</c:v>
                </c:pt>
                <c:pt idx="4">
                  <c:v>117.71945060551747</c:v>
                </c:pt>
                <c:pt idx="5">
                  <c:v>112.23278485924595</c:v>
                </c:pt>
                <c:pt idx="6">
                  <c:v>107.45515712991755</c:v>
                </c:pt>
                <c:pt idx="7">
                  <c:v>103.30323611035081</c:v>
                </c:pt>
                <c:pt idx="8">
                  <c:v>102.1452056006349</c:v>
                </c:pt>
                <c:pt idx="9">
                  <c:v>101.04555953424668</c:v>
                </c:pt>
                <c:pt idx="10">
                  <c:v>100</c:v>
                </c:pt>
                <c:pt idx="11">
                  <c:v>97.409050796227319</c:v>
                </c:pt>
                <c:pt idx="12">
                  <c:v>95.064665230473949</c:v>
                </c:pt>
                <c:pt idx="13">
                  <c:v>92.945438684749774</c:v>
                </c:pt>
                <c:pt idx="14">
                  <c:v>91.02907873896612</c:v>
                </c:pt>
                <c:pt idx="15">
                  <c:v>89.293657735009901</c:v>
                </c:pt>
                <c:pt idx="16">
                  <c:v>87.718484709401096</c:v>
                </c:pt>
                <c:pt idx="17">
                  <c:v>86.284621694830079</c:v>
                </c:pt>
                <c:pt idx="18">
                  <c:v>83.552928378633311</c:v>
                </c:pt>
                <c:pt idx="19">
                  <c:v>81.008971311558284</c:v>
                </c:pt>
                <c:pt idx="20">
                  <c:v>78.638740106530818</c:v>
                </c:pt>
                <c:pt idx="21">
                  <c:v>76.428970221335661</c:v>
                </c:pt>
                <c:pt idx="22">
                  <c:v>74.367219563022985</c:v>
                </c:pt>
                <c:pt idx="23">
                  <c:v>72.441896715264392</c:v>
                </c:pt>
                <c:pt idx="24">
                  <c:v>70.642255899027646</c:v>
                </c:pt>
                <c:pt idx="25">
                  <c:v>68.958370404235012</c:v>
                </c:pt>
                <c:pt idx="26">
                  <c:v>67.381093134817931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117.64790908557244</c:v>
                </c:pt>
                <c:pt idx="1">
                  <c:v>117.36410117166069</c:v>
                </c:pt>
                <c:pt idx="2">
                  <c:v>117.34264430098855</c:v>
                </c:pt>
                <c:pt idx="3">
                  <c:v>117.52583851112821</c:v>
                </c:pt>
                <c:pt idx="4">
                  <c:v>112.55931410531839</c:v>
                </c:pt>
                <c:pt idx="5">
                  <c:v>108.20860398243686</c:v>
                </c:pt>
                <c:pt idx="6">
                  <c:v>104.42973087113914</c:v>
                </c:pt>
                <c:pt idx="7">
                  <c:v>101.16324900127887</c:v>
                </c:pt>
                <c:pt idx="8">
                  <c:v>100.75533859738439</c:v>
                </c:pt>
                <c:pt idx="9">
                  <c:v>100.36809226863564</c:v>
                </c:pt>
                <c:pt idx="10">
                  <c:v>100</c:v>
                </c:pt>
                <c:pt idx="11">
                  <c:v>98.046933732673864</c:v>
                </c:pt>
                <c:pt idx="12">
                  <c:v>96.291315623490092</c:v>
                </c:pt>
                <c:pt idx="13">
                  <c:v>94.718267416145324</c:v>
                </c:pt>
                <c:pt idx="14">
                  <c:v>93.311080673753651</c:v>
                </c:pt>
                <c:pt idx="15">
                  <c:v>92.052544785008678</c:v>
                </c:pt>
                <c:pt idx="16">
                  <c:v>90.925921487305914</c:v>
                </c:pt>
                <c:pt idx="17">
                  <c:v>89.915572980283926</c:v>
                </c:pt>
                <c:pt idx="18">
                  <c:v>87.533289050194483</c:v>
                </c:pt>
                <c:pt idx="19">
                  <c:v>85.305545208259588</c:v>
                </c:pt>
                <c:pt idx="20">
                  <c:v>83.222344699966783</c:v>
                </c:pt>
                <c:pt idx="21">
                  <c:v>81.273920061715359</c:v>
                </c:pt>
                <c:pt idx="22">
                  <c:v>79.450872901893462</c:v>
                </c:pt>
                <c:pt idx="23">
                  <c:v>77.744259517149217</c:v>
                </c:pt>
                <c:pt idx="24">
                  <c:v>76.145637075599836</c:v>
                </c:pt>
                <c:pt idx="25">
                  <c:v>74.647082236560777</c:v>
                </c:pt>
                <c:pt idx="26">
                  <c:v>73.241191265814209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0.64828320067639511</c:v>
                </c:pt>
                <c:pt idx="1">
                  <c:v>0.6540490498456345</c:v>
                </c:pt>
                <c:pt idx="2">
                  <c:v>0.65962890388038242</c:v>
                </c:pt>
                <c:pt idx="3">
                  <c:v>0.6650316196918048</c:v>
                </c:pt>
                <c:pt idx="4">
                  <c:v>0.67026550063412027</c:v>
                </c:pt>
                <c:pt idx="5">
                  <c:v>0.67533833908590302</c:v>
                </c:pt>
                <c:pt idx="6">
                  <c:v>0.68025745516035918</c:v>
                </c:pt>
                <c:pt idx="7">
                  <c:v>0.6850297319490104</c:v>
                </c:pt>
                <c:pt idx="8">
                  <c:v>0.68966164765564264</c:v>
                </c:pt>
                <c:pt idx="9">
                  <c:v>0.69415930493599576</c:v>
                </c:pt>
                <c:pt idx="10">
                  <c:v>0.69852845772262429</c:v>
                </c:pt>
                <c:pt idx="11">
                  <c:v>0.70277453578286897</c:v>
                </c:pt>
                <c:pt idx="12">
                  <c:v>0.70690266723032913</c:v>
                </c:pt>
                <c:pt idx="13">
                  <c:v>0.71091769918607817</c:v>
                </c:pt>
                <c:pt idx="14">
                  <c:v>0.71482421676464469</c:v>
                </c:pt>
                <c:pt idx="15">
                  <c:v>0.71862656054111607</c:v>
                </c:pt>
                <c:pt idx="16">
                  <c:v>0.72232884263925912</c:v>
                </c:pt>
                <c:pt idx="17">
                  <c:v>0.725934961566022</c:v>
                </c:pt>
                <c:pt idx="18">
                  <c:v>0.72944861590491916</c:v>
                </c:pt>
                <c:pt idx="19">
                  <c:v>0.73287331696941393</c:v>
                </c:pt>
                <c:pt idx="20">
                  <c:v>0.73621240050729608</c:v>
                </c:pt>
                <c:pt idx="21">
                  <c:v>0.73946903753807047</c:v>
                </c:pt>
                <c:pt idx="22">
                  <c:v>0.74264624439736227</c:v>
                </c:pt>
                <c:pt idx="23">
                  <c:v>0.74574689205522537</c:v>
                </c:pt>
                <c:pt idx="24">
                  <c:v>0.74877371476885357</c:v>
                </c:pt>
                <c:pt idx="25">
                  <c:v>0.75172931812451416</c:v>
                </c:pt>
                <c:pt idx="26">
                  <c:v>0.75461618651841522</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80"/>
          <c:min val="4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Island Sport Lotion FPS50 240ml (3.6%)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Banana Boat Advanced Protection Lotion FPS50+ 240ml (2.8%)</c:v>
                </c:pt>
                <c:pt idx="4">
                  <c:v>Nivea Sun Protection Sensitive Skin Gel FPS50+ 200ml (5.1%)</c:v>
                </c:pt>
                <c:pt idx="5">
                  <c:v>Hawaiian Tropic Sheer Touch Lotion FPS30 240ml (1.7%)</c:v>
                </c:pt>
                <c:pt idx="6">
                  <c:v>Nivea Sun Protection &amp; Hydration Lotion FPS50+ 125ml (4.5%)</c:v>
                </c:pt>
                <c:pt idx="7">
                  <c:v>Banana Boat Aqua Protect Cream FPS50+ 236ml (2.7%)</c:v>
                </c:pt>
                <c:pt idx="8">
                  <c:v>Banana Boat Aqua Protect Sport Lotion FPS50+ 236ml (3.1%)</c:v>
                </c:pt>
                <c:pt idx="9">
                  <c:v>Nivea Sun Protect &amp; Refresh Sport Lotion FPS50 200ml (5.8%)</c:v>
                </c:pt>
              </c:strCache>
            </c:strRef>
          </c:cat>
          <c:val>
            <c:numRef>
              <c:f>Sheet1!$B$2:$B$11</c:f>
              <c:numCache>
                <c:formatCode>General</c:formatCode>
                <c:ptCount val="10"/>
                <c:pt idx="0">
                  <c:v>0.12225726882627598</c:v>
                </c:pt>
                <c:pt idx="1">
                  <c:v>8.9483417257716885E-2</c:v>
                </c:pt>
                <c:pt idx="2">
                  <c:v>8.4214073849992119E-2</c:v>
                </c:pt>
                <c:pt idx="3">
                  <c:v>7.0651318629613921E-2</c:v>
                </c:pt>
                <c:pt idx="4">
                  <c:v>5.4425530232698839E-2</c:v>
                </c:pt>
                <c:pt idx="5">
                  <c:v>4.9659510871015548E-2</c:v>
                </c:pt>
                <c:pt idx="6">
                  <c:v>4.6920476087750893E-2</c:v>
                </c:pt>
                <c:pt idx="7">
                  <c:v>4.1700699137483595E-2</c:v>
                </c:pt>
                <c:pt idx="8">
                  <c:v>3.9609013941580409E-2</c:v>
                </c:pt>
                <c:pt idx="9">
                  <c:v>3.408988532030309E-2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Island Sport Lotion FPS50 240ml (3.6%)</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Banana Boat Advanced Protection Lotion FPS50+ 240ml (2.8%)</c:v>
                </c:pt>
                <c:pt idx="4">
                  <c:v>Nivea Sun Protection Sensitive Skin Gel FPS50+ 200ml (5.1%)</c:v>
                </c:pt>
                <c:pt idx="5">
                  <c:v>Hawaiian Tropic Sheer Touch Lotion FPS30 240ml (1.7%)</c:v>
                </c:pt>
                <c:pt idx="6">
                  <c:v>Nivea Sun Protect &amp; Refresh Sport Lotion FPS50 200ml (5.8%)</c:v>
                </c:pt>
                <c:pt idx="7">
                  <c:v>Nivea Sun Protection &amp; Hydration Lotion FPS50+ 125ml (4.5%)</c:v>
                </c:pt>
                <c:pt idx="8">
                  <c:v>Banana Boat Aqua Protect Cream FPS50+ 236ml (2.7%)</c:v>
                </c:pt>
                <c:pt idx="9">
                  <c:v>Banana Boat Aqua Protect Sport Lotion FPS50+ 236ml (3.1%)</c:v>
                </c:pt>
              </c:strCache>
            </c:strRef>
          </c:cat>
          <c:val>
            <c:numRef>
              <c:f>Sheet1!$B$2:$B$11</c:f>
              <c:numCache>
                <c:formatCode>General</c:formatCode>
                <c:ptCount val="10"/>
                <c:pt idx="0">
                  <c:v>0.13033193614301455</c:v>
                </c:pt>
                <c:pt idx="1">
                  <c:v>0.10633109480802402</c:v>
                </c:pt>
                <c:pt idx="2">
                  <c:v>0.10157186065685748</c:v>
                </c:pt>
                <c:pt idx="3">
                  <c:v>6.6250528525767127E-2</c:v>
                </c:pt>
                <c:pt idx="4">
                  <c:v>5.4829497316148258E-2</c:v>
                </c:pt>
                <c:pt idx="5">
                  <c:v>4.356459302944133E-2</c:v>
                </c:pt>
                <c:pt idx="6">
                  <c:v>3.8441491765081284E-2</c:v>
                </c:pt>
                <c:pt idx="7">
                  <c:v>3.7860100297428395E-2</c:v>
                </c:pt>
                <c:pt idx="8">
                  <c:v>3.6459951185690426E-2</c:v>
                </c:pt>
                <c:pt idx="9">
                  <c:v>3.3029612929817792E-2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Sheer Touch Lotion FPS50 120ml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-0.5</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175</c:v>
                </c:pt>
                <c:pt idx="1">
                  <c:v>190</c:v>
                </c:pt>
                <c:pt idx="2">
                  <c:v>205</c:v>
                </c:pt>
                <c:pt idx="3">
                  <c:v>235</c:v>
                </c:pt>
                <c:pt idx="4">
                  <c:v>260</c:v>
                </c:pt>
              </c:numCache>
            </c:numRef>
          </c:xVal>
          <c:yVal>
            <c:numRef>
              <c:f>Sheet1!$B$2:$B$6</c:f>
              <c:numCache>
                <c:formatCode>General</c:formatCode>
                <c:ptCount val="5"/>
                <c:pt idx="0">
                  <c:v>0.34384771321140711</c:v>
                </c:pt>
                <c:pt idx="1">
                  <c:v>0.28858769074258833</c:v>
                </c:pt>
                <c:pt idx="2">
                  <c:v>0</c:v>
                </c:pt>
                <c:pt idx="3">
                  <c:v>-0.22616915658888054</c:v>
                </c:pt>
                <c:pt idx="4">
                  <c:v>-0.26791845596481584</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Sheer Touch Lotion FPS30 240ml</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-3.1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-5.6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260</c:v>
                </c:pt>
                <c:pt idx="1">
                  <c:v>270</c:v>
                </c:pt>
                <c:pt idx="2">
                  <c:v>300</c:v>
                </c:pt>
                <c:pt idx="3">
                  <c:v>330</c:v>
                </c:pt>
                <c:pt idx="4">
                  <c:v>360</c:v>
                </c:pt>
              </c:numCache>
            </c:numRef>
          </c:xVal>
          <c:yVal>
            <c:numRef>
              <c:f>Sheet1!$B$9:$B$13</c:f>
              <c:numCache>
                <c:formatCode>General</c:formatCode>
                <c:ptCount val="5"/>
                <c:pt idx="0">
                  <c:v>0.74568504799884661</c:v>
                </c:pt>
                <c:pt idx="1">
                  <c:v>0.56423896033767518</c:v>
                </c:pt>
                <c:pt idx="2">
                  <c:v>0</c:v>
                </c:pt>
                <c:pt idx="3">
                  <c:v>-0.24218645762540023</c:v>
                </c:pt>
                <c:pt idx="4">
                  <c:v>-0.39362284903340822</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Sheer Touch Lotion FPS50+ 240ml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300</c:v>
                </c:pt>
                <c:pt idx="1">
                  <c:v>315</c:v>
                </c:pt>
                <c:pt idx="2">
                  <c:v>350</c:v>
                </c:pt>
                <c:pt idx="3">
                  <c:v>385</c:v>
                </c:pt>
                <c:pt idx="4">
                  <c:v>430</c:v>
                </c:pt>
              </c:numCache>
            </c:numRef>
          </c:xVal>
          <c:yVal>
            <c:numRef>
              <c:f>Sheet1!$B$16:$B$20</c:f>
              <c:numCache>
                <c:formatCode>General</c:formatCode>
                <c:ptCount val="5"/>
                <c:pt idx="0">
                  <c:v>0.39347921195443686</c:v>
                </c:pt>
                <c:pt idx="1">
                  <c:v>0.31823028228885863</c:v>
                </c:pt>
                <c:pt idx="2">
                  <c:v>0</c:v>
                </c:pt>
                <c:pt idx="3">
                  <c:v>-0.1932235767745335</c:v>
                </c:pt>
                <c:pt idx="4">
                  <c:v>-0.41456171182603485</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175"/>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Beauty Care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Caribbean Beach (6.6%)</c:v>
                </c:pt>
                <c:pt idx="3">
                  <c:v>EQUATE (6.3%)</c:v>
                </c:pt>
                <c:pt idx="4">
                  <c:v>Banana Boat (15.9%)</c:v>
                </c:pt>
                <c:pt idx="5">
                  <c:v>Nuvel (2.3%)</c:v>
                </c:pt>
                <c:pt idx="6">
                  <c:v>Garnier (1.7%)</c:v>
                </c:pt>
                <c:pt idx="7">
                  <c:v>Neutrogena (2.7%)</c:v>
                </c:pt>
                <c:pt idx="8">
                  <c:v>Isdin (1.8%)</c:v>
                </c:pt>
                <c:pt idx="9">
                  <c:v>L'Oreal Paris (0.9%)</c:v>
                </c:pt>
              </c:strCache>
            </c:strRef>
          </c:cat>
          <c:val>
            <c:numRef>
              <c:f>Sheet1!$B$2:$B$11</c:f>
              <c:numCache>
                <c:formatCode>General</c:formatCode>
                <c:ptCount val="10"/>
                <c:pt idx="0">
                  <c:v>0.3238621463419038</c:v>
                </c:pt>
                <c:pt idx="1">
                  <c:v>0.15463024936007638</c:v>
                </c:pt>
                <c:pt idx="2">
                  <c:v>0.12977704815868846</c:v>
                </c:pt>
                <c:pt idx="3">
                  <c:v>0.12390517443919834</c:v>
                </c:pt>
                <c:pt idx="4">
                  <c:v>8.2170077820610296E-2</c:v>
                </c:pt>
                <c:pt idx="5">
                  <c:v>4.9431739359167122E-2</c:v>
                </c:pt>
                <c:pt idx="6">
                  <c:v>3.7124885959892363E-2</c:v>
                </c:pt>
                <c:pt idx="7">
                  <c:v>3.5618545373021636E-2</c:v>
                </c:pt>
                <c:pt idx="8">
                  <c:v>1.7627533859832855E-2</c:v>
                </c:pt>
                <c:pt idx="9">
                  <c:v>1.4376019893507811E-2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Sheet1!$B$2:$B$19</c:f>
              <c:numCache>
                <c:formatCode>General</c:formatCode>
                <c:ptCount val="18"/>
                <c:pt idx="0">
                  <c:v>134.38477132114068</c:v>
                </c:pt>
                <c:pt idx="1">
                  <c:v>132.50093833352864</c:v>
                </c:pt>
                <c:pt idx="2">
                  <c:v>130.65933638982216</c:v>
                </c:pt>
                <c:pt idx="3">
                  <c:v>128.85876907425887</c:v>
                </c:pt>
                <c:pt idx="4">
                  <c:v>117.83435834517779</c:v>
                </c:pt>
                <c:pt idx="5">
                  <c:v>108.28820997060342</c:v>
                </c:pt>
                <c:pt idx="6">
                  <c:v>100</c:v>
                </c:pt>
                <c:pt idx="7">
                  <c:v>92.785535432014427</c:v>
                </c:pt>
                <c:pt idx="8">
                  <c:v>86.494071497815654</c:v>
                </c:pt>
                <c:pt idx="9">
                  <c:v>83.94457663498342</c:v>
                </c:pt>
                <c:pt idx="10">
                  <c:v>81.592374644690551</c:v>
                </c:pt>
                <c:pt idx="11">
                  <c:v>79.412299830220874</c:v>
                </c:pt>
                <c:pt idx="12">
                  <c:v>77.383084341111925</c:v>
                </c:pt>
                <c:pt idx="13">
                  <c:v>76.522423281911216</c:v>
                </c:pt>
                <c:pt idx="14">
                  <c:v>75.674787648827845</c:v>
                </c:pt>
                <c:pt idx="15">
                  <c:v>74.839989430204838</c:v>
                </c:pt>
                <c:pt idx="16">
                  <c:v>74.017840857224797</c:v>
                </c:pt>
                <c:pt idx="17">
                  <c:v>73.208154403518449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Sheet1!$C$2:$C$19</c:f>
              <c:numCache>
                <c:formatCode>General</c:formatCode>
                <c:ptCount val="18"/>
                <c:pt idx="0">
                  <c:v>114.94191663242491</c:v>
                </c:pt>
                <c:pt idx="1">
                  <c:v>116.52475222540689</c:v>
                </c:pt>
                <c:pt idx="2">
                  <c:v>118.05379288481828</c:v>
                </c:pt>
                <c:pt idx="3">
                  <c:v>119.53108505963277</c:v>
                </c:pt>
                <c:pt idx="4">
                  <c:v>112.14506597356464</c:v>
                </c:pt>
                <c:pt idx="5">
                  <c:v>105.6728610158642</c:v>
                </c:pt>
                <c:pt idx="6">
                  <c:v>100</c:v>
                </c:pt>
                <c:pt idx="7">
                  <c:v>95.028081084100236</c:v>
                </c:pt>
                <c:pt idx="8">
                  <c:v>90.676224599240072</c:v>
                </c:pt>
                <c:pt idx="9">
                  <c:v>90.029768624432776</c:v>
                </c:pt>
                <c:pt idx="10">
                  <c:v>89.476685975866971</c:v>
                </c:pt>
                <c:pt idx="11">
                  <c:v>89.003020791711563</c:v>
                </c:pt>
                <c:pt idx="12">
                  <c:v>88.596860770605304</c:v>
                </c:pt>
                <c:pt idx="13">
                  <c:v>89.459753629492411</c:v>
                </c:pt>
                <c:pt idx="14">
                  <c:v>90.296309398983581</c:v>
                </c:pt>
                <c:pt idx="15">
                  <c:v>91.107265765042328</c:v>
                </c:pt>
                <c:pt idx="16">
                  <c:v>91.893341218182073</c:v>
                </c:pt>
                <c:pt idx="17">
                  <c:v>92.655235153661792</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Sheet1!$D$2:$D$19</c:f>
              <c:numCache>
                <c:formatCode>General</c:formatCode>
                <c:ptCount val="18"/>
                <c:pt idx="0">
                  <c:v>100.28386871961609</c:v>
                </c:pt>
                <c:pt idx="1">
                  <c:v>104.48188064131556</c:v>
                </c:pt>
                <c:pt idx="2">
                  <c:v>108.55563490437348</c:v>
                </c:pt>
                <c:pt idx="3">
                  <c:v>112.50944507588414</c:v>
                </c:pt>
                <c:pt idx="4">
                  <c:v>107.86731139102645</c:v>
                </c:pt>
                <c:pt idx="5">
                  <c:v>103.70841809786155</c:v>
                </c:pt>
                <c:pt idx="6">
                  <c:v>100</c:v>
                </c:pt>
                <c:pt idx="7">
                  <c:v>96.709678616160645</c:v>
                </c:pt>
                <c:pt idx="8">
                  <c:v>93.810192907405579</c:v>
                </c:pt>
                <c:pt idx="9">
                  <c:v>94.59528431418552</c:v>
                </c:pt>
                <c:pt idx="10">
                  <c:v>95.395395098234047</c:v>
                </c:pt>
                <c:pt idx="11">
                  <c:v>96.20507004301308</c:v>
                </c:pt>
                <c:pt idx="12">
                  <c:v>97.01948358620038</c:v>
                </c:pt>
                <c:pt idx="13">
                  <c:v>99.176758470100509</c:v>
                </c:pt>
                <c:pt idx="14">
                  <c:v>101.27866659665801</c:v>
                </c:pt>
                <c:pt idx="15">
                  <c:v>103.32660102877371</c:v>
                </c:pt>
                <c:pt idx="16">
                  <c:v>105.32192336887054</c:v>
                </c:pt>
                <c:pt idx="17">
                  <c:v>107.26596380967159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Sheet1!$A$2:$A$19</c:f>
              <c:strCache>
                <c:ptCount val="18"/>
                <c:pt idx="0">
                  <c:v>175</c:v>
                </c:pt>
                <c:pt idx="1">
                  <c:v>180</c:v>
                </c:pt>
                <c:pt idx="2">
                  <c:v>185</c:v>
                </c:pt>
                <c:pt idx="3">
                  <c:v>190</c:v>
                </c:pt>
                <c:pt idx="4">
                  <c:v>195</c:v>
                </c:pt>
                <c:pt idx="5">
                  <c:v>200</c:v>
                </c:pt>
                <c:pt idx="6">
                  <c:v>205</c:v>
                </c:pt>
                <c:pt idx="7">
                  <c:v>210</c:v>
                </c:pt>
                <c:pt idx="8">
                  <c:v>215</c:v>
                </c:pt>
                <c:pt idx="9">
                  <c:v>220</c:v>
                </c:pt>
                <c:pt idx="10">
                  <c:v>225</c:v>
                </c:pt>
                <c:pt idx="11">
                  <c:v>230</c:v>
                </c:pt>
                <c:pt idx="12">
                  <c:v>235</c:v>
                </c:pt>
                <c:pt idx="13">
                  <c:v>240</c:v>
                </c:pt>
                <c:pt idx="14">
                  <c:v>245</c:v>
                </c:pt>
                <c:pt idx="15">
                  <c:v>250</c:v>
                </c:pt>
                <c:pt idx="16">
                  <c:v>255</c:v>
                </c:pt>
                <c:pt idx="17">
                  <c:v>260</c:v>
                </c:pt>
              </c:strCache>
            </c:strRef>
          </c:cat>
          <c:val>
            <c:numRef>
              <c:f>Sheet1!$E$2:$E$19</c:f>
              <c:numCache>
                <c:formatCode>General</c:formatCode>
                <c:ptCount val="18"/>
                <c:pt idx="0">
                  <c:v>0.50413681282341039</c:v>
                </c:pt>
                <c:pt idx="1">
                  <c:v>0.51791079024498221</c:v>
                </c:pt>
                <c:pt idx="2">
                  <c:v>0.53094022834646915</c:v>
                </c:pt>
                <c:pt idx="3">
                  <c:v>0.54328390654787795</c:v>
                </c:pt>
                <c:pt idx="4">
                  <c:v>0.55499457561075261</c:v>
                </c:pt>
                <c:pt idx="5">
                  <c:v>0.56611971122048399</c:v>
                </c:pt>
                <c:pt idx="6">
                  <c:v>0.57670215728827701</c:v>
                </c:pt>
                <c:pt idx="7">
                  <c:v>0.58678067735284167</c:v>
                </c:pt>
                <c:pt idx="8">
                  <c:v>0.59639042904231065</c:v>
                </c:pt>
                <c:pt idx="9">
                  <c:v>0.60556337383680359</c:v>
                </c:pt>
                <c:pt idx="10">
                  <c:v>0.61432863219598577</c:v>
                </c:pt>
                <c:pt idx="11">
                  <c:v>0.62271279236563826</c:v>
                </c:pt>
                <c:pt idx="12">
                  <c:v>0.63074017976211405</c:v>
                </c:pt>
                <c:pt idx="13">
                  <c:v>0.6384330926837366</c:v>
                </c:pt>
                <c:pt idx="14">
                  <c:v>0.6458120091595787</c:v>
                </c:pt>
                <c:pt idx="15">
                  <c:v>0.65289576897638724</c:v>
                </c:pt>
                <c:pt idx="16">
                  <c:v>0.65970173429057577</c:v>
                </c:pt>
                <c:pt idx="17">
                  <c:v>0.66624593170806456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Sheer Touch Lotion FPS50 120ml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Ozono Lotion FPS50+ 240ml (4.4%)</c:v>
                </c:pt>
                <c:pt idx="1">
                  <c:v>Hawaiian Tropic Sheer Touch Lotion FPS50+ 240ml (4.4%)</c:v>
                </c:pt>
                <c:pt idx="2">
                  <c:v>Nivea Sun Protection &amp; Hydration Lotion FPS50+ 125ml (4.5%)</c:v>
                </c:pt>
                <c:pt idx="3">
                  <c:v>Nivea Sun Protection &amp; Hydration Cream FPS50+ 200ml (9.5%)</c:v>
                </c:pt>
                <c:pt idx="4">
                  <c:v>Hawaiian Tropic Island Sport Lotion FPS50 240ml (3.6%)</c:v>
                </c:pt>
                <c:pt idx="5">
                  <c:v>Nivea Sun Protection Sensitive Skin Gel FPS50+ 200ml (5.1%)</c:v>
                </c:pt>
                <c:pt idx="6">
                  <c:v>Equate Ultra Spray FPS50 156g (1.7%)</c:v>
                </c:pt>
                <c:pt idx="7">
                  <c:v>Hawaiian Tropic Sheer Touch Lotion FPS30 240ml (1.7%)</c:v>
                </c:pt>
                <c:pt idx="8">
                  <c:v>Caribbean Beach Ultra Cream FPS50+ 250g (1.2%)</c:v>
                </c:pt>
                <c:pt idx="9">
                  <c:v>Caribbean Beach Kids Cream FPS50+ 250g (0.9%)</c:v>
                </c:pt>
              </c:strCache>
            </c:strRef>
          </c:cat>
          <c:val>
            <c:numRef>
              <c:f>Sheet1!$B$2:$B$11</c:f>
              <c:numCache>
                <c:formatCode>General</c:formatCode>
                <c:ptCount val="10"/>
                <c:pt idx="0">
                  <c:v>6.8072100374419631E-2</c:v>
                </c:pt>
                <c:pt idx="1">
                  <c:v>6.5150989762898487E-2</c:v>
                </c:pt>
                <c:pt idx="2">
                  <c:v>5.7992191337717956E-2</c:v>
                </c:pt>
                <c:pt idx="3">
                  <c:v>5.7124599391338897E-2</c:v>
                </c:pt>
                <c:pt idx="4">
                  <c:v>5.1087921194670198E-2</c:v>
                </c:pt>
                <c:pt idx="5">
                  <c:v>4.1730924102360012E-2</c:v>
                </c:pt>
                <c:pt idx="6">
                  <c:v>3.6875036306954025E-2</c:v>
                </c:pt>
                <c:pt idx="7">
                  <c:v>3.6742373930271785E-2</c:v>
                </c:pt>
                <c:pt idx="8">
                  <c:v>3.5462274469331548E-2</c:v>
                </c:pt>
                <c:pt idx="9">
                  <c:v>3.207894144614179E-2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Sheer Touch Lotion FPS50 120ml (1.4%)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Hawaiian Tropic Ozono Lotion FPS50+ 240ml (4.4%)</c:v>
                </c:pt>
                <c:pt idx="2">
                  <c:v>Nivea Sun Protection &amp; Hydration Cream FPS50+ 200ml (9.5%)</c:v>
                </c:pt>
                <c:pt idx="3">
                  <c:v>Hawaiian Tropic Sheer Touch Lotion FPS50+ 240ml (4.4%)</c:v>
                </c:pt>
                <c:pt idx="4">
                  <c:v>Equate Ultra Spray FPS50 156g (1.7%)</c:v>
                </c:pt>
                <c:pt idx="5">
                  <c:v>Hawaiian Tropic Island Sport Lotion FPS50 240ml (3.6%)</c:v>
                </c:pt>
                <c:pt idx="6">
                  <c:v>Hawaiian Tropic Ozono Lotion FPS50+ 120ml (0.9%)</c:v>
                </c:pt>
                <c:pt idx="7">
                  <c:v>Nivea Sun Protection Sensitive Skin Gel FPS50+ 200ml (5.1%)</c:v>
                </c:pt>
                <c:pt idx="8">
                  <c:v>Caribbean Beach Ultra Cream FPS50+ 250g (1.2%)</c:v>
                </c:pt>
                <c:pt idx="9">
                  <c:v>Caribbean Beach Kids Cream FPS50+ 250g (0.9%)</c:v>
                </c:pt>
              </c:strCache>
            </c:strRef>
          </c:cat>
          <c:val>
            <c:numRef>
              <c:f>Sheet1!$B$2:$B$11</c:f>
              <c:numCache>
                <c:formatCode>General</c:formatCode>
                <c:ptCount val="10"/>
                <c:pt idx="0">
                  <c:v>6.4178790360328253E-2</c:v>
                </c:pt>
                <c:pt idx="1">
                  <c:v>5.697309016729514E-2</c:v>
                </c:pt>
                <c:pt idx="2">
                  <c:v>5.570784048622314E-2</c:v>
                </c:pt>
                <c:pt idx="3">
                  <c:v>4.8878720756726703E-2</c:v>
                </c:pt>
                <c:pt idx="4">
                  <c:v>4.5778190171121592E-2</c:v>
                </c:pt>
                <c:pt idx="5">
                  <c:v>4.2243183582167769E-2</c:v>
                </c:pt>
                <c:pt idx="6">
                  <c:v>3.5753954816050565E-2</c:v>
                </c:pt>
                <c:pt idx="7">
                  <c:v>3.5480463780936736E-2</c:v>
                </c:pt>
                <c:pt idx="8">
                  <c:v>3.4124937023998388E-2</c:v>
                </c:pt>
                <c:pt idx="9">
                  <c:v>3.2393790986880083E-2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Sheet1!$B$2:$B$22</c:f>
              <c:numCache>
                <c:formatCode>General</c:formatCode>
                <c:ptCount val="21"/>
                <c:pt idx="0">
                  <c:v>174.56850479988452</c:v>
                </c:pt>
                <c:pt idx="1">
                  <c:v>164.89307708183844</c:v>
                </c:pt>
                <c:pt idx="2">
                  <c:v>156.42389603376753</c:v>
                </c:pt>
                <c:pt idx="3">
                  <c:v>148.94815526624592</c:v>
                </c:pt>
                <c:pt idx="4">
                  <c:v>146.41290991943137</c:v>
                </c:pt>
                <c:pt idx="5">
                  <c:v>143.94361808514296</c:v>
                </c:pt>
                <c:pt idx="6">
                  <c:v>141.53814006253106</c:v>
                </c:pt>
                <c:pt idx="7">
                  <c:v>118.15564489063195</c:v>
                </c:pt>
                <c:pt idx="8">
                  <c:v>100</c:v>
                </c:pt>
                <c:pt idx="9">
                  <c:v>97.469003694413686</c:v>
                </c:pt>
                <c:pt idx="10">
                  <c:v>95.215577806039548</c:v>
                </c:pt>
                <c:pt idx="11">
                  <c:v>93.187084439208064</c:v>
                </c:pt>
                <c:pt idx="12">
                  <c:v>86.509855707056303</c:v>
                </c:pt>
                <c:pt idx="13">
                  <c:v>80.754166798539671</c:v>
                </c:pt>
                <c:pt idx="14">
                  <c:v>75.781354237459965</c:v>
                </c:pt>
                <c:pt idx="15">
                  <c:v>71.466516798994235</c:v>
                </c:pt>
                <c:pt idx="16">
                  <c:v>69.512954000598157</c:v>
                </c:pt>
                <c:pt idx="17">
                  <c:v>67.656118468846245</c:v>
                </c:pt>
                <c:pt idx="18">
                  <c:v>65.88949962609675</c:v>
                </c:pt>
                <c:pt idx="19">
                  <c:v>63.123434262145039</c:v>
                </c:pt>
                <c:pt idx="20">
                  <c:v>60.637715096659171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Sheet1!$C$2:$C$22</c:f>
              <c:numCache>
                <c:formatCode>General</c:formatCode>
                <c:ptCount val="21"/>
                <c:pt idx="0">
                  <c:v>152.00879614173274</c:v>
                </c:pt>
                <c:pt idx="1">
                  <c:v>146.25563548198528</c:v>
                </c:pt>
                <c:pt idx="2">
                  <c:v>141.28344010249728</c:v>
                </c:pt>
                <c:pt idx="3">
                  <c:v>136.95373345360696</c:v>
                </c:pt>
                <c:pt idx="4">
                  <c:v>137.02856074786007</c:v>
                </c:pt>
                <c:pt idx="5">
                  <c:v>137.08264216530736</c:v>
                </c:pt>
                <c:pt idx="6">
                  <c:v>137.11718715168792</c:v>
                </c:pt>
                <c:pt idx="7">
                  <c:v>116.29584723562773</c:v>
                </c:pt>
                <c:pt idx="8">
                  <c:v>100</c:v>
                </c:pt>
                <c:pt idx="9">
                  <c:v>99.068828649590685</c:v>
                </c:pt>
                <c:pt idx="10">
                  <c:v>98.342259899196534</c:v>
                </c:pt>
                <c:pt idx="11">
                  <c:v>97.778440724909444</c:v>
                </c:pt>
                <c:pt idx="12">
                  <c:v>92.184306805896327</c:v>
                </c:pt>
                <c:pt idx="13">
                  <c:v>87.371442814887246</c:v>
                </c:pt>
                <c:pt idx="14">
                  <c:v>83.231951078972287</c:v>
                </c:pt>
                <c:pt idx="15">
                  <c:v>79.664444014527149</c:v>
                </c:pt>
                <c:pt idx="16">
                  <c:v>78.630385268696116</c:v>
                </c:pt>
                <c:pt idx="17">
                  <c:v>77.643280336650449</c:v>
                </c:pt>
                <c:pt idx="18">
                  <c:v>76.700291577091903</c:v>
                </c:pt>
                <c:pt idx="19">
                  <c:v>74.518640983898365</c:v>
                </c:pt>
                <c:pt idx="20">
                  <c:v>72.582070131754307</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Sheet1!$D$2:$D$22</c:f>
              <c:numCache>
                <c:formatCode>General</c:formatCode>
                <c:ptCount val="21"/>
                <c:pt idx="0">
                  <c:v>139.00568105742991</c:v>
                </c:pt>
                <c:pt idx="1">
                  <c:v>135.50028648127847</c:v>
                </c:pt>
                <c:pt idx="2">
                  <c:v>132.52407179227319</c:v>
                </c:pt>
                <c:pt idx="3">
                  <c:v>129.9834764766446</c:v>
                </c:pt>
                <c:pt idx="4">
                  <c:v>131.49940500325684</c:v>
                </c:pt>
                <c:pt idx="5">
                  <c:v>132.94712950459686</c:v>
                </c:pt>
                <c:pt idx="6">
                  <c:v>134.3296577339909</c:v>
                </c:pt>
                <c:pt idx="7">
                  <c:v>115.14683441087317</c:v>
                </c:pt>
                <c:pt idx="8">
                  <c:v>100</c:v>
                </c:pt>
                <c:pt idx="9">
                  <c:v>99.951032885984262</c:v>
                </c:pt>
                <c:pt idx="10">
                  <c:v>100.06487008664581</c:v>
                </c:pt>
                <c:pt idx="11">
                  <c:v>100.30605729484381</c:v>
                </c:pt>
                <c:pt idx="12">
                  <c:v>95.321682198959934</c:v>
                </c:pt>
                <c:pt idx="13">
                  <c:v>91.036112429344485</c:v>
                </c:pt>
                <c:pt idx="14">
                  <c:v>87.359898775608684</c:v>
                </c:pt>
                <c:pt idx="15">
                  <c:v>84.205683296455518</c:v>
                </c:pt>
                <c:pt idx="16">
                  <c:v>83.674024657498663</c:v>
                </c:pt>
                <c:pt idx="17">
                  <c:v>83.161767362012426</c:v>
                </c:pt>
                <c:pt idx="18">
                  <c:v>82.668132349447617</c:v>
                </c:pt>
                <c:pt idx="19">
                  <c:v>80.8051197857029</c:v>
                </c:pt>
                <c:pt idx="20">
                  <c:v>79.167246325099015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Sheet1!$A$2:$A$22</c:f>
              <c:strCache>
                <c:ptCount val="21"/>
                <c:pt idx="0">
                  <c:v>260</c:v>
                </c:pt>
                <c:pt idx="1">
                  <c:v>265</c:v>
                </c:pt>
                <c:pt idx="2">
                  <c:v>270</c:v>
                </c:pt>
                <c:pt idx="3">
                  <c:v>275</c:v>
                </c:pt>
                <c:pt idx="4">
                  <c:v>280</c:v>
                </c:pt>
                <c:pt idx="5">
                  <c:v>285</c:v>
                </c:pt>
                <c:pt idx="6">
                  <c:v>290</c:v>
                </c:pt>
                <c:pt idx="7">
                  <c:v>295</c:v>
                </c:pt>
                <c:pt idx="8">
                  <c:v>300</c:v>
                </c:pt>
                <c:pt idx="9">
                  <c:v>305</c:v>
                </c:pt>
                <c:pt idx="10">
                  <c:v>310</c:v>
                </c:pt>
                <c:pt idx="11">
                  <c:v>315</c:v>
                </c:pt>
                <c:pt idx="12">
                  <c:v>320</c:v>
                </c:pt>
                <c:pt idx="13">
                  <c:v>325</c:v>
                </c:pt>
                <c:pt idx="14">
                  <c:v>330</c:v>
                </c:pt>
                <c:pt idx="15">
                  <c:v>335</c:v>
                </c:pt>
                <c:pt idx="16">
                  <c:v>340</c:v>
                </c:pt>
                <c:pt idx="17">
                  <c:v>345</c:v>
                </c:pt>
                <c:pt idx="18">
                  <c:v>350</c:v>
                </c:pt>
                <c:pt idx="19">
                  <c:v>355</c:v>
                </c:pt>
                <c:pt idx="20">
                  <c:v>360</c:v>
                </c:pt>
              </c:strCache>
            </c:strRef>
          </c:cat>
          <c:val>
            <c:numRef>
              <c:f>Sheet1!$E$2:$E$22</c:f>
              <c:numCache>
                <c:formatCode>General</c:formatCode>
                <c:ptCount val="21"/>
                <c:pt idx="0">
                  <c:v>0.60134396380681188</c:v>
                </c:pt>
                <c:pt idx="1">
                  <c:v>0.60886577581045698</c:v>
                </c:pt>
                <c:pt idx="2">
                  <c:v>0.6161090021843374</c:v>
                </c:pt>
                <c:pt idx="3">
                  <c:v>0.62308883850825847</c:v>
                </c:pt>
                <c:pt idx="4">
                  <c:v>0.62981939496346817</c:v>
                </c:pt>
                <c:pt idx="5">
                  <c:v>0.63631379154305645</c:v>
                </c:pt>
                <c:pt idx="6">
                  <c:v>0.6425842434130038</c:v>
                </c:pt>
                <c:pt idx="7">
                  <c:v>0.64864213759244427</c:v>
                </c:pt>
                <c:pt idx="8">
                  <c:v>0.65449810196590352</c:v>
                </c:pt>
                <c:pt idx="9">
                  <c:v>0.6601620675074461</c:v>
                </c:pt>
                <c:pt idx="10">
                  <c:v>0.66564332448313257</c:v>
                </c:pt>
                <c:pt idx="11">
                  <c:v>0.6709505733008605</c:v>
                </c:pt>
                <c:pt idx="12">
                  <c:v>0.67609197059303472</c:v>
                </c:pt>
                <c:pt idx="13">
                  <c:v>0.68107517104544957</c:v>
                </c:pt>
                <c:pt idx="14">
                  <c:v>0.6859073654235488</c:v>
                </c:pt>
                <c:pt idx="15">
                  <c:v>0.6905953151933466</c:v>
                </c:pt>
                <c:pt idx="16">
                  <c:v>0.69514538408756199</c:v>
                </c:pt>
                <c:pt idx="17">
                  <c:v>0.69956356692687272</c:v>
                </c:pt>
                <c:pt idx="18">
                  <c:v>0.70385551597077456</c:v>
                </c:pt>
                <c:pt idx="19">
                  <c:v>0.70802656504160866</c:v>
                </c:pt>
                <c:pt idx="20">
                  <c:v>0.71208175163825294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21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Sheer Touch Lotion FPS30 240ml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Sensitive Skin Gel FPS50+ 200ml (5.1%)</c:v>
                </c:pt>
                <c:pt idx="5">
                  <c:v>Banana Boat Advanced Protection Lotion FPS50+ 240ml (2.8%)</c:v>
                </c:pt>
                <c:pt idx="6">
                  <c:v>Nivea Sun Protection &amp; Hydration Lotion FPS50+ 125ml (4.5%)</c:v>
                </c:pt>
                <c:pt idx="7">
                  <c:v>Banana Boat Aqua Protect Cream FPS50+ 236ml (2.7%)</c:v>
                </c:pt>
                <c:pt idx="8">
                  <c:v>Banana Boat Aqua Protect Sport Lotion FPS50+ 236ml (3.1%)</c:v>
                </c:pt>
                <c:pt idx="9">
                  <c:v>Nivea Sun Protect &amp; Refresh Sport Lotion FPS50 200ml (5.8%)</c:v>
                </c:pt>
              </c:strCache>
            </c:strRef>
          </c:cat>
          <c:val>
            <c:numRef>
              <c:f>Sheet1!$B$2:$B$11</c:f>
              <c:numCache>
                <c:formatCode>General</c:formatCode>
                <c:ptCount val="10"/>
                <c:pt idx="0">
                  <c:v>0.11791519966375612</c:v>
                </c:pt>
                <c:pt idx="1">
                  <c:v>9.8681553530116956E-2</c:v>
                </c:pt>
                <c:pt idx="2">
                  <c:v>9.8115241629095309E-2</c:v>
                </c:pt>
                <c:pt idx="3">
                  <c:v>7.5162278117921449E-2</c:v>
                </c:pt>
                <c:pt idx="4">
                  <c:v>5.9596016304511688E-2</c:v>
                </c:pt>
                <c:pt idx="5">
                  <c:v>5.3873584946462036E-2</c:v>
                </c:pt>
                <c:pt idx="6">
                  <c:v>4.2287688441440832E-2</c:v>
                </c:pt>
                <c:pt idx="7">
                  <c:v>3.4056936775116294E-2</c:v>
                </c:pt>
                <c:pt idx="8">
                  <c:v>3.0810200307865066E-2</c:v>
                </c:pt>
                <c:pt idx="9">
                  <c:v>2.8831640513433277E-2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Sheer Touch Lotion FPS30 240ml (1.7%)</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Sensitive Skin Gel FPS50+ 200ml (5.1%)</c:v>
                </c:pt>
                <c:pt idx="5">
                  <c:v>Banana Boat Advanced Protection Lotion FPS50+ 240ml (2.8%)</c:v>
                </c:pt>
                <c:pt idx="6">
                  <c:v>Nivea Sun Protection &amp; Hydration Lotion FPS50+ 125ml (4.5%)</c:v>
                </c:pt>
                <c:pt idx="7">
                  <c:v>Banana Boat Aqua Protect Sport Lotion FPS50+ 236ml (3.1%)</c:v>
                </c:pt>
                <c:pt idx="8">
                  <c:v>Banana Boat Aqua Protect Cream FPS50+ 236ml (2.7%)</c:v>
                </c:pt>
                <c:pt idx="9">
                  <c:v>Nivea Sun Protect &amp; Refresh Sport Lotion FPS50 200ml (5.8%)</c:v>
                </c:pt>
              </c:strCache>
            </c:strRef>
          </c:cat>
          <c:val>
            <c:numRef>
              <c:f>Sheet1!$B$2:$B$11</c:f>
              <c:numCache>
                <c:formatCode>General</c:formatCode>
                <c:ptCount val="10"/>
                <c:pt idx="0">
                  <c:v>0.10164315670026013</c:v>
                </c:pt>
                <c:pt idx="1">
                  <c:v>9.9764333270044428E-2</c:v>
                </c:pt>
                <c:pt idx="2">
                  <c:v>9.8533745220366273E-2</c:v>
                </c:pt>
                <c:pt idx="3">
                  <c:v>6.1895270969549193E-2</c:v>
                </c:pt>
                <c:pt idx="4">
                  <c:v>5.8803266032332629E-2</c:v>
                </c:pt>
                <c:pt idx="5">
                  <c:v>5.2305602090617354E-2</c:v>
                </c:pt>
                <c:pt idx="6">
                  <c:v>4.3594175491905994E-2</c:v>
                </c:pt>
                <c:pt idx="7">
                  <c:v>4.1967022572723965E-2</c:v>
                </c:pt>
                <c:pt idx="8">
                  <c:v>3.5380745133447626E-2</c:v>
                </c:pt>
                <c:pt idx="9">
                  <c:v>3.1506582518077114E-2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139.34792119544372</c:v>
                </c:pt>
                <c:pt idx="1">
                  <c:v>136.56671875829986</c:v>
                </c:pt>
                <c:pt idx="2">
                  <c:v>134.07525083743442</c:v>
                </c:pt>
                <c:pt idx="3">
                  <c:v>131.82302822888587</c:v>
                </c:pt>
                <c:pt idx="4">
                  <c:v>124.66605611168688</c:v>
                </c:pt>
                <c:pt idx="5">
                  <c:v>118.17777636944832</c:v>
                </c:pt>
                <c:pt idx="6">
                  <c:v>112.30685186926566</c:v>
                </c:pt>
                <c:pt idx="7">
                  <c:v>107.00136297162584</c:v>
                </c:pt>
                <c:pt idx="8">
                  <c:v>104.56973038635815</c:v>
                </c:pt>
                <c:pt idx="9">
                  <c:v>102.23795464142695</c:v>
                </c:pt>
                <c:pt idx="10">
                  <c:v>100</c:v>
                </c:pt>
                <c:pt idx="11">
                  <c:v>96.510864140575919</c:v>
                </c:pt>
                <c:pt idx="12">
                  <c:v>93.295738971237313</c:v>
                </c:pt>
                <c:pt idx="13">
                  <c:v>90.337399554779907</c:v>
                </c:pt>
                <c:pt idx="14">
                  <c:v>87.616856470878204</c:v>
                </c:pt>
                <c:pt idx="15">
                  <c:v>85.113846547499833</c:v>
                </c:pt>
                <c:pt idx="16">
                  <c:v>82.807593229984548</c:v>
                </c:pt>
                <c:pt idx="17">
                  <c:v>80.677642322546674</c:v>
                </c:pt>
                <c:pt idx="18">
                  <c:v>77.508343167977728</c:v>
                </c:pt>
                <c:pt idx="19">
                  <c:v>74.551390717264113</c:v>
                </c:pt>
                <c:pt idx="20">
                  <c:v>71.790190814264662</c:v>
                </c:pt>
                <c:pt idx="21">
                  <c:v>69.209209205876462</c:v>
                </c:pt>
                <c:pt idx="22">
                  <c:v>66.79406681186876</c:v>
                </c:pt>
                <c:pt idx="23">
                  <c:v>64.531546804464739</c:v>
                </c:pt>
                <c:pt idx="24">
                  <c:v>62.409548018127722</c:v>
                </c:pt>
                <c:pt idx="25">
                  <c:v>60.417010289440341</c:v>
                </c:pt>
                <c:pt idx="26">
                  <c:v>58.543828817396502</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120.28045644198603</c:v>
                </c:pt>
                <c:pt idx="1">
                  <c:v>119.75443888342589</c:v>
                </c:pt>
                <c:pt idx="2">
                  <c:v>119.41244140688723</c:v>
                </c:pt>
                <c:pt idx="3">
                  <c:v>119.22001972731782</c:v>
                </c:pt>
                <c:pt idx="4">
                  <c:v>114.43237685061381</c:v>
                </c:pt>
                <c:pt idx="5">
                  <c:v>110.07944572702839</c:v>
                </c:pt>
                <c:pt idx="6">
                  <c:v>106.13852946069713</c:v>
                </c:pt>
                <c:pt idx="7">
                  <c:v>102.58385726305352</c:v>
                </c:pt>
                <c:pt idx="8">
                  <c:v>101.6910222976358</c:v>
                </c:pt>
                <c:pt idx="9">
                  <c:v>100.83040004386356</c:v>
                </c:pt>
                <c:pt idx="10">
                  <c:v>100</c:v>
                </c:pt>
                <c:pt idx="11">
                  <c:v>97.838882389609637</c:v>
                </c:pt>
                <c:pt idx="12">
                  <c:v>95.864844862014209</c:v>
                </c:pt>
                <c:pt idx="13">
                  <c:v>94.070946315804946</c:v>
                </c:pt>
                <c:pt idx="14">
                  <c:v>92.447488173829456</c:v>
                </c:pt>
                <c:pt idx="15">
                  <c:v>90.982411891717504</c:v>
                </c:pt>
                <c:pt idx="16">
                  <c:v>89.662028766326543</c:v>
                </c:pt>
                <c:pt idx="17">
                  <c:v>88.471895025070907</c:v>
                </c:pt>
                <c:pt idx="18">
                  <c:v>86.052674915837684</c:v>
                </c:pt>
                <c:pt idx="19">
                  <c:v>83.787568027879956</c:v>
                </c:pt>
                <c:pt idx="20">
                  <c:v>81.666028943959574</c:v>
                </c:pt>
                <c:pt idx="21">
                  <c:v>79.677886049270256</c:v>
                </c:pt>
                <c:pt idx="22">
                  <c:v>77.813516104586981</c:v>
                </c:pt>
                <c:pt idx="23">
                  <c:v>76.063923521167126</c:v>
                </c:pt>
                <c:pt idx="24">
                  <c:v>74.420757203139686</c:v>
                </c:pt>
                <c:pt idx="25">
                  <c:v>72.876290706124493</c:v>
                </c:pt>
                <c:pt idx="26">
                  <c:v>71.423383803831058</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110.16755896812099</c:v>
                </c:pt>
                <c:pt idx="1">
                  <c:v>110.82855446679724</c:v>
                </c:pt>
                <c:pt idx="2">
                  <c:v>111.61426626533932</c:v>
                </c:pt>
                <c:pt idx="3">
                  <c:v>112.49980778587376</c:v>
                </c:pt>
                <c:pt idx="4">
                  <c:v>109.00252567542638</c:v>
                </c:pt>
                <c:pt idx="5">
                  <c:v>105.804178356302</c:v>
                </c:pt>
                <c:pt idx="6">
                  <c:v>102.8997373890746</c:v>
                </c:pt>
                <c:pt idx="7">
                  <c:v>100.27932828992432</c:v>
                </c:pt>
                <c:pt idx="8">
                  <c:v>100.19021387185241</c:v>
                </c:pt>
                <c:pt idx="9">
                  <c:v>100.09702528688484</c:v>
                </c:pt>
                <c:pt idx="10">
                  <c:v>100</c:v>
                </c:pt>
                <c:pt idx="11">
                  <c:v>98.531864490156977</c:v>
                </c:pt>
                <c:pt idx="12">
                  <c:v>97.203086040488643</c:v>
                </c:pt>
                <c:pt idx="13">
                  <c:v>96.012571496495937</c:v>
                </c:pt>
                <c:pt idx="14">
                  <c:v>94.955872617243656</c:v>
                </c:pt>
                <c:pt idx="15">
                  <c:v>94.025543440822403</c:v>
                </c:pt>
                <c:pt idx="16">
                  <c:v>93.21186282321942</c:v>
                </c:pt>
                <c:pt idx="17">
                  <c:v>92.503738933786806</c:v>
                </c:pt>
                <c:pt idx="18">
                  <c:v>90.492944645363366</c:v>
                </c:pt>
                <c:pt idx="19">
                  <c:v>88.601782788533868</c:v>
                </c:pt>
                <c:pt idx="20">
                  <c:v>86.823524317608999</c:v>
                </c:pt>
                <c:pt idx="21">
                  <c:v>85.151354265849321</c:v>
                </c:pt>
                <c:pt idx="22">
                  <c:v>83.578601930746842</c:v>
                </c:pt>
                <c:pt idx="23">
                  <c:v>82.098870831232233</c:v>
                </c:pt>
                <c:pt idx="24">
                  <c:v>80.706100150265343</c:v>
                </c:pt>
                <c:pt idx="25">
                  <c:v>79.394583436710803</c:v>
                </c:pt>
                <c:pt idx="26">
                  <c:v>78.15896326832204</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0.62923344422461713</c:v>
                </c:pt>
                <c:pt idx="1">
                  <c:v>0.63531158448322989</c:v>
                </c:pt>
                <c:pt idx="2">
                  <c:v>0.64119365570124232</c:v>
                </c:pt>
                <c:pt idx="3">
                  <c:v>0.64688899449963522</c:v>
                </c:pt>
                <c:pt idx="4">
                  <c:v>0.65240635396057844</c:v>
                </c:pt>
                <c:pt idx="5">
                  <c:v>0.65775394851503122</c:v>
                </c:pt>
                <c:pt idx="6">
                  <c:v>0.66293949474965186</c:v>
                </c:pt>
                <c:pt idx="7">
                  <c:v>0.66797024855935849</c:v>
                </c:pt>
                <c:pt idx="8">
                  <c:v>0.67285303902172089</c:v>
                </c:pt>
                <c:pt idx="9">
                  <c:v>0.67759429932575399</c:v>
                </c:pt>
                <c:pt idx="10">
                  <c:v>0.68220009504967194</c:v>
                </c:pt>
                <c:pt idx="11">
                  <c:v>0.68667615004897209</c:v>
                </c:pt>
                <c:pt idx="12">
                  <c:v>0.69102787018718081</c:v>
                </c:pt>
                <c:pt idx="13">
                  <c:v>0.69526036511612344</c:v>
                </c:pt>
                <c:pt idx="14">
                  <c:v>0.69937846829023009</c:v>
                </c:pt>
                <c:pt idx="15">
                  <c:v>0.70338675537969364</c:v>
                </c:pt>
                <c:pt idx="16">
                  <c:v>0.70728956122996089</c:v>
                </c:pt>
                <c:pt idx="17">
                  <c:v>0.71109099549970156</c:v>
                </c:pt>
                <c:pt idx="18">
                  <c:v>0.71479495709585938</c:v>
                </c:pt>
                <c:pt idx="19">
                  <c:v>0.7184051475123675</c:v>
                </c:pt>
                <c:pt idx="20">
                  <c:v>0.72192508316846282</c:v>
                </c:pt>
                <c:pt idx="21">
                  <c:v>0.72535810683304958</c:v>
                </c:pt>
                <c:pt idx="22">
                  <c:v>0.72870739821313446</c:v>
                </c:pt>
                <c:pt idx="23">
                  <c:v>0.7319759837768316</c:v>
                </c:pt>
                <c:pt idx="24">
                  <c:v>0.73516674587472652</c:v>
                </c:pt>
                <c:pt idx="25">
                  <c:v>0.73828243121737669</c:v>
                </c:pt>
                <c:pt idx="26">
                  <c:v>0.7413256587613607</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7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9"/>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Sheer Touch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Banana Boat Advanced Protection Lotion FPS50+ 240ml (2.8%)</c:v>
                </c:pt>
                <c:pt idx="3">
                  <c:v>Hawaiian Tropic Island Sport Lotion FPS50 240ml (3.6%)</c:v>
                </c:pt>
                <c:pt idx="4">
                  <c:v>Hawaiian Tropic Sheer Touch Lotion FPS30 240ml (1.7%)</c:v>
                </c:pt>
                <c:pt idx="5">
                  <c:v>Nivea Sun Protection Sensitive Skin Gel FPS50+ 200ml (5.1%)</c:v>
                </c:pt>
                <c:pt idx="6">
                  <c:v>Banana Boat Aqua Protect Cream FPS50+ 236ml (2.7%)</c:v>
                </c:pt>
                <c:pt idx="7">
                  <c:v>Nivea Sun Protection &amp; Hydration Lotion FPS50+ 125ml (4.5%)</c:v>
                </c:pt>
                <c:pt idx="8">
                  <c:v>Banana Boat Aqua Protect Sport Lotion FPS50+ 236ml (3.1%)</c:v>
                </c:pt>
                <c:pt idx="9">
                  <c:v>Nivea Sun Protect &amp; Refresh Sport Lotion FPS50 200ml (5.8%)</c:v>
                </c:pt>
              </c:strCache>
            </c:strRef>
          </c:cat>
          <c:val>
            <c:numRef>
              <c:f>Sheet1!$B$2:$B$11</c:f>
              <c:numCache>
                <c:formatCode>General</c:formatCode>
                <c:ptCount val="10"/>
                <c:pt idx="0">
                  <c:v>0.110326186826444</c:v>
                </c:pt>
                <c:pt idx="1">
                  <c:v>0.10713860463618621</c:v>
                </c:pt>
                <c:pt idx="2">
                  <c:v>8.5173417451922084E-2</c:v>
                </c:pt>
                <c:pt idx="3">
                  <c:v>7.1385751593798938E-2</c:v>
                </c:pt>
                <c:pt idx="4">
                  <c:v>6.9064482098168428E-2</c:v>
                </c:pt>
                <c:pt idx="5">
                  <c:v>6.462434983050655E-2</c:v>
                </c:pt>
                <c:pt idx="6">
                  <c:v>4.2787648686772678E-2</c:v>
                </c:pt>
                <c:pt idx="7">
                  <c:v>4.2554284287400476E-2</c:v>
                </c:pt>
                <c:pt idx="8">
                  <c:v>3.677354258185888E-2</c:v>
                </c:pt>
                <c:pt idx="9">
                  <c:v>3.3029406620134594E-2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Sheer Touch Lotion FPS50+ 240ml (4.4%)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Ozono Lotion FPS50+ 240ml (4.4%)</c:v>
                </c:pt>
                <c:pt idx="1">
                  <c:v>Nivea Sun Protection &amp; Hydration Cream FPS50+ 200ml (9.5%)</c:v>
                </c:pt>
                <c:pt idx="2">
                  <c:v>Hawaiian Tropic Island Sport Lotion FPS50 240ml (3.6%)</c:v>
                </c:pt>
                <c:pt idx="3">
                  <c:v>Banana Boat Advanced Protection Lotion FPS50+ 240ml (2.8%)</c:v>
                </c:pt>
                <c:pt idx="4">
                  <c:v>Nivea Sun Protection Sensitive Skin Gel FPS50+ 200ml (5.1%)</c:v>
                </c:pt>
                <c:pt idx="5">
                  <c:v>Hawaiian Tropic Sheer Touch Lotion FPS30 240ml (1.7%)</c:v>
                </c:pt>
                <c:pt idx="6">
                  <c:v>Banana Boat Aqua Protect Cream FPS50+ 236ml (2.7%)</c:v>
                </c:pt>
                <c:pt idx="7">
                  <c:v>Nivea Sun Protect &amp; Refresh Sport Lotion FPS50 200ml (5.8%)</c:v>
                </c:pt>
                <c:pt idx="8">
                  <c:v>Nivea Sun Protection &amp; Hydration Lotion FPS50+ 125ml (4.5%)</c:v>
                </c:pt>
                <c:pt idx="9">
                  <c:v>Banana Boat Aqua Protect Sport Lotion FPS50+ 236ml (3.1%)</c:v>
                </c:pt>
              </c:strCache>
            </c:strRef>
          </c:cat>
          <c:val>
            <c:numRef>
              <c:f>Sheet1!$B$2:$B$11</c:f>
              <c:numCache>
                <c:formatCode>General</c:formatCode>
                <c:ptCount val="10"/>
                <c:pt idx="0">
                  <c:v>0.12697288950335081</c:v>
                </c:pt>
                <c:pt idx="1">
                  <c:v>0.11045401263021572</c:v>
                </c:pt>
                <c:pt idx="2">
                  <c:v>9.3378577464858614E-2</c:v>
                </c:pt>
                <c:pt idx="3">
                  <c:v>8.1350241661714451E-2</c:v>
                </c:pt>
                <c:pt idx="4">
                  <c:v>6.3648455563363765E-2</c:v>
                </c:pt>
                <c:pt idx="5">
                  <c:v>6.2706585428342107E-2</c:v>
                </c:pt>
                <c:pt idx="6">
                  <c:v>3.638017432519787E-2</c:v>
                </c:pt>
                <c:pt idx="7">
                  <c:v>3.4574645124944535E-2</c:v>
                </c:pt>
                <c:pt idx="8">
                  <c:v>3.2641551890760116E-2</c:v>
                </c:pt>
                <c:pt idx="9">
                  <c:v>2.9457443351357086E-2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Silk Hydration Lotion FPS50 180ml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300</c:v>
                </c:pt>
                <c:pt idx="1">
                  <c:v>315</c:v>
                </c:pt>
                <c:pt idx="2">
                  <c:v>350</c:v>
                </c:pt>
                <c:pt idx="3">
                  <c:v>385</c:v>
                </c:pt>
                <c:pt idx="4">
                  <c:v>430</c:v>
                </c:pt>
              </c:numCache>
            </c:numRef>
          </c:xVal>
          <c:yVal>
            <c:numRef>
              <c:f>Sheet1!$B$2:$B$6</c:f>
              <c:numCache>
                <c:formatCode>General</c:formatCode>
                <c:ptCount val="5"/>
                <c:pt idx="0">
                  <c:v>0.36071339329275792</c:v>
                </c:pt>
                <c:pt idx="1">
                  <c:v>0.23075001125061118</c:v>
                </c:pt>
                <c:pt idx="2">
                  <c:v>0</c:v>
                </c:pt>
                <c:pt idx="3">
                  <c:v>-0.11998703683995769</c:v>
                </c:pt>
                <c:pt idx="4">
                  <c:v>-0.33981317404619277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30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Beauty Care (0.4%)</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Banana Boat (15.9%)</c:v>
                </c:pt>
                <c:pt idx="3">
                  <c:v>EQUATE (6.3%)</c:v>
                </c:pt>
                <c:pt idx="4">
                  <c:v>Caribbean Beach (6.6%)</c:v>
                </c:pt>
                <c:pt idx="5">
                  <c:v>Neutrogena (2.7%)</c:v>
                </c:pt>
                <c:pt idx="6">
                  <c:v>Nuvel (2.3%)</c:v>
                </c:pt>
                <c:pt idx="7">
                  <c:v>Garnier (1.7%)</c:v>
                </c:pt>
                <c:pt idx="8">
                  <c:v>Isdin (1.8%)</c:v>
                </c:pt>
                <c:pt idx="9">
                  <c:v>L'Oreal Paris (0.9%)</c:v>
                </c:pt>
              </c:strCache>
            </c:strRef>
          </c:cat>
          <c:val>
            <c:numRef>
              <c:f>Sheet1!$B$2:$B$11</c:f>
              <c:numCache>
                <c:formatCode>General</c:formatCode>
                <c:ptCount val="10"/>
                <c:pt idx="0">
                  <c:v>0.3572165458726787</c:v>
                </c:pt>
                <c:pt idx="1">
                  <c:v>0.18038637160498056</c:v>
                </c:pt>
                <c:pt idx="2">
                  <c:v>0.12431553333059973</c:v>
                </c:pt>
                <c:pt idx="3">
                  <c:v>8.4456719808790798E-2</c:v>
                </c:pt>
                <c:pt idx="4">
                  <c:v>8.0800390230156352E-2</c:v>
                </c:pt>
                <c:pt idx="5">
                  <c:v>3.6790393198978193E-2</c:v>
                </c:pt>
                <c:pt idx="6">
                  <c:v>3.0543237303960143E-2</c:v>
                </c:pt>
                <c:pt idx="7">
                  <c:v>2.7259609105778432E-2</c:v>
                </c:pt>
                <c:pt idx="8">
                  <c:v>2.1264938511112892E-2</c:v>
                </c:pt>
                <c:pt idx="9">
                  <c:v>1.5849332460271998E-2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Sheet1!$B$2:$B$28</c:f>
              <c:numCache>
                <c:formatCode>General</c:formatCode>
                <c:ptCount val="27"/>
                <c:pt idx="0">
                  <c:v>136.07133932927582</c:v>
                </c:pt>
                <c:pt idx="1">
                  <c:v>131.04969945939743</c:v>
                </c:pt>
                <c:pt idx="2">
                  <c:v>126.7745736670482</c:v>
                </c:pt>
                <c:pt idx="3">
                  <c:v>123.07500112506109</c:v>
                </c:pt>
                <c:pt idx="4">
                  <c:v>118.01419599379967</c:v>
                </c:pt>
                <c:pt idx="5">
                  <c:v>113.61961366491087</c:v>
                </c:pt>
                <c:pt idx="6">
                  <c:v>109.76556451834681</c:v>
                </c:pt>
                <c:pt idx="7">
                  <c:v>106.35238205788744</c:v>
                </c:pt>
                <c:pt idx="8">
                  <c:v>104.12650377541777</c:v>
                </c:pt>
                <c:pt idx="9">
                  <c:v>102.01234247083096</c:v>
                </c:pt>
                <c:pt idx="10">
                  <c:v>100</c:v>
                </c:pt>
                <c:pt idx="11">
                  <c:v>97.903875867516916</c:v>
                </c:pt>
                <c:pt idx="12">
                  <c:v>95.964010018380989</c:v>
                </c:pt>
                <c:pt idx="13">
                  <c:v>94.160131953217686</c:v>
                </c:pt>
                <c:pt idx="14">
                  <c:v>92.475198843559625</c:v>
                </c:pt>
                <c:pt idx="15">
                  <c:v>90.894855550530593</c:v>
                </c:pt>
                <c:pt idx="16">
                  <c:v>89.406978779107135</c:v>
                </c:pt>
                <c:pt idx="17">
                  <c:v>88.001296316004201</c:v>
                </c:pt>
                <c:pt idx="18">
                  <c:v>84.881895310696024</c:v>
                </c:pt>
                <c:pt idx="19">
                  <c:v>81.969463492201626</c:v>
                </c:pt>
                <c:pt idx="20">
                  <c:v>79.245154234992128</c:v>
                </c:pt>
                <c:pt idx="21">
                  <c:v>76.692106156149748</c:v>
                </c:pt>
                <c:pt idx="22">
                  <c:v>74.295222352523766</c:v>
                </c:pt>
                <c:pt idx="23">
                  <c:v>72.040972870694759</c:v>
                </c:pt>
                <c:pt idx="24">
                  <c:v>69.91721898330465</c:v>
                </c:pt>
                <c:pt idx="25">
                  <c:v>67.913057423141638</c:v>
                </c:pt>
                <c:pt idx="26">
                  <c:v>66.018682595380724</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Sheet1!$C$2:$C$28</c:f>
              <c:numCache>
                <c:formatCode>General</c:formatCode>
                <c:ptCount val="27"/>
                <c:pt idx="0">
                  <c:v>116.81896447491214</c:v>
                </c:pt>
                <c:pt idx="1">
                  <c:v>114.3556243748308</c:v>
                </c:pt>
                <c:pt idx="2">
                  <c:v>112.41427656637954</c:v>
                </c:pt>
                <c:pt idx="3">
                  <c:v>110.87193265987597</c:v>
                </c:pt>
                <c:pt idx="4">
                  <c:v>107.98434183867363</c:v>
                </c:pt>
                <c:pt idx="5">
                  <c:v>105.57283605546361</c:v>
                </c:pt>
                <c:pt idx="6">
                  <c:v>103.54703550552928</c:v>
                </c:pt>
                <c:pt idx="7">
                  <c:v>101.8343936643447</c:v>
                </c:pt>
                <c:pt idx="8">
                  <c:v>101.17744645084387</c:v>
                </c:pt>
                <c:pt idx="9">
                  <c:v>100.56770559226244</c:v>
                </c:pt>
                <c:pt idx="10">
                  <c:v>100</c:v>
                </c:pt>
                <c:pt idx="11">
                  <c:v>99.292532023069853</c:v>
                </c:pt>
                <c:pt idx="12">
                  <c:v>98.68632506091717</c:v>
                </c:pt>
                <c:pt idx="13">
                  <c:v>98.166881103037497</c:v>
                </c:pt>
                <c:pt idx="14">
                  <c:v>97.721966324964043</c:v>
                </c:pt>
                <c:pt idx="15">
                  <c:v>97.341260857664238</c:v>
                </c:pt>
                <c:pt idx="16">
                  <c:v>97.016054121031274</c:v>
                </c:pt>
                <c:pt idx="17">
                  <c:v>96.738984064933604</c:v>
                </c:pt>
                <c:pt idx="18">
                  <c:v>94.508720469384286</c:v>
                </c:pt>
                <c:pt idx="19">
                  <c:v>92.424119886011212</c:v>
                </c:pt>
                <c:pt idx="20">
                  <c:v>90.472359926688355</c:v>
                </c:pt>
                <c:pt idx="21">
                  <c:v>88.64186122659261</c:v>
                </c:pt>
                <c:pt idx="22">
                  <c:v>86.922166938425519</c:v>
                </c:pt>
                <c:pt idx="23">
                  <c:v>85.303831485953737</c:v>
                </c:pt>
                <c:pt idx="24">
                  <c:v>83.778319077924735</c:v>
                </c:pt>
                <c:pt idx="25">
                  <c:v>82.337911825998106</c:v>
                </c:pt>
                <c:pt idx="26">
                  <c:v>80.975626954107483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Sheet1!$D$2:$D$28</c:f>
              <c:numCache>
                <c:formatCode>General</c:formatCode>
                <c:ptCount val="27"/>
                <c:pt idx="0">
                  <c:v>105.73178685895206</c:v>
                </c:pt>
                <c:pt idx="1">
                  <c:v>104.75180067108296</c:v>
                </c:pt>
                <c:pt idx="2">
                  <c:v>104.1612365829365</c:v>
                </c:pt>
                <c:pt idx="3">
                  <c:v>103.8657515433537</c:v>
                </c:pt>
                <c:pt idx="4">
                  <c:v>102.22616344008483</c:v>
                </c:pt>
                <c:pt idx="5">
                  <c:v>100.9528454555426</c:v>
                </c:pt>
                <c:pt idx="6">
                  <c:v>99.975881781175175</c:v>
                </c:pt>
                <c:pt idx="7">
                  <c:v>99.238429130634259</c:v>
                </c:pt>
                <c:pt idx="8">
                  <c:v>99.483128410086834</c:v>
                </c:pt>
                <c:pt idx="9">
                  <c:v>99.737793816962665</c:v>
                </c:pt>
                <c:pt idx="10">
                  <c:v>100</c:v>
                </c:pt>
                <c:pt idx="11">
                  <c:v>100.08681886901311</c:v>
                </c:pt>
                <c:pt idx="12">
                  <c:v>100.24339042510992</c:v>
                </c:pt>
                <c:pt idx="13">
                  <c:v>100.45854044560602</c:v>
                </c:pt>
                <c:pt idx="14">
                  <c:v>100.72280237666939</c:v>
                </c:pt>
                <c:pt idx="15">
                  <c:v>101.02817698637132</c:v>
                </c:pt>
                <c:pt idx="16">
                  <c:v>101.367915169912</c:v>
                </c:pt>
                <c:pt idx="17">
                  <c:v>101.73632657393772</c:v>
                </c:pt>
                <c:pt idx="18">
                  <c:v>100.0226515008149</c:v>
                </c:pt>
                <c:pt idx="19">
                  <c:v>98.418373055082483</c:v>
                </c:pt>
                <c:pt idx="20">
                  <c:v>96.914286667894899</c:v>
                </c:pt>
                <c:pt idx="21">
                  <c:v>95.50197904546495</c:v>
                </c:pt>
                <c:pt idx="22">
                  <c:v>94.173769661336394</c:v>
                </c:pt>
                <c:pt idx="23">
                  <c:v>92.922652681862445</c:v>
                </c:pt>
                <c:pt idx="24">
                  <c:v>91.742241079294047</c:v>
                </c:pt>
                <c:pt idx="25">
                  <c:v>90.626713869082849</c:v>
                </c:pt>
                <c:pt idx="26">
                  <c:v>89.570766900537635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Sheet1!$A$2:$A$28</c:f>
              <c:strCache>
                <c:ptCount val="27"/>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strCache>
            </c:strRef>
          </c:cat>
          <c:val>
            <c:numRef>
              <c:f>Sheet1!$E$2:$E$28</c:f>
              <c:numCache>
                <c:formatCode>General</c:formatCode>
                <c:ptCount val="27"/>
                <c:pt idx="0">
                  <c:v>0.58082479936804476</c:v>
                </c:pt>
                <c:pt idx="1">
                  <c:v>0.58769652396856886</c:v>
                </c:pt>
                <c:pt idx="2">
                  <c:v>0.59434658003359186</c:v>
                </c:pt>
                <c:pt idx="3">
                  <c:v>0.60078552320766176</c:v>
                </c:pt>
                <c:pt idx="4">
                  <c:v>0.60702324940754204</c:v>
                </c:pt>
                <c:pt idx="5">
                  <c:v>0.61306904557050301</c:v>
                </c:pt>
                <c:pt idx="6">
                  <c:v>0.6189316357891318</c:v>
                </c:pt>
                <c:pt idx="7">
                  <c:v>0.62461922331466713</c:v>
                </c:pt>
                <c:pt idx="8">
                  <c:v>0.63013952885415714</c:v>
                </c:pt>
                <c:pt idx="9">
                  <c:v>0.63549982553743023</c:v>
                </c:pt>
                <c:pt idx="10">
                  <c:v>0.64070697088689577</c:v>
                </c:pt>
                <c:pt idx="11">
                  <c:v>0.64576743608567189</c:v>
                </c:pt>
                <c:pt idx="12">
                  <c:v>0.6506873328067041</c:v>
                </c:pt>
                <c:pt idx="13">
                  <c:v>0.65547243783674913</c:v>
                </c:pt>
                <c:pt idx="14">
                  <c:v>0.66012821570382008</c:v>
                </c:pt>
                <c:pt idx="15">
                  <c:v>0.66465983949443586</c:v>
                </c:pt>
                <c:pt idx="16">
                  <c:v>0.6690722100274038</c:v>
                </c:pt>
                <c:pt idx="17">
                  <c:v>0.67336997353354144</c:v>
                </c:pt>
                <c:pt idx="18">
                  <c:v>0.67755753797541907</c:v>
                </c:pt>
                <c:pt idx="19">
                  <c:v>0.68163908812762897</c:v>
                </c:pt>
                <c:pt idx="20">
                  <c:v>0.68561859952603355</c:v>
                </c:pt>
                <c:pt idx="21">
                  <c:v>0.68949985138373704</c:v>
                </c:pt>
                <c:pt idx="22">
                  <c:v>0.69328643856198402</c:v>
                </c:pt>
                <c:pt idx="23">
                  <c:v>0.69698178267569522</c:v>
                </c:pt>
                <c:pt idx="24">
                  <c:v>0.70058914240574632</c:v>
                </c:pt>
                <c:pt idx="25">
                  <c:v>0.70411162308332575</c:v>
                </c:pt>
                <c:pt idx="26">
                  <c:v>0.70755218560561273</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5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Lotion FPS50 180ml (1.0%)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Hawaiian Tropic Sheer Touch Lotion FPS30 240ml (1.7%)</c:v>
                </c:pt>
                <c:pt idx="5">
                  <c:v>Nivea Sun Protection Sensitive Skin Gel FPS50+ 200ml (5.1%)</c:v>
                </c:pt>
                <c:pt idx="6">
                  <c:v>Hawaiian Tropic Sheer Touch Lotion FPS50 120ml (1.4%)</c:v>
                </c:pt>
                <c:pt idx="7">
                  <c:v>Nivea Sun Protection &amp; Hydration Lotion FPS50+ 125ml (4.5%)</c:v>
                </c:pt>
                <c:pt idx="8">
                  <c:v>Banana Boat Advanced Protection Lotion FPS50+ 240ml (2.8%)</c:v>
                </c:pt>
                <c:pt idx="9">
                  <c:v>Nivea Sun Protect &amp; Refresh Sport Lotion FPS50 200ml (5.8%)</c:v>
                </c:pt>
              </c:strCache>
            </c:strRef>
          </c:cat>
          <c:val>
            <c:numRef>
              <c:f>Sheet1!$B$2:$B$11</c:f>
              <c:numCache>
                <c:formatCode>General</c:formatCode>
                <c:ptCount val="10"/>
                <c:pt idx="0">
                  <c:v>0.11932649966983695</c:v>
                </c:pt>
                <c:pt idx="1">
                  <c:v>0.10142381763151836</c:v>
                </c:pt>
                <c:pt idx="2">
                  <c:v>8.0410872705848652E-2</c:v>
                </c:pt>
                <c:pt idx="3">
                  <c:v>5.9305102276532601E-2</c:v>
                </c:pt>
                <c:pt idx="4">
                  <c:v>5.479773949219266E-2</c:v>
                </c:pt>
                <c:pt idx="5">
                  <c:v>4.8714948513657888E-2</c:v>
                </c:pt>
                <c:pt idx="6">
                  <c:v>4.0385119118589587E-2</c:v>
                </c:pt>
                <c:pt idx="7">
                  <c:v>3.9390498017542838E-2</c:v>
                </c:pt>
                <c:pt idx="8">
                  <c:v>3.8119627629995989E-2</c:v>
                </c:pt>
                <c:pt idx="9">
                  <c:v>2.9950855156092259E-2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Lotion FPS50 180ml (1.0%)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Sensitive Skin Gel FPS50+ 200ml (5.1%)</c:v>
                </c:pt>
                <c:pt idx="5">
                  <c:v>Hawaiian Tropic Sheer Touch Lotion FPS30 240ml (1.7%)</c:v>
                </c:pt>
                <c:pt idx="6">
                  <c:v>Hawaiian Tropic Sheer Touch Lotion FPS50 120ml (1.4%)</c:v>
                </c:pt>
                <c:pt idx="7">
                  <c:v>Banana Boat Advanced Protection Lotion FPS50+ 240ml (2.8%)</c:v>
                </c:pt>
                <c:pt idx="8">
                  <c:v>Nivea Sun Protect &amp; Refresh Sport Lotion FPS50 200ml (5.8%)</c:v>
                </c:pt>
                <c:pt idx="9">
                  <c:v>Nivea Sun Protection &amp; Hydration Lotion FPS50+ 125ml (4.5%)</c:v>
                </c:pt>
              </c:strCache>
            </c:strRef>
          </c:cat>
          <c:val>
            <c:numRef>
              <c:f>Sheet1!$B$2:$B$11</c:f>
              <c:numCache>
                <c:formatCode>General</c:formatCode>
                <c:ptCount val="10"/>
                <c:pt idx="0">
                  <c:v>0.14323064622694637</c:v>
                </c:pt>
                <c:pt idx="1">
                  <c:v>0.10524428491497689</c:v>
                </c:pt>
                <c:pt idx="2">
                  <c:v>8.1756075363954281E-2</c:v>
                </c:pt>
                <c:pt idx="3">
                  <c:v>7.3221389035908385E-2</c:v>
                </c:pt>
                <c:pt idx="4">
                  <c:v>4.6895753233203087E-2</c:v>
                </c:pt>
                <c:pt idx="5">
                  <c:v>4.5218094146846036E-2</c:v>
                </c:pt>
                <c:pt idx="6">
                  <c:v>3.893067674745989E-2</c:v>
                </c:pt>
                <c:pt idx="7">
                  <c:v>3.4120800943032499E-2</c:v>
                </c:pt>
                <c:pt idx="8">
                  <c:v>3.1990828051809667E-2</c:v>
                </c:pt>
                <c:pt idx="9">
                  <c:v>2.900371884355853E-2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Silk Hydration Serum FPS50 100ml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-2.4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-2.0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-2.2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190</c:v>
                </c:pt>
                <c:pt idx="1">
                  <c:v>205</c:v>
                </c:pt>
                <c:pt idx="2">
                  <c:v>225</c:v>
                </c:pt>
                <c:pt idx="3">
                  <c:v>260</c:v>
                </c:pt>
                <c:pt idx="4">
                  <c:v>270</c:v>
                </c:pt>
              </c:numCache>
            </c:numRef>
          </c:xVal>
          <c:yVal>
            <c:numRef>
              <c:f>Sheet1!$B$2:$B$6</c:f>
              <c:numCache>
                <c:formatCode>General</c:formatCode>
                <c:ptCount val="5"/>
                <c:pt idx="0">
                  <c:v>0.38633729300103159</c:v>
                </c:pt>
                <c:pt idx="1">
                  <c:v>0.17920957930221726</c:v>
                </c:pt>
                <c:pt idx="2">
                  <c:v>0</c:v>
                </c:pt>
                <c:pt idx="3">
                  <c:v>-0.11412653129941058</c:v>
                </c:pt>
                <c:pt idx="4">
                  <c:v>-0.18779790486169087</c:v>
                </c:pt>
              </c:numCache>
            </c:numRef>
          </c:yVal>
          <c:smooth val="0"/>
          <c:extLst>
            <c:ext xmlns:c16="http://schemas.microsoft.com/office/drawing/2014/chart" uri="{C3380CC4-5D6E-409C-BE32-E72D297353CC}">
              <c16:uniqueId val="{0000007D-1ABB-4592-8776-98B59FCA8F1B}"/>
            </c:ext>
          </c:extLst>
        </c:ser>
        <c:ser>
          <c:idx val="3"/>
          <c:order val="1"/>
          <c:tx>
            <c:strRef>
              <c:f>Sheet1!$B$8</c:f>
              <c:strCache>
                <c:ptCount val="1"/>
                <c:pt idx="0">
                  <c:v>Hawaiian Tropic Silk Hydration Lip balm FPS30 10g</c:v>
                </c:pt>
              </c:strCache>
            </c:strRef>
          </c:tx>
          <c:spPr>
            <a:ln w="19050" cap="rnd">
              <a:solidFill>
                <a:srgbClr val="7ECAC4"/>
              </a:solidFill>
              <a:round/>
            </a:ln>
            <a:effectLst/>
          </c:spPr>
          <c:marker>
            <c:symbol val="circle"/>
            <c:size val="5"/>
            <c:spPr>
              <a:solidFill>
                <a:srgbClr val="7ECAC4"/>
              </a:solidFill>
              <a:ln w="9525">
                <a:solidFill>
                  <a:srgbClr val="FFFFFF"/>
                </a:solidFill>
              </a:ln>
              <a:effectLst/>
            </c:spPr>
          </c:marker>
          <c:dLbls>
            <c:dLbl>
              <c:idx val="0"/>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-1.6</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-0.7</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Sheet1!$A$9:$A$13</c:f>
              <c:numCache>
                <c:formatCode>General</c:formatCode>
                <c:ptCount val="5"/>
                <c:pt idx="0">
                  <c:v>120</c:v>
                </c:pt>
                <c:pt idx="1">
                  <c:v>130</c:v>
                </c:pt>
                <c:pt idx="2">
                  <c:v>140</c:v>
                </c:pt>
                <c:pt idx="3">
                  <c:v>160</c:v>
                </c:pt>
                <c:pt idx="4">
                  <c:v>170</c:v>
                </c:pt>
              </c:numCache>
            </c:numRef>
          </c:xVal>
          <c:yVal>
            <c:numRef>
              <c:f>Sheet1!$B$9:$B$13</c:f>
              <c:numCache>
                <c:formatCode>General</c:formatCode>
                <c:ptCount val="5"/>
                <c:pt idx="0">
                  <c:v>0.26807836635445398</c:v>
                </c:pt>
                <c:pt idx="1">
                  <c:v>0.12913152071260323</c:v>
                </c:pt>
                <c:pt idx="2">
                  <c:v>0</c:v>
                </c:pt>
                <c:pt idx="3">
                  <c:v>-0.22158182524934167</c:v>
                </c:pt>
                <c:pt idx="4">
                  <c:v>-0.25719829896845126</c:v>
                </c:pt>
              </c:numCache>
            </c:numRef>
          </c:yVal>
          <c:smooth val="0"/>
          <c:extLst>
            <c:ext xmlns:c16="http://schemas.microsoft.com/office/drawing/2014/chart" uri="{C3380CC4-5D6E-409C-BE32-E72D297353CC}">
              <c16:uniqueId val="{0000007D-1ABB-4592-8776-98B59FCA8F1B}"/>
            </c:ext>
          </c:extLst>
        </c:ser>
        <c:ser>
          <c:idx val="4"/>
          <c:order val="2"/>
          <c:tx>
            <c:strRef>
              <c:f>Sheet1!$B$15</c:f>
              <c:strCache>
                <c:ptCount val="1"/>
                <c:pt idx="0">
                  <c:v>Hawaiian Tropic Silk Hydration Glow Mist FPS50+ 100ml</c:v>
                </c:pt>
              </c:strCache>
            </c:strRef>
          </c:tx>
          <c:spPr>
            <a:ln w="19050" cap="rnd">
              <a:solidFill>
                <a:srgbClr val="006C6D"/>
              </a:solidFill>
              <a:round/>
            </a:ln>
            <a:effectLst/>
          </c:spPr>
          <c:marker>
            <c:symbol val="circle"/>
            <c:size val="5"/>
            <c:spPr>
              <a:solidFill>
                <a:srgbClr val="006C6D"/>
              </a:solidFill>
              <a:ln w="9525">
                <a:solidFill>
                  <a:srgbClr val="FFFFFF"/>
                </a:solidFill>
              </a:ln>
              <a:effectLst/>
            </c:spPr>
          </c:marker>
          <c:dLbls>
            <c:dLbl>
              <c:idx val="0"/>
              <c:tx>
                <c:rich>
                  <a:bodyPr/>
                  <a:lstStyle/>
                  <a:p>
                    <a:r>
                      <a:rPr lang="en-US"/>
                      <a:t>-1.8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Sheet1!$A$16:$A$20</c:f>
              <c:numCache>
                <c:formatCode>General</c:formatCode>
                <c:ptCount val="5"/>
                <c:pt idx="0">
                  <c:v>215</c:v>
                </c:pt>
                <c:pt idx="1">
                  <c:v>225</c:v>
                </c:pt>
                <c:pt idx="2">
                  <c:v>240</c:v>
                </c:pt>
                <c:pt idx="3">
                  <c:v>270</c:v>
                </c:pt>
                <c:pt idx="4">
                  <c:v>290</c:v>
                </c:pt>
              </c:numCache>
            </c:numRef>
          </c:xVal>
          <c:yVal>
            <c:numRef>
              <c:f>Sheet1!$B$16:$B$20</c:f>
              <c:numCache>
                <c:formatCode>General</c:formatCode>
                <c:ptCount val="5"/>
                <c:pt idx="0">
                  <c:v>0.16506733329481188</c:v>
                </c:pt>
                <c:pt idx="1">
                  <c:v>8.0866835930763908E-2</c:v>
                </c:pt>
                <c:pt idx="2">
                  <c:v>0</c:v>
                </c:pt>
                <c:pt idx="3">
                  <c:v>-0.10740799986831769</c:v>
                </c:pt>
                <c:pt idx="4">
                  <c:v>-0.16891882277495487</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290"/>
          <c:min val="12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Sheet1!$A$2:$A$18</c:f>
              <c:strCache>
                <c:ptCount val="17"/>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pt idx="15">
                  <c:v>265</c:v>
                </c:pt>
                <c:pt idx="16">
                  <c:v>270</c:v>
                </c:pt>
              </c:strCache>
            </c:strRef>
          </c:cat>
          <c:val>
            <c:numRef>
              <c:f>Sheet1!$B$2:$B$18</c:f>
              <c:numCache>
                <c:formatCode>General</c:formatCode>
                <c:ptCount val="17"/>
                <c:pt idx="0">
                  <c:v>138.63372930010317</c:v>
                </c:pt>
                <c:pt idx="1">
                  <c:v>130.6149188253024</c:v>
                </c:pt>
                <c:pt idx="2">
                  <c:v>123.79328007832157</c:v>
                </c:pt>
                <c:pt idx="3">
                  <c:v>117.92095793022175</c:v>
                </c:pt>
                <c:pt idx="4">
                  <c:v>112.80764001822125</c:v>
                </c:pt>
                <c:pt idx="5">
                  <c:v>108.30690377388197</c:v>
                </c:pt>
                <c:pt idx="6">
                  <c:v>103.95099833424854</c:v>
                </c:pt>
                <c:pt idx="7">
                  <c:v>100</c:v>
                </c:pt>
                <c:pt idx="8">
                  <c:v>96.392679261843497</c:v>
                </c:pt>
                <c:pt idx="9">
                  <c:v>93.079605771054304</c:v>
                </c:pt>
                <c:pt idx="10">
                  <c:v>92.153279996828658</c:v>
                </c:pt>
                <c:pt idx="11">
                  <c:v>91.241206504369288</c:v>
                </c:pt>
                <c:pt idx="12">
                  <c:v>90.343065498914783</c:v>
                </c:pt>
                <c:pt idx="13">
                  <c:v>89.458546262720546</c:v>
                </c:pt>
                <c:pt idx="14">
                  <c:v>88.587346870059008</c:v>
                </c:pt>
                <c:pt idx="15">
                  <c:v>84.613276736803641</c:v>
                </c:pt>
                <c:pt idx="16">
                  <c:v>81.220209513830881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Sheet1!$A$2:$A$18</c:f>
              <c:strCache>
                <c:ptCount val="17"/>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pt idx="15">
                  <c:v>265</c:v>
                </c:pt>
                <c:pt idx="16">
                  <c:v>270</c:v>
                </c:pt>
              </c:strCache>
            </c:strRef>
          </c:cat>
          <c:val>
            <c:numRef>
              <c:f>Sheet1!$C$2:$C$18</c:f>
              <c:numCache>
                <c:formatCode>General</c:formatCode>
                <c:ptCount val="17"/>
                <c:pt idx="0">
                  <c:v>117.13066492073804</c:v>
                </c:pt>
                <c:pt idx="1">
                  <c:v>113.25030938206928</c:v>
                </c:pt>
                <c:pt idx="2">
                  <c:v>110.07919882479811</c:v>
                </c:pt>
                <c:pt idx="3">
                  <c:v>107.47097223435674</c:v>
                </c:pt>
                <c:pt idx="4">
                  <c:v>105.31104301772875</c:v>
                </c:pt>
                <c:pt idx="5">
                  <c:v>103.50991583261737</c:v>
                </c:pt>
                <c:pt idx="6">
                  <c:v>101.64888686057643</c:v>
                </c:pt>
                <c:pt idx="7">
                  <c:v>100</c:v>
                </c:pt>
                <c:pt idx="8">
                  <c:v>98.527531211517854</c:v>
                </c:pt>
                <c:pt idx="9">
                  <c:v>97.202664898433156</c:v>
                </c:pt>
                <c:pt idx="10">
                  <c:v>98.277293649159375</c:v>
                </c:pt>
                <c:pt idx="11">
                  <c:v>99.326262698281141</c:v>
                </c:pt>
                <c:pt idx="12">
                  <c:v>100.35017193578798</c:v>
                </c:pt>
                <c:pt idx="13">
                  <c:v>101.34960280157451</c:v>
                </c:pt>
                <c:pt idx="14">
                  <c:v>102.32511898226824</c:v>
                </c:pt>
                <c:pt idx="15">
                  <c:v>99.611472069762712</c:v>
                </c:pt>
                <c:pt idx="16">
                  <c:v>97.418135156318073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Sheet1!$A$2:$A$18</c:f>
              <c:strCache>
                <c:ptCount val="17"/>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pt idx="15">
                  <c:v>265</c:v>
                </c:pt>
                <c:pt idx="16">
                  <c:v>270</c:v>
                </c:pt>
              </c:strCache>
            </c:strRef>
          </c:cat>
          <c:val>
            <c:numRef>
              <c:f>Sheet1!$D$2:$D$18</c:f>
              <c:numCache>
                <c:formatCode>General</c:formatCode>
                <c:ptCount val="17"/>
                <c:pt idx="0">
                  <c:v>100.06556698228088</c:v>
                </c:pt>
                <c:pt idx="1">
                  <c:v>99.468649448645678</c:v>
                </c:pt>
                <c:pt idx="2">
                  <c:v>99.193621765831224</c:v>
                </c:pt>
                <c:pt idx="3">
                  <c:v>99.174768986009482</c:v>
                </c:pt>
                <c:pt idx="4">
                  <c:v>99.357655991313081</c:v>
                </c:pt>
                <c:pt idx="5">
                  <c:v>99.697994391932909</c:v>
                </c:pt>
                <c:pt idx="6">
                  <c:v>99.819660932659431</c:v>
                </c:pt>
                <c:pt idx="7">
                  <c:v>100</c:v>
                </c:pt>
                <c:pt idx="8">
                  <c:v>100.22362545240664</c:v>
                </c:pt>
                <c:pt idx="9">
                  <c:v>100.4781543720141</c:v>
                </c:pt>
                <c:pt idx="10">
                  <c:v>103.14065765834452</c:v>
                </c:pt>
                <c:pt idx="11">
                  <c:v>105.74604878728991</c:v>
                </c:pt>
                <c:pt idx="12">
                  <c:v>108.29564370647307</c:v>
                </c:pt>
                <c:pt idx="13">
                  <c:v>110.79071876645629</c:v>
                </c:pt>
                <c:pt idx="14">
                  <c:v>113.23251216019949</c:v>
                </c:pt>
                <c:pt idx="15">
                  <c:v>111.51564423343868</c:v>
                </c:pt>
                <c:pt idx="16">
                  <c:v>110.27171312954445</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Sheet1!$A$2:$A$18</c:f>
              <c:strCache>
                <c:ptCount val="17"/>
                <c:pt idx="0">
                  <c:v>190</c:v>
                </c:pt>
                <c:pt idx="1">
                  <c:v>195</c:v>
                </c:pt>
                <c:pt idx="2">
                  <c:v>200</c:v>
                </c:pt>
                <c:pt idx="3">
                  <c:v>205</c:v>
                </c:pt>
                <c:pt idx="4">
                  <c:v>210</c:v>
                </c:pt>
                <c:pt idx="5">
                  <c:v>215</c:v>
                </c:pt>
                <c:pt idx="6">
                  <c:v>220</c:v>
                </c:pt>
                <c:pt idx="7">
                  <c:v>225</c:v>
                </c:pt>
                <c:pt idx="8">
                  <c:v>230</c:v>
                </c:pt>
                <c:pt idx="9">
                  <c:v>235</c:v>
                </c:pt>
                <c:pt idx="10">
                  <c:v>240</c:v>
                </c:pt>
                <c:pt idx="11">
                  <c:v>245</c:v>
                </c:pt>
                <c:pt idx="12">
                  <c:v>250</c:v>
                </c:pt>
                <c:pt idx="13">
                  <c:v>255</c:v>
                </c:pt>
                <c:pt idx="14">
                  <c:v>260</c:v>
                </c:pt>
                <c:pt idx="15">
                  <c:v>265</c:v>
                </c:pt>
                <c:pt idx="16">
                  <c:v>270</c:v>
                </c:pt>
              </c:strCache>
            </c:strRef>
          </c:cat>
          <c:val>
            <c:numRef>
              <c:f>Sheet1!$E$2:$E$18</c:f>
              <c:numCache>
                <c:formatCode>General</c:formatCode>
                <c:ptCount val="17"/>
                <c:pt idx="0">
                  <c:v>0.47793645463309964</c:v>
                </c:pt>
                <c:pt idx="1">
                  <c:v>0.49132269938609702</c:v>
                </c:pt>
                <c:pt idx="2">
                  <c:v>0.50403963190144463</c:v>
                </c:pt>
                <c:pt idx="3">
                  <c:v>0.51613622624531186</c:v>
                </c:pt>
                <c:pt idx="4">
                  <c:v>0.52765679228709017</c:v>
                </c:pt>
                <c:pt idx="5">
                  <c:v>0.53864151804785554</c:v>
                </c:pt>
                <c:pt idx="6">
                  <c:v>0.54912693809222246</c:v>
                </c:pt>
                <c:pt idx="7">
                  <c:v>0.55914633946795089</c:v>
                </c:pt>
                <c:pt idx="8">
                  <c:v>0.5687301146969086</c:v>
                </c:pt>
                <c:pt idx="9">
                  <c:v>0.57790606970335734</c:v>
                </c:pt>
                <c:pt idx="10">
                  <c:v>0.58669969325120386</c:v>
                </c:pt>
                <c:pt idx="11">
                  <c:v>0.59513439338893448</c:v>
                </c:pt>
                <c:pt idx="12">
                  <c:v>0.6032317055211559</c:v>
                </c:pt>
                <c:pt idx="13">
                  <c:v>0.61101147600113292</c:v>
                </c:pt>
                <c:pt idx="14">
                  <c:v>0.61849202453957286</c:v>
                </c:pt>
                <c:pt idx="15">
                  <c:v>0.62569028822750539</c:v>
                </c:pt>
                <c:pt idx="16">
                  <c:v>0.63262194955662576</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7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4"/>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Serum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Equate Ultra Spray FPS50 156g (1.7%)</c:v>
                </c:pt>
                <c:pt idx="3">
                  <c:v>Hawaiian Tropic Ozono Lotion FPS50+ 240ml (4.4%)</c:v>
                </c:pt>
                <c:pt idx="4">
                  <c:v>Equate Sport Lotion FPS30 237ml (2.0%)</c:v>
                </c:pt>
                <c:pt idx="5">
                  <c:v>Nivea Sun Protect &amp; Refresh Sport Lotion FPS50 200ml (5.8%)</c:v>
                </c:pt>
                <c:pt idx="6">
                  <c:v>Hawaiian Tropic Sheer Touch Lotion FPS50 120ml (1.4%)</c:v>
                </c:pt>
                <c:pt idx="7">
                  <c:v>Nivea Sun Protection Sensitive Skin Gel FPS50+ 200ml (5.1%)</c:v>
                </c:pt>
                <c:pt idx="8">
                  <c:v>Hawaiian Tropic Sheer Touch Lotion FPS50+ 240ml (4.4%)</c:v>
                </c:pt>
                <c:pt idx="9">
                  <c:v>Equate Kids Lotion FPS50 237ml (1.4%)</c:v>
                </c:pt>
              </c:strCache>
            </c:strRef>
          </c:cat>
          <c:val>
            <c:numRef>
              <c:f>Sheet1!$B$2:$B$11</c:f>
              <c:numCache>
                <c:formatCode>General</c:formatCode>
                <c:ptCount val="10"/>
                <c:pt idx="0">
                  <c:v>7.0472059249526722E-2</c:v>
                </c:pt>
                <c:pt idx="1">
                  <c:v>5.1212700092170403E-2</c:v>
                </c:pt>
                <c:pt idx="2">
                  <c:v>4.7588426678773235E-2</c:v>
                </c:pt>
                <c:pt idx="3">
                  <c:v>3.9906790578383783E-2</c:v>
                </c:pt>
                <c:pt idx="4">
                  <c:v>3.7899155565645368E-2</c:v>
                </c:pt>
                <c:pt idx="5">
                  <c:v>3.4677919200486344E-2</c:v>
                </c:pt>
                <c:pt idx="6">
                  <c:v>3.1871251323390394E-2</c:v>
                </c:pt>
                <c:pt idx="7">
                  <c:v>2.944826925918876E-2</c:v>
                </c:pt>
                <c:pt idx="8">
                  <c:v>2.7032373648178492E-2</c:v>
                </c:pt>
                <c:pt idx="9">
                  <c:v>2.7013044407772507E-2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Serum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Nivea Sun Protection &amp; Hydration Cream FPS50+ 200ml (9.5%)</c:v>
                </c:pt>
                <c:pt idx="2">
                  <c:v>Nivea Sun Protect &amp; Refresh Sport Lotion FPS50 200ml (5.8%)</c:v>
                </c:pt>
                <c:pt idx="3">
                  <c:v>Equate Ultra Spray FPS50 156g (1.7%)</c:v>
                </c:pt>
                <c:pt idx="4">
                  <c:v>Hawaiian Tropic Ozono Lotion FPS50+ 240ml (4.4%)</c:v>
                </c:pt>
                <c:pt idx="5">
                  <c:v>Equate Sport Lotion FPS30 237ml (2.0%)</c:v>
                </c:pt>
                <c:pt idx="6">
                  <c:v>Nivea Sun Protection Sensitive Skin Gel FPS50+ 200ml (5.1%)</c:v>
                </c:pt>
                <c:pt idx="7">
                  <c:v>Hawaiian Tropic Sheer Touch Lotion FPS50 120ml (1.4%)</c:v>
                </c:pt>
                <c:pt idx="8">
                  <c:v>Equate Kids Lotion FPS50 237ml (1.4%)</c:v>
                </c:pt>
                <c:pt idx="9">
                  <c:v>Hawaiian Tropic Sheer Touch Lotion FPS50+ 240ml (4.4%)</c:v>
                </c:pt>
              </c:strCache>
            </c:strRef>
          </c:cat>
          <c:val>
            <c:numRef>
              <c:f>Sheet1!$B$2:$B$11</c:f>
              <c:numCache>
                <c:formatCode>General</c:formatCode>
                <c:ptCount val="10"/>
                <c:pt idx="0">
                  <c:v>6.108853733989298E-2</c:v>
                </c:pt>
                <c:pt idx="1">
                  <c:v>5.3756058794814508E-2</c:v>
                </c:pt>
                <c:pt idx="2">
                  <c:v>4.4108810959853147E-2</c:v>
                </c:pt>
                <c:pt idx="3">
                  <c:v>4.3194774457873224E-2</c:v>
                </c:pt>
                <c:pt idx="4">
                  <c:v>3.7148538843962055E-2</c:v>
                </c:pt>
                <c:pt idx="5">
                  <c:v>3.2617024230081094E-2</c:v>
                </c:pt>
                <c:pt idx="6">
                  <c:v>2.737752793740782E-2</c:v>
                </c:pt>
                <c:pt idx="7">
                  <c:v>2.6962168066614459E-2</c:v>
                </c:pt>
                <c:pt idx="8">
                  <c:v>2.3170290996644249E-2</c:v>
                </c:pt>
                <c:pt idx="9">
                  <c:v>2.2761827397084825E-2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Sheet1!$A$2:$A$12</c:f>
              <c:strCache>
                <c:ptCount val="11"/>
                <c:pt idx="0">
                  <c:v>120</c:v>
                </c:pt>
                <c:pt idx="1">
                  <c:v>125</c:v>
                </c:pt>
                <c:pt idx="2">
                  <c:v>130</c:v>
                </c:pt>
                <c:pt idx="3">
                  <c:v>135</c:v>
                </c:pt>
                <c:pt idx="4">
                  <c:v>140</c:v>
                </c:pt>
                <c:pt idx="5">
                  <c:v>145</c:v>
                </c:pt>
                <c:pt idx="6">
                  <c:v>150</c:v>
                </c:pt>
                <c:pt idx="7">
                  <c:v>155</c:v>
                </c:pt>
                <c:pt idx="8">
                  <c:v>160</c:v>
                </c:pt>
                <c:pt idx="9">
                  <c:v>165</c:v>
                </c:pt>
                <c:pt idx="10">
                  <c:v>170</c:v>
                </c:pt>
              </c:strCache>
            </c:strRef>
          </c:cat>
          <c:val>
            <c:numRef>
              <c:f>Sheet1!$B$2:$B$12</c:f>
              <c:numCache>
                <c:formatCode>General</c:formatCode>
                <c:ptCount val="11"/>
                <c:pt idx="0">
                  <c:v>126.8078366354453</c:v>
                </c:pt>
                <c:pt idx="1">
                  <c:v>119.53338020799815</c:v>
                </c:pt>
                <c:pt idx="2">
                  <c:v>112.91315207126034</c:v>
                </c:pt>
                <c:pt idx="3">
                  <c:v>106.86872156049212</c:v>
                </c:pt>
                <c:pt idx="4">
                  <c:v>100</c:v>
                </c:pt>
                <c:pt idx="5">
                  <c:v>93.717901157856048</c:v>
                </c:pt>
                <c:pt idx="6">
                  <c:v>87.964659244899337</c:v>
                </c:pt>
                <c:pt idx="7">
                  <c:v>82.688218582258898</c:v>
                </c:pt>
                <c:pt idx="8">
                  <c:v>77.841817475065753</c:v>
                </c:pt>
                <c:pt idx="9">
                  <c:v>76.02683686967265</c:v>
                </c:pt>
                <c:pt idx="10">
                  <c:v>74.280170103154859</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Sheet1!$A$2:$A$12</c:f>
              <c:strCache>
                <c:ptCount val="11"/>
                <c:pt idx="0">
                  <c:v>120</c:v>
                </c:pt>
                <c:pt idx="1">
                  <c:v>125</c:v>
                </c:pt>
                <c:pt idx="2">
                  <c:v>130</c:v>
                </c:pt>
                <c:pt idx="3">
                  <c:v>135</c:v>
                </c:pt>
                <c:pt idx="4">
                  <c:v>140</c:v>
                </c:pt>
                <c:pt idx="5">
                  <c:v>145</c:v>
                </c:pt>
                <c:pt idx="6">
                  <c:v>150</c:v>
                </c:pt>
                <c:pt idx="7">
                  <c:v>155</c:v>
                </c:pt>
                <c:pt idx="8">
                  <c:v>160</c:v>
                </c:pt>
                <c:pt idx="9">
                  <c:v>165</c:v>
                </c:pt>
                <c:pt idx="10">
                  <c:v>170</c:v>
                </c:pt>
              </c:strCache>
            </c:strRef>
          </c:cat>
          <c:val>
            <c:numRef>
              <c:f>Sheet1!$C$2:$C$12</c:f>
              <c:numCache>
                <c:formatCode>General</c:formatCode>
                <c:ptCount val="11"/>
                <c:pt idx="0">
                  <c:v>108.65265831087389</c:v>
                </c:pt>
                <c:pt idx="1">
                  <c:v>106.69231655953988</c:v>
                </c:pt>
                <c:pt idx="2">
                  <c:v>104.82059744139363</c:v>
                </c:pt>
                <c:pt idx="3">
                  <c:v>103.03175915293465</c:v>
                </c:pt>
                <c:pt idx="4">
                  <c:v>100</c:v>
                </c:pt>
                <c:pt idx="5">
                  <c:v>97.084966092545471</c:v>
                </c:pt>
                <c:pt idx="6">
                  <c:v>94.287301831285006</c:v>
                </c:pt>
                <c:pt idx="7">
                  <c:v>91.605820359775421</c:v>
                </c:pt>
                <c:pt idx="8">
                  <c:v>89.038024048780542</c:v>
                </c:pt>
                <c:pt idx="9">
                  <c:v>89.664266658654228</c:v>
                </c:pt>
                <c:pt idx="10">
                  <c:v>90.244487040226744</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Sheet1!$A$2:$A$12</c:f>
              <c:strCache>
                <c:ptCount val="11"/>
                <c:pt idx="0">
                  <c:v>120</c:v>
                </c:pt>
                <c:pt idx="1">
                  <c:v>125</c:v>
                </c:pt>
                <c:pt idx="2">
                  <c:v>130</c:v>
                </c:pt>
                <c:pt idx="3">
                  <c:v>135</c:v>
                </c:pt>
                <c:pt idx="4">
                  <c:v>140</c:v>
                </c:pt>
                <c:pt idx="5">
                  <c:v>145</c:v>
                </c:pt>
                <c:pt idx="6">
                  <c:v>150</c:v>
                </c:pt>
                <c:pt idx="7">
                  <c:v>155</c:v>
                </c:pt>
                <c:pt idx="8">
                  <c:v>160</c:v>
                </c:pt>
                <c:pt idx="9">
                  <c:v>165</c:v>
                </c:pt>
                <c:pt idx="10">
                  <c:v>170</c:v>
                </c:pt>
              </c:strCache>
            </c:strRef>
          </c:cat>
          <c:val>
            <c:numRef>
              <c:f>Sheet1!$D$2:$D$12</c:f>
              <c:numCache>
                <c:formatCode>General</c:formatCode>
                <c:ptCount val="11"/>
                <c:pt idx="0">
                  <c:v>87.831526851250032</c:v>
                </c:pt>
                <c:pt idx="1">
                  <c:v>91.978083665485499</c:v>
                </c:pt>
                <c:pt idx="2">
                  <c:v>95.560368084843645</c:v>
                </c:pt>
                <c:pt idx="3">
                  <c:v>98.656791390597746</c:v>
                </c:pt>
                <c:pt idx="4">
                  <c:v>100</c:v>
                </c:pt>
                <c:pt idx="5">
                  <c:v>100.91930535489027</c:v>
                </c:pt>
                <c:pt idx="6">
                  <c:v>101.48329460592585</c:v>
                </c:pt>
                <c:pt idx="7">
                  <c:v>101.74982614026061</c:v>
                </c:pt>
                <c:pt idx="8">
                  <c:v>101.76767941367177</c:v>
                </c:pt>
                <c:pt idx="9">
                  <c:v>105.23683705940638</c:v>
                </c:pt>
                <c:pt idx="10">
                  <c:v>108.52687359065101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Sheet1!$A$2:$A$12</c:f>
              <c:strCache>
                <c:ptCount val="11"/>
                <c:pt idx="0">
                  <c:v>120</c:v>
                </c:pt>
                <c:pt idx="1">
                  <c:v>125</c:v>
                </c:pt>
                <c:pt idx="2">
                  <c:v>130</c:v>
                </c:pt>
                <c:pt idx="3">
                  <c:v>135</c:v>
                </c:pt>
                <c:pt idx="4">
                  <c:v>140</c:v>
                </c:pt>
                <c:pt idx="5">
                  <c:v>145</c:v>
                </c:pt>
                <c:pt idx="6">
                  <c:v>150</c:v>
                </c:pt>
                <c:pt idx="7">
                  <c:v>155</c:v>
                </c:pt>
                <c:pt idx="8">
                  <c:v>160</c:v>
                </c:pt>
                <c:pt idx="9">
                  <c:v>165</c:v>
                </c:pt>
                <c:pt idx="10">
                  <c:v>170</c:v>
                </c:pt>
              </c:strCache>
            </c:strRef>
          </c:cat>
          <c:val>
            <c:numRef>
              <c:f>Sheet1!$E$2:$E$12</c:f>
              <c:numCache>
                <c:formatCode>General</c:formatCode>
                <c:ptCount val="11"/>
                <c:pt idx="0">
                  <c:v>0.37557654610179375</c:v>
                </c:pt>
                <c:pt idx="1">
                  <c:v>0.40055348425772197</c:v>
                </c:pt>
                <c:pt idx="2">
                  <c:v>0.42360911947857888</c:v>
                </c:pt>
                <c:pt idx="3">
                  <c:v>0.44495692986826108</c:v>
                </c:pt>
                <c:pt idx="4">
                  <c:v>0.46477989665868025</c:v>
                </c:pt>
                <c:pt idx="5">
                  <c:v>0.48323576229113979</c:v>
                </c:pt>
                <c:pt idx="6">
                  <c:v>0.50046123688143496</c:v>
                </c:pt>
                <c:pt idx="7">
                  <c:v>0.5165753905304209</c:v>
                </c:pt>
                <c:pt idx="8">
                  <c:v>0.53168240957634527</c:v>
                </c:pt>
                <c:pt idx="9">
                  <c:v>0.54587385171039549</c:v>
                </c:pt>
                <c:pt idx="10">
                  <c:v>0.55923050313067801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7"/>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Lip balm FPS30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Nivea Sun Protect &amp; Refresh Sport Lotion FPS50 200ml (5.8%)</c:v>
                </c:pt>
                <c:pt idx="4">
                  <c:v>Hawaiian Tropic Island Sport Lotion FPS50 240ml (3.6%)</c:v>
                </c:pt>
                <c:pt idx="5">
                  <c:v>Nivea Sun Protection Sensitive Skin Gel FPS50+ 200ml (5.1%)</c:v>
                </c:pt>
                <c:pt idx="6">
                  <c:v>Nivea Sun Protection &amp; Hydration Lotion FPS50+ 125ml (4.5%)</c:v>
                </c:pt>
                <c:pt idx="7">
                  <c:v>Neutrogena Sun Fresh Cream FPS50 200ml (1.5%)</c:v>
                </c:pt>
                <c:pt idx="8">
                  <c:v>Nivea Sun Face Shine Control FPS50+ 50ml (1.5%)</c:v>
                </c:pt>
                <c:pt idx="9">
                  <c:v>Nivea Sun Babies &amp; Kids Lotion FPS50+ 200ml (2.3%)</c:v>
                </c:pt>
              </c:strCache>
            </c:strRef>
          </c:cat>
          <c:val>
            <c:numRef>
              <c:f>Sheet1!$B$2:$B$11</c:f>
              <c:numCache>
                <c:formatCode>General</c:formatCode>
                <c:ptCount val="10"/>
                <c:pt idx="0">
                  <c:v>5.2764363981338075E-2</c:v>
                </c:pt>
                <c:pt idx="1">
                  <c:v>4.9731856387910521E-2</c:v>
                </c:pt>
                <c:pt idx="2">
                  <c:v>4.4384419559514603E-2</c:v>
                </c:pt>
                <c:pt idx="3">
                  <c:v>4.3933609726568471E-2</c:v>
                </c:pt>
                <c:pt idx="4">
                  <c:v>3.6193514916421567E-2</c:v>
                </c:pt>
                <c:pt idx="5">
                  <c:v>3.3643206292304072E-2</c:v>
                </c:pt>
                <c:pt idx="6">
                  <c:v>3.1211872174252794E-2</c:v>
                </c:pt>
                <c:pt idx="7">
                  <c:v>2.508882296671457E-2</c:v>
                </c:pt>
                <c:pt idx="8">
                  <c:v>2.2507596354897113E-2</c:v>
                </c:pt>
                <c:pt idx="9">
                  <c:v>2.2016088318993883E-2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Lip balm FPS30 10g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Nivea Sun Protect &amp; Refresh Sport Lotion FPS50 200ml (5.8%)</c:v>
                </c:pt>
                <c:pt idx="3">
                  <c:v>Hawaiian Tropic Sheer Touch Lotion FPS50+ 240ml (4.4%)</c:v>
                </c:pt>
                <c:pt idx="4">
                  <c:v>Nivea Sun Protection &amp; Hydration Lotion FPS50+ 125ml (4.5%)</c:v>
                </c:pt>
                <c:pt idx="5">
                  <c:v>Nivea Sun Protection Sensitive Skin Gel FPS50+ 200ml (5.1%)</c:v>
                </c:pt>
                <c:pt idx="6">
                  <c:v>Hawaiian Tropic Island Sport Lotion FPS50 240ml (3.6%)</c:v>
                </c:pt>
                <c:pt idx="7">
                  <c:v>Neutrogena Sun Fresh Cream FPS50 200ml (1.5%)</c:v>
                </c:pt>
                <c:pt idx="8">
                  <c:v>L'Oréal Paris UV DEFENDER Colored Fluid FPS50+ 40g (0.9%)</c:v>
                </c:pt>
                <c:pt idx="9">
                  <c:v>Nivea Sun Face Shine Control FPS50+ 50ml (1.5%)</c:v>
                </c:pt>
              </c:strCache>
            </c:strRef>
          </c:cat>
          <c:val>
            <c:numRef>
              <c:f>Sheet1!$B$2:$B$11</c:f>
              <c:numCache>
                <c:formatCode>General</c:formatCode>
                <c:ptCount val="10"/>
                <c:pt idx="0">
                  <c:v>4.4298274899283244E-2</c:v>
                </c:pt>
                <c:pt idx="1">
                  <c:v>4.3684856398885884E-2</c:v>
                </c:pt>
                <c:pt idx="2">
                  <c:v>4.2235871281141112E-2</c:v>
                </c:pt>
                <c:pt idx="3">
                  <c:v>3.3013805187850041E-2</c:v>
                </c:pt>
                <c:pt idx="4">
                  <c:v>3.0152443709170279E-2</c:v>
                </c:pt>
                <c:pt idx="5">
                  <c:v>2.8492416065854894E-2</c:v>
                </c:pt>
                <c:pt idx="6">
                  <c:v>2.8409628608619383E-2</c:v>
                </c:pt>
                <c:pt idx="7">
                  <c:v>2.6950863147058236E-2</c:v>
                </c:pt>
                <c:pt idx="8">
                  <c:v>2.3049543021255371E-2</c:v>
                </c:pt>
                <c:pt idx="9">
                  <c:v>2.2967657043766625E-2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Banana Boat (15.9%)</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(38.0%)</c:v>
                </c:pt>
                <c:pt idx="1">
                  <c:v>Hawaiian Tropic (19.3%)</c:v>
                </c:pt>
                <c:pt idx="2">
                  <c:v>EQUATE (6.3%)</c:v>
                </c:pt>
                <c:pt idx="3">
                  <c:v>Caribbean Beach (6.6%)</c:v>
                </c:pt>
                <c:pt idx="4">
                  <c:v>Neutrogena (2.7%)</c:v>
                </c:pt>
                <c:pt idx="5">
                  <c:v>Nuvel (2.3%)</c:v>
                </c:pt>
                <c:pt idx="6">
                  <c:v>Isdin (1.8%)</c:v>
                </c:pt>
                <c:pt idx="7">
                  <c:v>La Roche-Posay (1.9%)</c:v>
                </c:pt>
                <c:pt idx="8">
                  <c:v>Garnier (1.7%)</c:v>
                </c:pt>
                <c:pt idx="9">
                  <c:v>Eucerin (1.1%)</c:v>
                </c:pt>
              </c:strCache>
            </c:strRef>
          </c:cat>
          <c:val>
            <c:numRef>
              <c:f>Sheet1!$B$2:$B$11</c:f>
              <c:numCache>
                <c:formatCode>General</c:formatCode>
                <c:ptCount val="10"/>
                <c:pt idx="0">
                  <c:v>0.41321972355142078</c:v>
                </c:pt>
                <c:pt idx="1">
                  <c:v>0.31800728206539319</c:v>
                </c:pt>
                <c:pt idx="2">
                  <c:v>9.0028858900184555E-2</c:v>
                </c:pt>
                <c:pt idx="3">
                  <c:v>8.9244765056355188E-2</c:v>
                </c:pt>
                <c:pt idx="4">
                  <c:v>2.3815006873403259E-2</c:v>
                </c:pt>
                <c:pt idx="5">
                  <c:v>1.9273141062789715E-2</c:v>
                </c:pt>
                <c:pt idx="6">
                  <c:v>1.2094055220694773E-2</c:v>
                </c:pt>
                <c:pt idx="7">
                  <c:v>1.0430343104540026E-2</c:v>
                </c:pt>
                <c:pt idx="8">
                  <c:v>8.159248034810199E-3</c:v>
                </c:pt>
                <c:pt idx="9">
                  <c:v>5.124394903488501E-3</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Sheet1!$B$2:$B$17</c:f>
              <c:numCache>
                <c:formatCode>General</c:formatCode>
                <c:ptCount val="16"/>
                <c:pt idx="0">
                  <c:v>116.50673332948121</c:v>
                </c:pt>
                <c:pt idx="1">
                  <c:v>112.10416410620942</c:v>
                </c:pt>
                <c:pt idx="2">
                  <c:v>108.08668359307643</c:v>
                </c:pt>
                <c:pt idx="3">
                  <c:v>104.39885560013782</c:v>
                </c:pt>
                <c:pt idx="4">
                  <c:v>100.99565709875822</c:v>
                </c:pt>
                <c:pt idx="5">
                  <c:v>100</c:v>
                </c:pt>
                <c:pt idx="6">
                  <c:v>99.019739976797396</c:v>
                </c:pt>
                <c:pt idx="7">
                  <c:v>98.05453047478143</c:v>
                </c:pt>
                <c:pt idx="8">
                  <c:v>97.104034592372201</c:v>
                </c:pt>
                <c:pt idx="9">
                  <c:v>96.167924790299423</c:v>
                </c:pt>
                <c:pt idx="10">
                  <c:v>92.451512584710258</c:v>
                </c:pt>
                <c:pt idx="11">
                  <c:v>89.259200013168225</c:v>
                </c:pt>
                <c:pt idx="12">
                  <c:v>86.466878583758188</c:v>
                </c:pt>
                <c:pt idx="13">
                  <c:v>85.314944825727295</c:v>
                </c:pt>
                <c:pt idx="14">
                  <c:v>84.195946857186968</c:v>
                </c:pt>
                <c:pt idx="15">
                  <c:v>83.108117722504517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Sheet1!$C$2:$C$17</c:f>
              <c:numCache>
                <c:formatCode>General</c:formatCode>
                <c:ptCount val="16"/>
                <c:pt idx="0">
                  <c:v>104.40178471806796</c:v>
                </c:pt>
                <c:pt idx="1">
                  <c:v>102.78571120686833</c:v>
                </c:pt>
                <c:pt idx="2">
                  <c:v>101.3478906735433</c:v>
                </c:pt>
                <c:pt idx="3">
                  <c:v>100.05916727973259</c:v>
                </c:pt>
                <c:pt idx="4">
                  <c:v>98.895981533724481</c:v>
                </c:pt>
                <c:pt idx="5">
                  <c:v>100</c:v>
                </c:pt>
                <c:pt idx="6">
                  <c:v>101.07823658358923</c:v>
                </c:pt>
                <c:pt idx="7">
                  <c:v>102.13129670944205</c:v>
                </c:pt>
                <c:pt idx="8">
                  <c:v>103.15976693240225</c:v>
                </c:pt>
                <c:pt idx="9">
                  <c:v>104.16421564198524</c:v>
                </c:pt>
                <c:pt idx="10">
                  <c:v>102.06172030271161</c:v>
                </c:pt>
                <c:pt idx="11">
                  <c:v>100.39392249894563</c:v>
                </c:pt>
                <c:pt idx="12">
                  <c:v>99.051416553328579</c:v>
                </c:pt>
                <c:pt idx="13">
                  <c:v>99.505343014170435</c:v>
                </c:pt>
                <c:pt idx="14">
                  <c:v>99.950432312987274</c:v>
                </c:pt>
                <c:pt idx="15">
                  <c:v>100.38660719630133</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Sheet1!$D$2:$D$17</c:f>
              <c:numCache>
                <c:formatCode>General</c:formatCode>
                <c:ptCount val="16"/>
                <c:pt idx="0">
                  <c:v>85.709647239606355</c:v>
                </c:pt>
                <c:pt idx="1">
                  <c:v>88.39750616911823</c:v>
                </c:pt>
                <c:pt idx="2">
                  <c:v>90.943872334067152</c:v>
                </c:pt>
                <c:pt idx="3">
                  <c:v>93.360247094964805</c:v>
                </c:pt>
                <c:pt idx="4">
                  <c:v>95.656271369732934</c:v>
                </c:pt>
                <c:pt idx="5">
                  <c:v>100</c:v>
                </c:pt>
                <c:pt idx="6">
                  <c:v>104.25466394988385</c:v>
                </c:pt>
                <c:pt idx="7">
                  <c:v>108.42232203578632</c:v>
                </c:pt>
                <c:pt idx="8">
                  <c:v>112.50497097203147</c:v>
                </c:pt>
                <c:pt idx="9">
                  <c:v>116.50454757055218</c:v>
                </c:pt>
                <c:pt idx="10">
                  <c:v>116.88990434837321</c:v>
                </c:pt>
                <c:pt idx="11">
                  <c:v>117.57265303235056</c:v>
                </c:pt>
                <c:pt idx="12">
                  <c:v>118.4658794877693</c:v>
                </c:pt>
                <c:pt idx="13">
                  <c:v>121.39803290779238</c:v>
                </c:pt>
                <c:pt idx="14">
                  <c:v>124.2569935402434</c:v>
                </c:pt>
                <c:pt idx="15">
                  <c:v>127.04528398102769</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Sheet1!$A$2:$A$17</c:f>
              <c:strCache>
                <c:ptCount val="16"/>
                <c:pt idx="0">
                  <c:v>215</c:v>
                </c:pt>
                <c:pt idx="1">
                  <c:v>220</c:v>
                </c:pt>
                <c:pt idx="2">
                  <c:v>225</c:v>
                </c:pt>
                <c:pt idx="3">
                  <c:v>230</c:v>
                </c:pt>
                <c:pt idx="4">
                  <c:v>235</c:v>
                </c:pt>
                <c:pt idx="5">
                  <c:v>240</c:v>
                </c:pt>
                <c:pt idx="6">
                  <c:v>245</c:v>
                </c:pt>
                <c:pt idx="7">
                  <c:v>250</c:v>
                </c:pt>
                <c:pt idx="8">
                  <c:v>255</c:v>
                </c:pt>
                <c:pt idx="9">
                  <c:v>260</c:v>
                </c:pt>
                <c:pt idx="10">
                  <c:v>265</c:v>
                </c:pt>
                <c:pt idx="11">
                  <c:v>270</c:v>
                </c:pt>
                <c:pt idx="12">
                  <c:v>275</c:v>
                </c:pt>
                <c:pt idx="13">
                  <c:v>280</c:v>
                </c:pt>
                <c:pt idx="14">
                  <c:v>285</c:v>
                </c:pt>
                <c:pt idx="15">
                  <c:v>290</c:v>
                </c:pt>
              </c:strCache>
            </c:strRef>
          </c:cat>
          <c:val>
            <c:numRef>
              <c:f>Sheet1!$E$2:$E$17</c:f>
              <c:numCache>
                <c:formatCode>General</c:formatCode>
                <c:ptCount val="16"/>
                <c:pt idx="0">
                  <c:v>0.32360977340624586</c:v>
                </c:pt>
                <c:pt idx="1">
                  <c:v>0.33898227855610397</c:v>
                </c:pt>
                <c:pt idx="2">
                  <c:v>0.35367156125485733</c:v>
                </c:pt>
                <c:pt idx="3">
                  <c:v>0.36772217948844732</c:v>
                </c:pt>
                <c:pt idx="4">
                  <c:v>0.38117489907379959</c:v>
                </c:pt>
                <c:pt idx="5">
                  <c:v>0.3940670886764287</c:v>
                </c:pt>
                <c:pt idx="6">
                  <c:v>0.40643306645854244</c:v>
                </c:pt>
                <c:pt idx="7">
                  <c:v>0.41830440512937161</c:v>
                </c:pt>
                <c:pt idx="8">
                  <c:v>0.42971020110722691</c:v>
                </c:pt>
                <c:pt idx="9">
                  <c:v>0.44067731262439569</c:v>
                </c:pt>
                <c:pt idx="10">
                  <c:v>0.45123057087676571</c:v>
                </c:pt>
                <c:pt idx="11">
                  <c:v>0.46139296771238109</c:v>
                </c:pt>
                <c:pt idx="12">
                  <c:v>0.47118582284488325</c:v>
                </c:pt>
                <c:pt idx="13">
                  <c:v>0.48062893315122462</c:v>
                </c:pt>
                <c:pt idx="14">
                  <c:v>0.4897407062538347</c:v>
                </c:pt>
                <c:pt idx="15">
                  <c:v>0.49853828028394104</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7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3"/>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Silk Hydration Glow Mist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Equate Sport Lotion FPS30 237ml (2.0%)</c:v>
                </c:pt>
                <c:pt idx="4">
                  <c:v>Nivea Sun Protect &amp; Refresh Sport Lotion FPS50 200ml (5.8%)</c:v>
                </c:pt>
                <c:pt idx="5">
                  <c:v>Caribbean Beach Advanced Protection Cream FPS50+ 150g (1.0%)</c:v>
                </c:pt>
                <c:pt idx="6">
                  <c:v>Hawaiian Tropic Ozono Lotion FPS50+ 240ml (4.4%)</c:v>
                </c:pt>
                <c:pt idx="7">
                  <c:v>Equate Kids Lotion FPS50 237ml (1.4%)</c:v>
                </c:pt>
                <c:pt idx="8">
                  <c:v>Caribbean Beach Sport Cream FPS50+ 150g (1.0%)</c:v>
                </c:pt>
                <c:pt idx="9">
                  <c:v>Hawaiian Tropic Sheer Touch Lotion FPS50 120ml (1.4%)</c:v>
                </c:pt>
              </c:strCache>
            </c:strRef>
          </c:cat>
          <c:val>
            <c:numRef>
              <c:f>Sheet1!$B$2:$B$11</c:f>
              <c:numCache>
                <c:formatCode>General</c:formatCode>
                <c:ptCount val="10"/>
                <c:pt idx="0">
                  <c:v>5.9062020073172683E-2</c:v>
                </c:pt>
                <c:pt idx="1">
                  <c:v>4.8277308074521595E-2</c:v>
                </c:pt>
                <c:pt idx="2">
                  <c:v>3.9258660645578591E-2</c:v>
                </c:pt>
                <c:pt idx="3">
                  <c:v>3.8678190649149111E-2</c:v>
                </c:pt>
                <c:pt idx="4">
                  <c:v>3.4170669834212665E-2</c:v>
                </c:pt>
                <c:pt idx="5">
                  <c:v>3.3354372258553824E-2</c:v>
                </c:pt>
                <c:pt idx="6">
                  <c:v>3.1097474581553052E-2</c:v>
                </c:pt>
                <c:pt idx="7">
                  <c:v>2.6675311107309658E-2</c:v>
                </c:pt>
                <c:pt idx="8">
                  <c:v>2.2859280685047105E-2</c:v>
                </c:pt>
                <c:pt idx="9">
                  <c:v>2.2838527397411056E-2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Silk Hydration Glow Mist FPS50+ 100ml (0.0%)</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Lotion FPS50+ 125ml (4.5%)</c:v>
                </c:pt>
                <c:pt idx="1">
                  <c:v>Equate Ultra Spray FPS50 156g (1.7%)</c:v>
                </c:pt>
                <c:pt idx="2">
                  <c:v>Nivea Sun Protection &amp; Hydration Cream FPS50+ 200ml (9.5%)</c:v>
                </c:pt>
                <c:pt idx="3">
                  <c:v>Hawaiian Tropic Ozono Lotion FPS50+ 240ml (4.4%)</c:v>
                </c:pt>
                <c:pt idx="4">
                  <c:v>Equate Sport Lotion FPS30 237ml (2.0%)</c:v>
                </c:pt>
                <c:pt idx="5">
                  <c:v>Caribbean Beach Advanced Protection Cream FPS50+ 150g (1.0%)</c:v>
                </c:pt>
                <c:pt idx="6">
                  <c:v>Nivea Sun Protect &amp; Refresh Sport Lotion FPS50 200ml (5.8%)</c:v>
                </c:pt>
                <c:pt idx="7">
                  <c:v>Hawaiian Tropic Sheer Touch Lotion FPS50 120ml (1.4%)</c:v>
                </c:pt>
                <c:pt idx="8">
                  <c:v>Equate Kids Lotion FPS50 237ml (1.4%)</c:v>
                </c:pt>
                <c:pt idx="9">
                  <c:v>Hawaiian Tropic Sheer Touch Lotion FPS50+ 240ml (4.4%)</c:v>
                </c:pt>
              </c:strCache>
            </c:strRef>
          </c:cat>
          <c:val>
            <c:numRef>
              <c:f>Sheet1!$B$2:$B$11</c:f>
              <c:numCache>
                <c:formatCode>General</c:formatCode>
                <c:ptCount val="10"/>
                <c:pt idx="0">
                  <c:v>5.3281690915798006E-2</c:v>
                </c:pt>
                <c:pt idx="1">
                  <c:v>4.7600570848031563E-2</c:v>
                </c:pt>
                <c:pt idx="2">
                  <c:v>4.5634874274071466E-2</c:v>
                </c:pt>
                <c:pt idx="3">
                  <c:v>4.4659060395581623E-2</c:v>
                </c:pt>
                <c:pt idx="4">
                  <c:v>4.0979267293356915E-2</c:v>
                </c:pt>
                <c:pt idx="5">
                  <c:v>3.4317081508409571E-2</c:v>
                </c:pt>
                <c:pt idx="6">
                  <c:v>3.341988816754294E-2</c:v>
                </c:pt>
                <c:pt idx="7">
                  <c:v>3.102634423658843E-2</c:v>
                </c:pt>
                <c:pt idx="8">
                  <c:v>3.0328134187354593E-2</c:v>
                </c:pt>
                <c:pt idx="9">
                  <c:v>2.6547350028513765E-2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Argan Spray FPS15 220ml</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-1.4</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-3.1</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-1.2</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-0.9</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270</c:v>
                </c:pt>
                <c:pt idx="1">
                  <c:v>290</c:v>
                </c:pt>
                <c:pt idx="2">
                  <c:v>315</c:v>
                </c:pt>
                <c:pt idx="3">
                  <c:v>350</c:v>
                </c:pt>
                <c:pt idx="4">
                  <c:v>375</c:v>
                </c:pt>
              </c:numCache>
            </c:numRef>
          </c:xVal>
          <c:yVal>
            <c:numRef>
              <c:f>Sheet1!$B$2:$B$6</c:f>
              <c:numCache>
                <c:formatCode>General</c:formatCode>
                <c:ptCount val="5"/>
                <c:pt idx="0">
                  <c:v>0.36196746136715796</c:v>
                </c:pt>
                <c:pt idx="1">
                  <c:v>0.24388730940962172</c:v>
                </c:pt>
                <c:pt idx="2">
                  <c:v>0</c:v>
                </c:pt>
                <c:pt idx="3">
                  <c:v>-0.1313927841644317</c:v>
                </c:pt>
                <c:pt idx="4">
                  <c:v>-0.1884817761008879</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375"/>
          <c:min val="27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Sheet1!$B$2:$B$23</c:f>
              <c:numCache>
                <c:formatCode>General</c:formatCode>
                <c:ptCount val="22"/>
                <c:pt idx="0">
                  <c:v>136.19674613671583</c:v>
                </c:pt>
                <c:pt idx="1">
                  <c:v>130.87501308163908</c:v>
                </c:pt>
                <c:pt idx="2">
                  <c:v>128.63376339468161</c:v>
                </c:pt>
                <c:pt idx="3">
                  <c:v>126.47331266670352</c:v>
                </c:pt>
                <c:pt idx="4">
                  <c:v>124.38873094096215</c:v>
                </c:pt>
                <c:pt idx="5">
                  <c:v>115.02725433445184</c:v>
                </c:pt>
                <c:pt idx="6">
                  <c:v>107.53554318554828</c:v>
                </c:pt>
                <c:pt idx="7">
                  <c:v>104.69967810098177</c:v>
                </c:pt>
                <c:pt idx="8">
                  <c:v>102.21489451915269</c:v>
                </c:pt>
                <c:pt idx="9">
                  <c:v>100</c:v>
                </c:pt>
                <c:pt idx="10">
                  <c:v>97.396506909866545</c:v>
                </c:pt>
                <c:pt idx="11">
                  <c:v>95.059784688448815</c:v>
                </c:pt>
                <c:pt idx="12">
                  <c:v>92.942768891881371</c:v>
                </c:pt>
                <c:pt idx="13">
                  <c:v>91.008702020866011</c:v>
                </c:pt>
                <c:pt idx="14">
                  <c:v>89.570960984506129</c:v>
                </c:pt>
                <c:pt idx="15">
                  <c:v>88.189711710222426</c:v>
                </c:pt>
                <c:pt idx="16">
                  <c:v>86.860721583556838</c:v>
                </c:pt>
                <c:pt idx="17">
                  <c:v>85.597721358946828</c:v>
                </c:pt>
                <c:pt idx="18">
                  <c:v>84.40265397406381</c:v>
                </c:pt>
                <c:pt idx="19">
                  <c:v>83.267571062267379</c:v>
                </c:pt>
                <c:pt idx="20">
                  <c:v>82.185823380886504</c:v>
                </c:pt>
                <c:pt idx="21">
                  <c:v>81.151822389911217</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Sheet1!$C$2:$C$23</c:f>
              <c:numCache>
                <c:formatCode>General</c:formatCode>
                <c:ptCount val="22"/>
                <c:pt idx="0">
                  <c:v>116.81660909121301</c:v>
                </c:pt>
                <c:pt idx="1">
                  <c:v>114.32149793462587</c:v>
                </c:pt>
                <c:pt idx="2">
                  <c:v>114.39959188244255</c:v>
                </c:pt>
                <c:pt idx="3">
                  <c:v>114.47984090979514</c:v>
                </c:pt>
                <c:pt idx="4">
                  <c:v>114.56154329922312</c:v>
                </c:pt>
                <c:pt idx="5">
                  <c:v>107.75368520005388</c:v>
                </c:pt>
                <c:pt idx="6">
                  <c:v>102.43280572766031</c:v>
                </c:pt>
                <c:pt idx="7">
                  <c:v>101.38736100621976</c:v>
                </c:pt>
                <c:pt idx="8">
                  <c:v>100.59796076012302</c:v>
                </c:pt>
                <c:pt idx="9">
                  <c:v>100</c:v>
                </c:pt>
                <c:pt idx="10">
                  <c:v>98.938198591523161</c:v>
                </c:pt>
                <c:pt idx="11">
                  <c:v>98.069232128215972</c:v>
                </c:pt>
                <c:pt idx="12">
                  <c:v>97.356456298428924</c:v>
                </c:pt>
                <c:pt idx="13">
                  <c:v>96.771209879297686</c:v>
                </c:pt>
                <c:pt idx="14">
                  <c:v>96.660076908441582</c:v>
                </c:pt>
                <c:pt idx="15">
                  <c:v>96.56528875049645</c:v>
                </c:pt>
                <c:pt idx="16">
                  <c:v>96.484824955017189</c:v>
                </c:pt>
                <c:pt idx="17">
                  <c:v>96.437150406656187</c:v>
                </c:pt>
                <c:pt idx="18">
                  <c:v>96.427080306321685</c:v>
                </c:pt>
                <c:pt idx="19">
                  <c:v>96.448634041434843</c:v>
                </c:pt>
                <c:pt idx="20">
                  <c:v>96.496853290506891</c:v>
                </c:pt>
                <c:pt idx="21">
                  <c:v>96.56762106485111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Sheet1!$D$2:$D$23</c:f>
              <c:numCache>
                <c:formatCode>General</c:formatCode>
                <c:ptCount val="22"/>
                <c:pt idx="0">
                  <c:v>106.34880412672894</c:v>
                </c:pt>
                <c:pt idx="1">
                  <c:v>105.38019743639724</c:v>
                </c:pt>
                <c:pt idx="2">
                  <c:v>106.70782615505416</c:v>
                </c:pt>
                <c:pt idx="3">
                  <c:v>107.99529852238439</c:v>
                </c:pt>
                <c:pt idx="4">
                  <c:v>109.24418726044303</c:v>
                </c:pt>
                <c:pt idx="5">
                  <c:v>103.82344019765462</c:v>
                </c:pt>
                <c:pt idx="6">
                  <c:v>99.679959876696017</c:v>
                </c:pt>
                <c:pt idx="7">
                  <c:v>99.600731158306729</c:v>
                </c:pt>
                <c:pt idx="8">
                  <c:v>99.725926389749276</c:v>
                </c:pt>
                <c:pt idx="9">
                  <c:v>100</c:v>
                </c:pt>
                <c:pt idx="10">
                  <c:v>99.768145629979486</c:v>
                </c:pt>
                <c:pt idx="11">
                  <c:v>99.689262135752983</c:v>
                </c:pt>
                <c:pt idx="12">
                  <c:v>99.73233485637158</c:v>
                </c:pt>
                <c:pt idx="13">
                  <c:v>99.87307584403176</c:v>
                </c:pt>
                <c:pt idx="14">
                  <c:v>100.47638079926217</c:v>
                </c:pt>
                <c:pt idx="15">
                  <c:v>101.07441209487462</c:v>
                </c:pt>
                <c:pt idx="16">
                  <c:v>101.66634243899513</c:v>
                </c:pt>
                <c:pt idx="17">
                  <c:v>102.27239496022338</c:v>
                </c:pt>
                <c:pt idx="18">
                  <c:v>102.89975902808615</c:v>
                </c:pt>
                <c:pt idx="19">
                  <c:v>103.54351338572036</c:v>
                </c:pt>
                <c:pt idx="20">
                  <c:v>104.19960969360653</c:v>
                </c:pt>
                <c:pt idx="21">
                  <c:v>104.86472261115807</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Sheet1!$A$2:$A$23</c:f>
              <c:strCache>
                <c:ptCount val="22"/>
                <c:pt idx="0">
                  <c:v>270</c:v>
                </c:pt>
                <c:pt idx="1">
                  <c:v>275</c:v>
                </c:pt>
                <c:pt idx="2">
                  <c:v>280</c:v>
                </c:pt>
                <c:pt idx="3">
                  <c:v>285</c:v>
                </c:pt>
                <c:pt idx="4">
                  <c:v>290</c:v>
                </c:pt>
                <c:pt idx="5">
                  <c:v>295</c:v>
                </c:pt>
                <c:pt idx="6">
                  <c:v>300</c:v>
                </c:pt>
                <c:pt idx="7">
                  <c:v>305</c:v>
                </c:pt>
                <c:pt idx="8">
                  <c:v>310</c:v>
                </c:pt>
                <c:pt idx="9">
                  <c:v>315</c:v>
                </c:pt>
                <c:pt idx="10">
                  <c:v>320</c:v>
                </c:pt>
                <c:pt idx="11">
                  <c:v>325</c:v>
                </c:pt>
                <c:pt idx="12">
                  <c:v>330</c:v>
                </c:pt>
                <c:pt idx="13">
                  <c:v>335</c:v>
                </c:pt>
                <c:pt idx="14">
                  <c:v>340</c:v>
                </c:pt>
                <c:pt idx="15">
                  <c:v>345</c:v>
                </c:pt>
                <c:pt idx="16">
                  <c:v>350</c:v>
                </c:pt>
                <c:pt idx="17">
                  <c:v>355</c:v>
                </c:pt>
                <c:pt idx="18">
                  <c:v>360</c:v>
                </c:pt>
                <c:pt idx="19">
                  <c:v>365</c:v>
                </c:pt>
                <c:pt idx="20">
                  <c:v>370</c:v>
                </c:pt>
                <c:pt idx="21">
                  <c:v>375</c:v>
                </c:pt>
              </c:strCache>
            </c:strRef>
          </c:cat>
          <c:val>
            <c:numRef>
              <c:f>Sheet1!$E$2:$E$23</c:f>
              <c:numCache>
                <c:formatCode>General</c:formatCode>
                <c:ptCount val="22"/>
                <c:pt idx="0">
                  <c:v>0.59383660963484775</c:v>
                </c:pt>
                <c:pt idx="1">
                  <c:v>0.60122139855057766</c:v>
                </c:pt>
                <c:pt idx="2">
                  <c:v>0.60834244500503154</c:v>
                </c:pt>
                <c:pt idx="3">
                  <c:v>0.615213630180382</c:v>
                </c:pt>
                <c:pt idx="4">
                  <c:v>0.62184787793589247</c:v>
                </c:pt>
                <c:pt idx="5">
                  <c:v>0.62825723593697924</c:v>
                </c:pt>
                <c:pt idx="6">
                  <c:v>0.63445294867136282</c:v>
                </c:pt>
                <c:pt idx="7">
                  <c:v>0.64044552328330773</c:v>
                </c:pt>
                <c:pt idx="8">
                  <c:v>0.64624478903680294</c:v>
                </c:pt>
                <c:pt idx="9">
                  <c:v>0.65185995111558381</c:v>
                </c:pt>
                <c:pt idx="10">
                  <c:v>0.65729963937940283</c:v>
                </c:pt>
                <c:pt idx="11">
                  <c:v>0.66257195261971957</c:v>
                </c:pt>
                <c:pt idx="12">
                  <c:v>0.66768449879214808</c:v>
                </c:pt>
                <c:pt idx="13">
                  <c:v>0.67264443164599663</c:v>
                </c:pt>
                <c:pt idx="14">
                  <c:v>0.67745848412179088</c:v>
                </c:pt>
                <c:pt idx="15">
                  <c:v>0.68213299884466339</c:v>
                </c:pt>
                <c:pt idx="16">
                  <c:v>0.68667395600402537</c:v>
                </c:pt>
                <c:pt idx="17">
                  <c:v>0.69108699887720815</c:v>
                </c:pt>
                <c:pt idx="18">
                  <c:v>0.69537745722613575</c:v>
                </c:pt>
                <c:pt idx="19">
                  <c:v>0.6995503687709832</c:v>
                </c:pt>
                <c:pt idx="20">
                  <c:v>0.70361049892272665</c:v>
                </c:pt>
                <c:pt idx="21">
                  <c:v>0.70756235893709041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6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8"/>
          <c:min val="0.5"/>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Argan Spray FPS15 220ml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Hawaiian Tropic Sheer Touch Lotion FPS50+ 240ml (4.4%)</c:v>
                </c:pt>
                <c:pt idx="1">
                  <c:v>Hawaiian Tropic Ozono Lotion FPS50+ 240ml (4.4%)</c:v>
                </c:pt>
                <c:pt idx="2">
                  <c:v>Nivea Sun Protection &amp; Hydration Cream FPS50+ 200ml (9.5%)</c:v>
                </c:pt>
                <c:pt idx="3">
                  <c:v>Hawaiian Tropic Island Sport Lotion FPS50 240ml (3.6%)</c:v>
                </c:pt>
                <c:pt idx="4">
                  <c:v>Nivea Sun Protection &amp; Hydration Lotion FPS50+ 125ml (4.5%)</c:v>
                </c:pt>
                <c:pt idx="5">
                  <c:v>Hawaiian Tropic Sheer Touch Lotion FPS30 240ml (1.7%)</c:v>
                </c:pt>
                <c:pt idx="6">
                  <c:v>Hawaiian Tropic Sheer Touch Lotion FPS50 120ml (1.4%)</c:v>
                </c:pt>
                <c:pt idx="7">
                  <c:v>Nivea Sun Protect &amp; Refresh Sport Lotion FPS50 200ml (5.8%)</c:v>
                </c:pt>
                <c:pt idx="8">
                  <c:v>Nivea Sun Protection Sensitive Skin Gel FPS50+ 200ml (5.1%)</c:v>
                </c:pt>
                <c:pt idx="9">
                  <c:v>Banana Boat Advanced Protection Lotion FPS50+ 240ml (2.8%)</c:v>
                </c:pt>
              </c:strCache>
            </c:strRef>
          </c:cat>
          <c:val>
            <c:numRef>
              <c:f>Sheet1!$B$2:$B$11</c:f>
              <c:numCache>
                <c:formatCode>General</c:formatCode>
                <c:ptCount val="10"/>
                <c:pt idx="0">
                  <c:v>7.3894621489417445E-2</c:v>
                </c:pt>
                <c:pt idx="1">
                  <c:v>7.1164539354463791E-2</c:v>
                </c:pt>
                <c:pt idx="2">
                  <c:v>6.6308165025153604E-2</c:v>
                </c:pt>
                <c:pt idx="3">
                  <c:v>5.2987866435689784E-2</c:v>
                </c:pt>
                <c:pt idx="4">
                  <c:v>4.7661351639088981E-2</c:v>
                </c:pt>
                <c:pt idx="5">
                  <c:v>4.1559366928670502E-2</c:v>
                </c:pt>
                <c:pt idx="6">
                  <c:v>3.7253138375241288E-2</c:v>
                </c:pt>
                <c:pt idx="7">
                  <c:v>3.6486956212887743E-2</c:v>
                </c:pt>
                <c:pt idx="8">
                  <c:v>3.637823815409167E-2</c:v>
                </c:pt>
                <c:pt idx="9">
                  <c:v>2.6160174870549946E-2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Hawaiian Tropic Argan Spray FPS15 220ml (0.3%)</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Hawaiian Tropic Ozono Lotion FPS50+ 240ml (4.4%)</c:v>
                </c:pt>
                <c:pt idx="2">
                  <c:v>Hawaiian Tropic Sheer Touch Lotion FPS50+ 240ml (4.4%)</c:v>
                </c:pt>
                <c:pt idx="3">
                  <c:v>Hawaiian Tropic Island Sport Lotion FPS50 240ml (3.6%)</c:v>
                </c:pt>
                <c:pt idx="4">
                  <c:v>Hawaiian Tropic Sheer Touch Lotion FPS30 240ml (1.7%)</c:v>
                </c:pt>
                <c:pt idx="5">
                  <c:v>Nivea Sun Protect &amp; Refresh Sport Lotion FPS50 200ml (5.8%)</c:v>
                </c:pt>
                <c:pt idx="6">
                  <c:v>Nivea Sun Protection &amp; Hydration Lotion FPS50+ 125ml (4.5%)</c:v>
                </c:pt>
                <c:pt idx="7">
                  <c:v>Nivea Sun Protection Sensitive Skin Gel FPS50+ 200ml (5.1%)</c:v>
                </c:pt>
                <c:pt idx="8">
                  <c:v>Banana Boat Aqua Protect Sport Lotion FPS50+ 236ml (3.1%)</c:v>
                </c:pt>
                <c:pt idx="9">
                  <c:v>Hawaiian Tropic Sheer Touch Lotion FPS50 120ml (1.4%)</c:v>
                </c:pt>
              </c:strCache>
            </c:strRef>
          </c:cat>
          <c:val>
            <c:numRef>
              <c:f>Sheet1!$B$2:$B$11</c:f>
              <c:numCache>
                <c:formatCode>General</c:formatCode>
                <c:ptCount val="10"/>
                <c:pt idx="0">
                  <c:v>7.767901948428238E-2</c:v>
                </c:pt>
                <c:pt idx="1">
                  <c:v>7.6068382009974983E-2</c:v>
                </c:pt>
                <c:pt idx="2">
                  <c:v>6.8918856099938336E-2</c:v>
                </c:pt>
                <c:pt idx="3">
                  <c:v>5.5246898608649411E-2</c:v>
                </c:pt>
                <c:pt idx="4">
                  <c:v>4.7728252230611196E-2</c:v>
                </c:pt>
                <c:pt idx="5">
                  <c:v>4.5209248667947267E-2</c:v>
                </c:pt>
                <c:pt idx="6">
                  <c:v>4.3311940821714461E-2</c:v>
                </c:pt>
                <c:pt idx="7">
                  <c:v>3.8568931390535362E-2</c:v>
                </c:pt>
                <c:pt idx="8">
                  <c:v>3.3803525290957953E-2</c:v>
                </c:pt>
                <c:pt idx="9">
                  <c:v>2.9747068930657851E-2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Hawaiian Tropic Mineral Brush FPS30 4.25g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lstStyle/>
                  <a:p>
                    <a:r>
                      <a:rPr lang="en-US"/>
                      <a:t>-1.0</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lstStyle/>
                  <a:p>
                    <a:r>
                      <a:rPr lang="en-US"/>
                      <a:t>-</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lstStyle/>
                  <a:p>
                    <a:r>
                      <a:rPr lang="en-US"/>
                      <a:t>-0.8</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lstStyle/>
                  <a:p>
                    <a:r>
                      <a:rPr lang="en-US"/>
                      <a:t>-1.3</a:t>
                    </a:r>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General</c:formatCode>
                <c:ptCount val="5"/>
                <c:pt idx="0">
                  <c:v>310</c:v>
                </c:pt>
                <c:pt idx="1">
                  <c:v>325</c:v>
                </c:pt>
                <c:pt idx="2">
                  <c:v>360</c:v>
                </c:pt>
                <c:pt idx="3">
                  <c:v>395</c:v>
                </c:pt>
                <c:pt idx="4">
                  <c:v>430</c:v>
                </c:pt>
              </c:numCache>
            </c:numRef>
          </c:xVal>
          <c:yVal>
            <c:numRef>
              <c:f>Sheet1!$B$2:$B$6</c:f>
              <c:numCache>
                <c:formatCode>General</c:formatCode>
                <c:ptCount val="5"/>
                <c:pt idx="0">
                  <c:v>0.16263692368461533</c:v>
                </c:pt>
                <c:pt idx="1">
                  <c:v>9.8929481516618997E-2</c:v>
                </c:pt>
                <c:pt idx="2">
                  <c:v>0</c:v>
                </c:pt>
                <c:pt idx="3">
                  <c:v>-7.9843541017668426E-2</c:v>
                </c:pt>
                <c:pt idx="4">
                  <c:v>-0.18508127275250524</c:v>
                </c:pt>
              </c:numCache>
            </c:numRef>
          </c:yVal>
          <c:smooth val="0"/>
          <c:extLst>
            <c:ext xmlns:c16="http://schemas.microsoft.com/office/drawing/2014/chart" uri="{C3380CC4-5D6E-409C-BE32-E72D297353CC}">
              <c16:uniqueId val="{0000007D-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30"/>
          <c:min val="310"/>
        </c:scaling>
        <c:delete val="0"/>
        <c:axPos val="b"/>
        <c:title>
          <c:tx>
            <c:rich>
              <a:bodyPr/>
              <a:lstStyle/>
              <a:p>
                <a:pPr>
                  <a:defRPr sz="800">
                    <a:solidFill>
                      <a:srgbClr val="575555"/>
                    </a:solidFill>
                    <a:latin typeface="Nexa Bold"/>
                  </a:defRPr>
                </a:pPr>
                <a:r>
                  <a:rPr lang="de-DE"/>
                  <a:t>Tested Prices ($)</a:t>
                </a:r>
              </a:p>
            </c:rich>
          </c:tx>
          <c:overlay val="0"/>
        </c:title>
        <c:numFmt formatCode="#,##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Sheet1!$B$2:$B$26</c:f>
              <c:numCache>
                <c:formatCode>General</c:formatCode>
                <c:ptCount val="25"/>
                <c:pt idx="0">
                  <c:v>116.26369236846155</c:v>
                </c:pt>
                <c:pt idx="1">
                  <c:v>114.36121151531839</c:v>
                </c:pt>
                <c:pt idx="2">
                  <c:v>112.04342983922544</c:v>
                </c:pt>
                <c:pt idx="3">
                  <c:v>109.89294815166184</c:v>
                </c:pt>
                <c:pt idx="4">
                  <c:v>107.88629646417569</c:v>
                </c:pt>
                <c:pt idx="5">
                  <c:v>106.004569211302</c:v>
                </c:pt>
                <c:pt idx="6">
                  <c:v>104.62419141229155</c:v>
                </c:pt>
                <c:pt idx="7">
                  <c:v>103.28459370455847</c:v>
                </c:pt>
                <c:pt idx="8">
                  <c:v>101.98347834511938</c:v>
                </c:pt>
                <c:pt idx="9">
                  <c:v>100.97320799258127</c:v>
                </c:pt>
                <c:pt idx="10">
                  <c:v>100</c:v>
                </c:pt>
                <c:pt idx="11">
                  <c:v>99.060902162436903</c:v>
                </c:pt>
                <c:pt idx="12">
                  <c:v>98.153317324976769</c:v>
                </c:pt>
                <c:pt idx="13">
                  <c:v>97.27495035316484</c:v>
                </c:pt>
                <c:pt idx="14">
                  <c:v>96.423764071548987</c:v>
                </c:pt>
                <c:pt idx="15">
                  <c:v>95.597942528359951</c:v>
                </c:pt>
                <c:pt idx="16">
                  <c:v>93.768995098201131</c:v>
                </c:pt>
                <c:pt idx="17">
                  <c:v>92.015645898233174</c:v>
                </c:pt>
                <c:pt idx="18">
                  <c:v>90.332937128172091</c:v>
                </c:pt>
                <c:pt idx="19">
                  <c:v>88.716345883153977</c:v>
                </c:pt>
                <c:pt idx="20">
                  <c:v>87.161737459650553</c:v>
                </c:pt>
                <c:pt idx="21">
                  <c:v>85.665324511324641</c:v>
                </c:pt>
                <c:pt idx="22">
                  <c:v>84.223631223817335</c:v>
                </c:pt>
                <c:pt idx="23">
                  <c:v>82.833461808622872</c:v>
                </c:pt>
                <c:pt idx="24">
                  <c:v>81.491872724749541</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Sheet1!$C$2:$C$26</c:f>
              <c:numCache>
                <c:formatCode>General</c:formatCode>
                <c:ptCount val="25"/>
                <c:pt idx="0">
                  <c:v>100.12798281993931</c:v>
                </c:pt>
                <c:pt idx="1">
                  <c:v>100.07785709226742</c:v>
                </c:pt>
                <c:pt idx="2">
                  <c:v>99.621359538173493</c:v>
                </c:pt>
                <c:pt idx="3">
                  <c:v>99.248315796895739</c:v>
                </c:pt>
                <c:pt idx="4">
                  <c:v>98.944764269953723</c:v>
                </c:pt>
                <c:pt idx="5">
                  <c:v>98.69955841508613</c:v>
                </c:pt>
                <c:pt idx="6">
                  <c:v>98.860507071279358</c:v>
                </c:pt>
                <c:pt idx="7">
                  <c:v>99.022180201736035</c:v>
                </c:pt>
                <c:pt idx="8">
                  <c:v>99.184060563502612</c:v>
                </c:pt>
                <c:pt idx="9">
                  <c:v>99.587751399361721</c:v>
                </c:pt>
                <c:pt idx="10">
                  <c:v>100</c:v>
                </c:pt>
                <c:pt idx="11">
                  <c:v>100.41940178701965</c:v>
                </c:pt>
                <c:pt idx="12">
                  <c:v>100.84474740063085</c:v>
                </c:pt>
                <c:pt idx="13">
                  <c:v>101.27499299227651</c:v>
                </c:pt>
                <c:pt idx="14">
                  <c:v>101.70923541362392</c:v>
                </c:pt>
                <c:pt idx="15">
                  <c:v>102.14669144616157</c:v>
                </c:pt>
                <c:pt idx="16">
                  <c:v>101.51625736441356</c:v>
                </c:pt>
                <c:pt idx="17">
                  <c:v>100.91654593002106</c:v>
                </c:pt>
                <c:pt idx="18">
                  <c:v>100.3453216775261</c:v>
                </c:pt>
                <c:pt idx="19">
                  <c:v>99.800549872111375</c:v>
                </c:pt>
                <c:pt idx="20">
                  <c:v>99.280375162615982</c:v>
                </c:pt>
                <c:pt idx="21">
                  <c:v>98.783102855103607</c:v>
                </c:pt>
                <c:pt idx="22">
                  <c:v>98.307182443090838</c:v>
                </c:pt>
                <c:pt idx="23">
                  <c:v>97.8511930866066</c:v>
                </c:pt>
                <c:pt idx="24">
                  <c:v>97.413830778923099</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Sheet1!$D$2:$D$26</c:f>
              <c:numCache>
                <c:formatCode>General</c:formatCode>
                <c:ptCount val="25"/>
                <c:pt idx="0">
                  <c:v>75.626751717794676</c:v>
                </c:pt>
                <c:pt idx="1">
                  <c:v>78.386431226022339</c:v>
                </c:pt>
                <c:pt idx="2">
                  <c:v>80.713943455847058</c:v>
                </c:pt>
                <c:pt idx="3">
                  <c:v>83.005798907603307</c:v>
                </c:pt>
                <c:pt idx="4">
                  <c:v>85.260992190125734</c:v>
                </c:pt>
                <c:pt idx="5">
                  <c:v>87.479003318868052</c:v>
                </c:pt>
                <c:pt idx="6">
                  <c:v>89.996728718018232</c:v>
                </c:pt>
                <c:pt idx="7">
                  <c:v>92.454463113491087</c:v>
                </c:pt>
                <c:pt idx="8">
                  <c:v>94.854345470644375</c:v>
                </c:pt>
                <c:pt idx="9">
                  <c:v>97.443952919984682</c:v>
                </c:pt>
                <c:pt idx="10">
                  <c:v>100</c:v>
                </c:pt>
                <c:pt idx="11">
                  <c:v>102.52331757344808</c:v>
                </c:pt>
                <c:pt idx="12">
                  <c:v>105.01470362631729</c:v>
                </c:pt>
                <c:pt idx="13">
                  <c:v>107.47492672696792</c:v>
                </c:pt>
                <c:pt idx="14">
                  <c:v>109.90472858615041</c:v>
                </c:pt>
                <c:pt idx="15">
                  <c:v>112.30482598316678</c:v>
                </c:pt>
                <c:pt idx="16">
                  <c:v>113.43369872692526</c:v>
                </c:pt>
                <c:pt idx="17">
                  <c:v>114.52881390096825</c:v>
                </c:pt>
                <c:pt idx="18">
                  <c:v>115.59175442596998</c:v>
                </c:pt>
                <c:pt idx="19">
                  <c:v>116.62398177583739</c:v>
                </c:pt>
                <c:pt idx="20">
                  <c:v>117.62684896610094</c:v>
                </c:pt>
                <c:pt idx="21">
                  <c:v>118.60161184898917</c:v>
                </c:pt>
                <c:pt idx="22">
                  <c:v>119.54943896691645</c:v>
                </c:pt>
                <c:pt idx="23">
                  <c:v>120.47142017450751</c:v>
                </c:pt>
                <c:pt idx="24">
                  <c:v>121.36857420525322</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strRef>
              <c:f>Sheet1!$A$2:$A$26</c:f>
              <c:strCache>
                <c:ptCount val="25"/>
                <c:pt idx="0">
                  <c:v>310</c:v>
                </c:pt>
                <c:pt idx="1">
                  <c:v>315</c:v>
                </c:pt>
                <c:pt idx="2">
                  <c:v>320</c:v>
                </c:pt>
                <c:pt idx="3">
                  <c:v>325</c:v>
                </c:pt>
                <c:pt idx="4">
                  <c:v>330</c:v>
                </c:pt>
                <c:pt idx="5">
                  <c:v>335</c:v>
                </c:pt>
                <c:pt idx="6">
                  <c:v>340</c:v>
                </c:pt>
                <c:pt idx="7">
                  <c:v>345</c:v>
                </c:pt>
                <c:pt idx="8">
                  <c:v>350</c:v>
                </c:pt>
                <c:pt idx="9">
                  <c:v>355</c:v>
                </c:pt>
                <c:pt idx="10">
                  <c:v>360</c:v>
                </c:pt>
                <c:pt idx="11">
                  <c:v>365</c:v>
                </c:pt>
                <c:pt idx="12">
                  <c:v>370</c:v>
                </c:pt>
                <c:pt idx="13">
                  <c:v>375</c:v>
                </c:pt>
                <c:pt idx="14">
                  <c:v>380</c:v>
                </c:pt>
                <c:pt idx="15">
                  <c:v>385</c:v>
                </c:pt>
                <c:pt idx="16">
                  <c:v>390</c:v>
                </c:pt>
                <c:pt idx="17">
                  <c:v>395</c:v>
                </c:pt>
                <c:pt idx="18">
                  <c:v>400</c:v>
                </c:pt>
                <c:pt idx="19">
                  <c:v>405</c:v>
                </c:pt>
                <c:pt idx="20">
                  <c:v>410</c:v>
                </c:pt>
                <c:pt idx="21">
                  <c:v>415</c:v>
                </c:pt>
                <c:pt idx="22">
                  <c:v>420</c:v>
                </c:pt>
                <c:pt idx="23">
                  <c:v>425</c:v>
                </c:pt>
                <c:pt idx="24">
                  <c:v>430</c:v>
                </c:pt>
              </c:strCache>
            </c:strRef>
          </c:cat>
          <c:val>
            <c:numRef>
              <c:f>Sheet1!$E$2:$E$26</c:f>
              <c:numCache>
                <c:formatCode>General</c:formatCode>
                <c:ptCount val="25"/>
                <c:pt idx="0">
                  <c:v>0.30016686750972993</c:v>
                </c:pt>
                <c:pt idx="1">
                  <c:v>0.31127532993021051</c:v>
                </c:pt>
                <c:pt idx="2">
                  <c:v>0.32203665290005096</c:v>
                </c:pt>
                <c:pt idx="3">
                  <c:v>0.33246685824004979</c:v>
                </c:pt>
                <c:pt idx="4">
                  <c:v>0.34258099675156434</c:v>
                </c:pt>
                <c:pt idx="5">
                  <c:v>0.35239322068064549</c:v>
                </c:pt>
                <c:pt idx="6">
                  <c:v>0.36191684978828298</c:v>
                </c:pt>
                <c:pt idx="7">
                  <c:v>0.37116443167540936</c:v>
                </c:pt>
                <c:pt idx="8">
                  <c:v>0.38014779693718931</c:v>
                </c:pt>
                <c:pt idx="9">
                  <c:v>0.3888781096563837</c:v>
                </c:pt>
                <c:pt idx="10">
                  <c:v>0.39736591368893426</c:v>
                </c:pt>
                <c:pt idx="11">
                  <c:v>0.40562117514524992</c:v>
                </c:pt>
                <c:pt idx="12">
                  <c:v>0.41365332142707117</c:v>
                </c:pt>
                <c:pt idx="13">
                  <c:v>0.4214712771413765</c:v>
                </c:pt>
                <c:pt idx="14">
                  <c:v>0.42908349717899025</c:v>
                </c:pt>
                <c:pt idx="15">
                  <c:v>0.43649799721562665</c:v>
                </c:pt>
                <c:pt idx="16">
                  <c:v>0.44372238186670854</c:v>
                </c:pt>
                <c:pt idx="17">
                  <c:v>0.45076387070383861</c:v>
                </c:pt>
                <c:pt idx="18">
                  <c:v>0.45762932232004072</c:v>
                </c:pt>
                <c:pt idx="19">
                  <c:v>0.46432525661238594</c:v>
                </c:pt>
                <c:pt idx="20">
                  <c:v>0.47085787543418611</c:v>
                </c:pt>
                <c:pt idx="21">
                  <c:v>0.47723308175425611</c:v>
                </c:pt>
                <c:pt idx="22">
                  <c:v>0.48345649744765778</c:v>
                </c:pt>
                <c:pt idx="23">
                  <c:v>0.48953347983062678</c:v>
                </c:pt>
                <c:pt idx="24">
                  <c:v>0.49546913704189821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a:solidFill>
                      <a:srgbClr val="575555"/>
                    </a:solidFill>
                    <a:latin typeface="Nexa Bold"/>
                  </a:defRPr>
                </a:pPr>
                <a:r>
                  <a:rPr lang="de-DE"/>
                  <a:t>Shelf Price/Unit ($)</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max val="150"/>
          <c:min val="60"/>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max val="0.6"/>
          <c:min val="0.2"/>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Hawaiian Tropic Mineral Brush FPS30 4.25g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Nivea Sun Protection &amp; Hydration Cream FPS50+ 200ml (9.5%)</c:v>
                </c:pt>
                <c:pt idx="1">
                  <c:v>Nivea Sun Protect &amp; Refresh Sport Lotion FPS50 200ml (5.8%)</c:v>
                </c:pt>
                <c:pt idx="2">
                  <c:v>Nivea Sun Protection &amp; Hydration Lotion FPS50+ 125ml (4.5%)</c:v>
                </c:pt>
                <c:pt idx="3">
                  <c:v>Hawaiian Tropic Ozono Lotion FPS50+ 240ml (4.4%)</c:v>
                </c:pt>
                <c:pt idx="4">
                  <c:v>Nivea Sun Protection Sensitive Skin Gel FPS50+ 200ml (5.1%)</c:v>
                </c:pt>
                <c:pt idx="5">
                  <c:v>Banana Boat Aqua Protect Sport Lotion FPS50+ 236ml (3.1%)</c:v>
                </c:pt>
                <c:pt idx="6">
                  <c:v>Hawaiian Tropic Sheer Touch Lotion FPS50+ 240ml (4.4%)</c:v>
                </c:pt>
                <c:pt idx="7">
                  <c:v>Hawaiian Tropic Island Sport Lotion FPS50 240ml (3.6%)</c:v>
                </c:pt>
                <c:pt idx="8">
                  <c:v>Banana Boat Aqua Protect Cream FPS50+ 236ml (2.7%)</c:v>
                </c:pt>
                <c:pt idx="9">
                  <c:v>Nivea Sun Babies &amp; Kids Lotion FPS50+ 200ml (2.3%)</c:v>
                </c:pt>
              </c:strCache>
            </c:strRef>
          </c:cat>
          <c:val>
            <c:numRef>
              <c:f>Sheet1!$B$2:$B$11</c:f>
              <c:numCache>
                <c:formatCode>General</c:formatCode>
                <c:ptCount val="10"/>
                <c:pt idx="0">
                  <c:v>8.9873564987500432E-2</c:v>
                </c:pt>
                <c:pt idx="1">
                  <c:v>5.7010878297289229E-2</c:v>
                </c:pt>
                <c:pt idx="2">
                  <c:v>4.8270846143307906E-2</c:v>
                </c:pt>
                <c:pt idx="3">
                  <c:v>4.7535414315797796E-2</c:v>
                </c:pt>
                <c:pt idx="4">
                  <c:v>4.7257321280725295E-2</c:v>
                </c:pt>
                <c:pt idx="5">
                  <c:v>4.3924360468381808E-2</c:v>
                </c:pt>
                <c:pt idx="6">
                  <c:v>3.3438944419843658E-2</c:v>
                </c:pt>
                <c:pt idx="7">
                  <c:v>3.1372698233462094E-2</c:v>
                </c:pt>
                <c:pt idx="8">
                  <c:v>3.0236316496386584E-2</c:v>
                </c:pt>
                <c:pt idx="9">
                  <c:v>2.7049415684097973E-2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FEC7-1946-46A4-BF3A-0CC380E1E04D}" type="datetimeFigureOut">
              <a:rPr lang="en-AE" smtClean="0"/>
              <a:t>24/07/2025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A33ED-5EC6-46F3-8BE0-B5A7A4618F93}" type="slidenum">
              <a:rPr lang="en-AE" smtClean="0"/>
              <a:t>‹#›</a:t>
            </a:fld>
            <a:endParaRPr lang="en-AE"/>
          </a:p>
        </p:txBody>
      </p:sp>
    </p:spTree>
    <p:extLst>
      <p:ext uri="{BB962C8B-B14F-4D97-AF65-F5344CB8AC3E}">
        <p14:creationId xmlns:p14="http://schemas.microsoft.com/office/powerpoint/2010/main" val="85976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30.png"/><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3.wdp"/><Relationship Id="rId2" Type="http://schemas.openxmlformats.org/officeDocument/2006/relationships/slideMaster" Target="../slideMasters/slideMaster2.xml"/><Relationship Id="rId1" Type="http://schemas.openxmlformats.org/officeDocument/2006/relationships/tags" Target="../tags/tag29.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9.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1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12.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14.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15.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16.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17.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18.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19.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2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oleObject" Target="../embeddings/oleObject28.bin"/><Relationship Id="rId7" Type="http://schemas.openxmlformats.org/officeDocument/2006/relationships/image" Target="../media/image29.png"/><Relationship Id="rId2" Type="http://schemas.openxmlformats.org/officeDocument/2006/relationships/slideMaster" Target="../slideMasters/slideMaster2.xml"/><Relationship Id="rId1" Type="http://schemas.openxmlformats.org/officeDocument/2006/relationships/tags" Target="../tags/tag45.xml"/><Relationship Id="rId6" Type="http://schemas.microsoft.com/office/2007/relationships/hdphoto" Target="../media/hdphoto4.wdp"/><Relationship Id="rId5" Type="http://schemas.openxmlformats.org/officeDocument/2006/relationships/image" Target="../media/image30.png"/><Relationship Id="rId4" Type="http://schemas.openxmlformats.org/officeDocument/2006/relationships/image" Target="../media/image34.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4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29.bin"/><Relationship Id="rId7" Type="http://schemas.microsoft.com/office/2007/relationships/hdphoto" Target="../media/hdphoto6.wdp"/><Relationship Id="rId2" Type="http://schemas.openxmlformats.org/officeDocument/2006/relationships/slideMaster" Target="../slideMasters/slideMaster2.xml"/><Relationship Id="rId1" Type="http://schemas.openxmlformats.org/officeDocument/2006/relationships/tags" Target="../tags/tag47.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emf"/></Relationships>
</file>

<file path=ppt/slideLayouts/_rels/slideLayout5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oleObject" Target="../embeddings/oleObject29.bin"/><Relationship Id="rId7" Type="http://schemas.openxmlformats.org/officeDocument/2006/relationships/image" Target="../media/image42.png"/><Relationship Id="rId2" Type="http://schemas.openxmlformats.org/officeDocument/2006/relationships/slideMaster" Target="../slideMasters/slideMaster2.xml"/><Relationship Id="rId1" Type="http://schemas.openxmlformats.org/officeDocument/2006/relationships/tags" Target="../tags/tag48.xml"/><Relationship Id="rId6" Type="http://schemas.openxmlformats.org/officeDocument/2006/relationships/hyperlink" Target="https://pixabay.com/en/coffee-table-cup-break-2725265/" TargetMode="External"/><Relationship Id="rId5" Type="http://schemas.openxmlformats.org/officeDocument/2006/relationships/image" Target="../media/image41.jpeg"/><Relationship Id="rId4" Type="http://schemas.openxmlformats.org/officeDocument/2006/relationships/image" Target="../media/image40.emf"/></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29.bin"/><Relationship Id="rId7" Type="http://schemas.microsoft.com/office/2007/relationships/hdphoto" Target="../media/hdphoto8.wdp"/><Relationship Id="rId2" Type="http://schemas.openxmlformats.org/officeDocument/2006/relationships/slideMaster" Target="../slideMasters/slideMaster2.xml"/><Relationship Id="rId1" Type="http://schemas.openxmlformats.org/officeDocument/2006/relationships/tags" Target="../tags/tag49.xml"/><Relationship Id="rId6" Type="http://schemas.openxmlformats.org/officeDocument/2006/relationships/image" Target="../media/image30.png"/><Relationship Id="rId5" Type="http://schemas.openxmlformats.org/officeDocument/2006/relationships/image" Target="../media/image44.jpeg"/><Relationship Id="rId4" Type="http://schemas.openxmlformats.org/officeDocument/2006/relationships/image" Target="../media/image43.emf"/><Relationship Id="rId9" Type="http://schemas.microsoft.com/office/2007/relationships/hdphoto" Target="../media/hdphoto1.wdp"/></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9.wdp"/><Relationship Id="rId2" Type="http://schemas.openxmlformats.org/officeDocument/2006/relationships/slideMaster" Target="../slideMasters/slideMaster2.xml"/><Relationship Id="rId1" Type="http://schemas.openxmlformats.org/officeDocument/2006/relationships/tags" Target="../tags/tag50.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0.wdp"/><Relationship Id="rId2" Type="http://schemas.openxmlformats.org/officeDocument/2006/relationships/slideMaster" Target="../slideMasters/slideMaster2.xml"/><Relationship Id="rId1" Type="http://schemas.openxmlformats.org/officeDocument/2006/relationships/tags" Target="../tags/tag51.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5.emf"/></Relationships>
</file>

<file path=ppt/slideLayouts/_rels/slideLayout55.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50.jpeg"/><Relationship Id="rId7" Type="http://schemas.openxmlformats.org/officeDocument/2006/relationships/image" Target="../media/image52.png"/><Relationship Id="rId2" Type="http://schemas.openxmlformats.org/officeDocument/2006/relationships/slideMaster" Target="../slideMasters/slideMaster2.xml"/><Relationship Id="rId1" Type="http://schemas.openxmlformats.org/officeDocument/2006/relationships/tags" Target="../tags/tag52.xml"/><Relationship Id="rId6" Type="http://schemas.openxmlformats.org/officeDocument/2006/relationships/image" Target="../media/image45.emf"/><Relationship Id="rId5" Type="http://schemas.openxmlformats.org/officeDocument/2006/relationships/oleObject" Target="../embeddings/oleObject28.bin"/><Relationship Id="rId4" Type="http://schemas.openxmlformats.org/officeDocument/2006/relationships/image" Target="../media/image51.jpeg"/></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3.wdp"/><Relationship Id="rId2" Type="http://schemas.openxmlformats.org/officeDocument/2006/relationships/slideMaster" Target="../slideMasters/slideMaster2.xml"/><Relationship Id="rId1" Type="http://schemas.openxmlformats.org/officeDocument/2006/relationships/tags" Target="../tags/tag5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53.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2.wdp"/><Relationship Id="rId2" Type="http://schemas.openxmlformats.org/officeDocument/2006/relationships/slideMaster" Target="../slideMasters/slideMaster2.xml"/><Relationship Id="rId1" Type="http://schemas.openxmlformats.org/officeDocument/2006/relationships/tags" Target="../tags/tag54.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3.wdp"/><Relationship Id="rId2" Type="http://schemas.openxmlformats.org/officeDocument/2006/relationships/slideMaster" Target="../slideMasters/slideMaster2.xml"/><Relationship Id="rId1" Type="http://schemas.openxmlformats.org/officeDocument/2006/relationships/tags" Target="../tags/tag55.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14.wdp"/><Relationship Id="rId2" Type="http://schemas.openxmlformats.org/officeDocument/2006/relationships/slideMaster" Target="../slideMasters/slideMaster2.xml"/><Relationship Id="rId1" Type="http://schemas.openxmlformats.org/officeDocument/2006/relationships/tags" Target="../tags/tag56.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5.wdp"/><Relationship Id="rId2" Type="http://schemas.openxmlformats.org/officeDocument/2006/relationships/slideMaster" Target="../slideMasters/slideMaster2.xml"/><Relationship Id="rId1" Type="http://schemas.openxmlformats.org/officeDocument/2006/relationships/tags" Target="../tags/tag57.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6.wdp"/><Relationship Id="rId2" Type="http://schemas.openxmlformats.org/officeDocument/2006/relationships/slideMaster" Target="../slideMasters/slideMaster2.xml"/><Relationship Id="rId1" Type="http://schemas.openxmlformats.org/officeDocument/2006/relationships/tags" Target="../tags/tag58.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7.wdp"/><Relationship Id="rId2" Type="http://schemas.openxmlformats.org/officeDocument/2006/relationships/slideMaster" Target="../slideMasters/slideMaster2.xml"/><Relationship Id="rId1" Type="http://schemas.openxmlformats.org/officeDocument/2006/relationships/tags" Target="../tags/tag59.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8.wdp"/><Relationship Id="rId2" Type="http://schemas.openxmlformats.org/officeDocument/2006/relationships/slideMaster" Target="../slideMasters/slideMaster2.xml"/><Relationship Id="rId1" Type="http://schemas.openxmlformats.org/officeDocument/2006/relationships/tags" Target="../tags/tag60.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9.wdp"/><Relationship Id="rId2" Type="http://schemas.openxmlformats.org/officeDocument/2006/relationships/slideMaster" Target="../slideMasters/slideMaster2.xml"/><Relationship Id="rId1" Type="http://schemas.openxmlformats.org/officeDocument/2006/relationships/tags" Target="../tags/tag61.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0.wdp"/><Relationship Id="rId2" Type="http://schemas.openxmlformats.org/officeDocument/2006/relationships/slideMaster" Target="../slideMasters/slideMaster2.xml"/><Relationship Id="rId1" Type="http://schemas.openxmlformats.org/officeDocument/2006/relationships/tags" Target="../tags/tag62.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1.wdp"/><Relationship Id="rId2" Type="http://schemas.openxmlformats.org/officeDocument/2006/relationships/slideMaster" Target="../slideMasters/slideMaster2.xml"/><Relationship Id="rId1" Type="http://schemas.openxmlformats.org/officeDocument/2006/relationships/tags" Target="../tags/tag63.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78.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2.wdp"/><Relationship Id="rId2" Type="http://schemas.openxmlformats.org/officeDocument/2006/relationships/slideMaster" Target="../slideMasters/slideMaster2.xml"/><Relationship Id="rId1" Type="http://schemas.openxmlformats.org/officeDocument/2006/relationships/tags" Target="../tags/tag64.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image" Target="../media/image78.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3.wdp"/><Relationship Id="rId2" Type="http://schemas.openxmlformats.org/officeDocument/2006/relationships/slideMaster" Target="../slideMasters/slideMaster2.xml"/><Relationship Id="rId1" Type="http://schemas.openxmlformats.org/officeDocument/2006/relationships/tags" Target="../tags/tag65.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78.emf"/></Relationships>
</file>

<file path=ppt/slideLayouts/_rels/slideLayout69.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oleObject" Target="../embeddings/oleObject28.bin"/><Relationship Id="rId7" Type="http://schemas.openxmlformats.org/officeDocument/2006/relationships/image" Target="../media/image89.png"/><Relationship Id="rId2" Type="http://schemas.openxmlformats.org/officeDocument/2006/relationships/slideMaster" Target="../slideMasters/slideMaster2.xml"/><Relationship Id="rId1" Type="http://schemas.openxmlformats.org/officeDocument/2006/relationships/tags" Target="../tags/tag66.xml"/><Relationship Id="rId6" Type="http://schemas.microsoft.com/office/2007/relationships/hdphoto" Target="../media/hdphoto24.wdp"/><Relationship Id="rId5" Type="http://schemas.openxmlformats.org/officeDocument/2006/relationships/image" Target="../media/image88.png"/><Relationship Id="rId4" Type="http://schemas.openxmlformats.org/officeDocument/2006/relationships/image" Target="../media/image87.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67.xml"/><Relationship Id="rId4" Type="http://schemas.openxmlformats.org/officeDocument/2006/relationships/image" Target="../media/image78.emf"/></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oleObject" Target="../embeddings/oleObject28.bin"/><Relationship Id="rId7" Type="http://schemas.openxmlformats.org/officeDocument/2006/relationships/image" Target="../media/image91.png"/><Relationship Id="rId2" Type="http://schemas.openxmlformats.org/officeDocument/2006/relationships/slideMaster" Target="../slideMasters/slideMaster2.xml"/><Relationship Id="rId1" Type="http://schemas.openxmlformats.org/officeDocument/2006/relationships/tags" Target="../tags/tag68.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90.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69.xml"/><Relationship Id="rId4" Type="http://schemas.openxmlformats.org/officeDocument/2006/relationships/image" Target="../media/image25.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70.xml"/><Relationship Id="rId5" Type="http://schemas.openxmlformats.org/officeDocument/2006/relationships/image" Target="../media/image27.png"/><Relationship Id="rId4" Type="http://schemas.openxmlformats.org/officeDocument/2006/relationships/image" Target="../media/image26.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875092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3AB98CB-06B7-4C65-9E02-BEEE6E61DF62}" type="datetime1">
              <a:rPr lang="en-US" smtClean="0"/>
              <a:t>7/24/2025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8525210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FAB388A-ED08-4D70-9381-EF79C455AE67}" type="datetime1">
              <a:rPr lang="en-US" smtClean="0"/>
              <a:t>7/24/2025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6922082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65112B76-70A0-4115-8900-889D5A83801C}" type="datetime1">
              <a:rPr lang="en-US" smtClean="0"/>
              <a:t>7/24/2025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3369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80F50A8-76F6-4FEC-A481-86C5F9A60B95}" type="datetime1">
              <a:rPr lang="en-US" smtClean="0"/>
              <a:t>7/24/2025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89079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F79B494-81C0-4607-A101-A9F0F2B1A700}" type="datetime1">
              <a:rPr lang="en-US" smtClean="0"/>
              <a:t>7/24/2025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18803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65D7BEAC-B30B-4CA2-A6BD-C605B0B9FAD7}" type="datetime1">
              <a:rPr lang="en-US" smtClean="0"/>
              <a:t>7/24/2025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2755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CF0B625-A800-414A-B28B-3AA862F3720D}" type="datetime1">
              <a:rPr lang="en-US" smtClean="0"/>
              <a:t>7/24/2025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4412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03A3020-DBBA-4AD9-AE41-AC0096CB7CE1}" type="datetime1">
              <a:rPr lang="en-US" smtClean="0"/>
              <a:t>7/24/2025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52852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41E1A4D5-9BDD-4A27-BB6C-42806A339EE1}" type="datetime1">
              <a:rPr lang="en-US" smtClean="0"/>
              <a:t>7/24/2025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366439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4AD229C-8797-425C-A3C7-306ACA9CFD16}" type="datetime1">
              <a:rPr lang="en-US" smtClean="0"/>
              <a:t>7/24/2025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81894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3F8EB868-A258-42E4-923E-04164F26A5A9}" type="datetime1">
              <a:rPr lang="en-US" smtClean="0"/>
              <a:t>7/24/2025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740798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2B0EF708-810B-4D26-8670-27DA56CC3A74}" type="datetime1">
              <a:rPr lang="en-US" smtClean="0"/>
              <a:t>7/24/2025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629584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323FCDC5-3FFA-457B-BD72-3C960BEDEEF1}" type="datetime1">
              <a:rPr lang="en-US" smtClean="0"/>
              <a:t>7/24/2025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48066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CB35B673-B8CA-4034-B5C9-DD64E63364ED}" type="datetime1">
              <a:rPr lang="en-US" smtClean="0"/>
              <a:t>7/24/2025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041207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747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F1E58F97-CFCE-4020-BB89-61CBB53122EE}" type="datetime1">
              <a:rPr lang="en-US" smtClean="0"/>
              <a:t>7/24/2025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437285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o Not Us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9" name="Rectangle 8">
            <a:extLst>
              <a:ext uri="{FF2B5EF4-FFF2-40B4-BE49-F238E27FC236}">
                <a16:creationId xmlns:a16="http://schemas.microsoft.com/office/drawing/2014/main" id="{6874D47D-FF40-4551-270D-61337AB0484F}"/>
              </a:ext>
            </a:extLst>
          </p:cNvPr>
          <p:cNvSpPr/>
          <p:nvPr/>
        </p:nvSpPr>
        <p:spPr>
          <a:xfrm>
            <a:off x="-1" y="672615"/>
            <a:ext cx="5955994"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10" name="Picture 9">
            <a:extLst>
              <a:ext uri="{FF2B5EF4-FFF2-40B4-BE49-F238E27FC236}">
                <a16:creationId xmlns:a16="http://schemas.microsoft.com/office/drawing/2014/main" id="{D05B9309-AED6-0180-78B1-87A05603AA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11" name="Freeform 5">
            <a:extLst>
              <a:ext uri="{FF2B5EF4-FFF2-40B4-BE49-F238E27FC236}">
                <a16:creationId xmlns:a16="http://schemas.microsoft.com/office/drawing/2014/main" id="{3C7B6CB1-5EDB-923B-FA49-C67308606A5B}"/>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E96C820B-6146-5274-87F4-F4ADABAC3B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schemeClr val="tx1">
                <a:alpha val="40000"/>
              </a:schemeClr>
            </a:outerShdw>
          </a:effectLst>
        </p:spPr>
      </p:pic>
      <p:sp>
        <p:nvSpPr>
          <p:cNvPr id="13" name="Freeform 3">
            <a:extLst>
              <a:ext uri="{FF2B5EF4-FFF2-40B4-BE49-F238E27FC236}">
                <a16:creationId xmlns:a16="http://schemas.microsoft.com/office/drawing/2014/main" id="{1A0DDE5D-4777-B08A-2647-12D5477E9833}"/>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79576508-C3AB-24AD-F740-5F6616E4F6FA}"/>
              </a:ext>
            </a:extLst>
          </p:cNvPr>
          <p:cNvSpPr>
            <a:spLocks noGrp="1"/>
          </p:cNvSpPr>
          <p:nvPr>
            <p:ph type="sldNum" sz="quarter" idx="12"/>
          </p:nvPr>
        </p:nvSpPr>
        <p:spPr>
          <a:xfrm>
            <a:off x="8226757" y="4965936"/>
            <a:ext cx="400722" cy="172800"/>
          </a:xfrm>
        </p:spPr>
        <p:txBody>
          <a:bodyPr/>
          <a:lstStyle>
            <a:lvl1pPr>
              <a:defRPr>
                <a:solidFill>
                  <a:schemeClr val="bg1"/>
                </a:solidFill>
              </a:defRPr>
            </a:lvl1pPr>
          </a:lstStyle>
          <a:p>
            <a:fld id="{94EAE7B1-68BD-4D2B-934C-E322FB164993}" type="slidenum">
              <a:rPr lang="en-AE" smtClean="0"/>
              <a:pPr/>
              <a:t>‹#›</a:t>
            </a:fld>
            <a:endParaRPr lang="en-AE"/>
          </a:p>
        </p:txBody>
      </p:sp>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p>
            <a:endParaRPr lang="en-AE"/>
          </a:p>
        </p:txBody>
      </p:sp>
      <p:sp>
        <p:nvSpPr>
          <p:cNvPr id="4" name="Date Placeholder 3">
            <a:extLst>
              <a:ext uri="{FF2B5EF4-FFF2-40B4-BE49-F238E27FC236}">
                <a16:creationId xmlns:a16="http://schemas.microsoft.com/office/drawing/2014/main" id="{2683FD35-8C2A-0BCB-DD09-A9A08621D9DD}"/>
              </a:ext>
            </a:extLst>
          </p:cNvPr>
          <p:cNvSpPr>
            <a:spLocks noGrp="1"/>
          </p:cNvSpPr>
          <p:nvPr>
            <p:ph type="dt" sz="half" idx="10"/>
          </p:nvPr>
        </p:nvSpPr>
        <p:spPr>
          <a:xfrm>
            <a:off x="7767355" y="4458922"/>
            <a:ext cx="860124" cy="278336"/>
          </a:xfrm>
        </p:spPr>
        <p:txBody>
          <a:bodyPr/>
          <a:lstStyle>
            <a:lvl1pPr>
              <a:defRPr sz="800">
                <a:solidFill>
                  <a:schemeClr val="bg1"/>
                </a:solidFill>
              </a:defRPr>
            </a:lvl1pPr>
          </a:lstStyle>
          <a:p>
            <a:r>
              <a:rPr lang="en-US"/>
              <a:t>14/01/2024</a:t>
            </a:r>
            <a:endParaRPr lang="en-AE"/>
          </a:p>
        </p:txBody>
      </p:sp>
      <p:sp>
        <p:nvSpPr>
          <p:cNvPr id="42" name="TextBox 41">
            <a:extLst>
              <a:ext uri="{FF2B5EF4-FFF2-40B4-BE49-F238E27FC236}">
                <a16:creationId xmlns:a16="http://schemas.microsoft.com/office/drawing/2014/main" id="{68580F38-CC0A-FE6C-E89A-46049CBE5BA0}"/>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14" name="Group 13">
            <a:extLst>
              <a:ext uri="{FF2B5EF4-FFF2-40B4-BE49-F238E27FC236}">
                <a16:creationId xmlns:a16="http://schemas.microsoft.com/office/drawing/2014/main" id="{3C9BE3AC-8698-3E97-66CD-4A446BC0646A}"/>
              </a:ext>
            </a:extLst>
          </p:cNvPr>
          <p:cNvGrpSpPr>
            <a:grpSpLocks noChangeAspect="1"/>
          </p:cNvGrpSpPr>
          <p:nvPr/>
        </p:nvGrpSpPr>
        <p:grpSpPr>
          <a:xfrm>
            <a:off x="250461" y="210563"/>
            <a:ext cx="1188566" cy="1011018"/>
            <a:chOff x="2716311" y="648027"/>
            <a:chExt cx="6759377" cy="5739971"/>
          </a:xfrm>
        </p:grpSpPr>
        <p:grpSp>
          <p:nvGrpSpPr>
            <p:cNvPr id="15" name="Graphic 2">
              <a:extLst>
                <a:ext uri="{FF2B5EF4-FFF2-40B4-BE49-F238E27FC236}">
                  <a16:creationId xmlns:a16="http://schemas.microsoft.com/office/drawing/2014/main" id="{8F18DC8C-CB34-1852-CA92-C5D03763ED2C}"/>
                </a:ext>
              </a:extLst>
            </p:cNvPr>
            <p:cNvGrpSpPr/>
            <p:nvPr/>
          </p:nvGrpSpPr>
          <p:grpSpPr>
            <a:xfrm>
              <a:off x="2716311" y="5613022"/>
              <a:ext cx="6269002" cy="774976"/>
              <a:chOff x="2766490" y="5410804"/>
              <a:chExt cx="6269002" cy="774976"/>
            </a:xfrm>
            <a:solidFill>
              <a:schemeClr val="accent1"/>
            </a:solidFill>
          </p:grpSpPr>
          <p:grpSp>
            <p:nvGrpSpPr>
              <p:cNvPr id="30" name="Graphic 2">
                <a:extLst>
                  <a:ext uri="{FF2B5EF4-FFF2-40B4-BE49-F238E27FC236}">
                    <a16:creationId xmlns:a16="http://schemas.microsoft.com/office/drawing/2014/main" id="{0ABD8B8E-CB03-925C-D134-035D815D03C0}"/>
                  </a:ext>
                </a:extLst>
              </p:cNvPr>
              <p:cNvGrpSpPr/>
              <p:nvPr/>
            </p:nvGrpSpPr>
            <p:grpSpPr>
              <a:xfrm>
                <a:off x="2766490" y="5426323"/>
                <a:ext cx="3923857" cy="759457"/>
                <a:chOff x="2766490" y="5426323"/>
                <a:chExt cx="3923857" cy="759457"/>
              </a:xfrm>
              <a:solidFill>
                <a:srgbClr val="FFFFFF"/>
              </a:solidFill>
            </p:grpSpPr>
            <p:sp>
              <p:nvSpPr>
                <p:cNvPr id="35" name="Freeform 83">
                  <a:extLst>
                    <a:ext uri="{FF2B5EF4-FFF2-40B4-BE49-F238E27FC236}">
                      <a16:creationId xmlns:a16="http://schemas.microsoft.com/office/drawing/2014/main" id="{F68DD96B-1DA1-A7CE-690E-C1837D96DD45}"/>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6" name="Freeform 84">
                  <a:extLst>
                    <a:ext uri="{FF2B5EF4-FFF2-40B4-BE49-F238E27FC236}">
                      <a16:creationId xmlns:a16="http://schemas.microsoft.com/office/drawing/2014/main" id="{10F03CED-5877-D5E4-21C2-CA5DB8AEBC7A}"/>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7" name="Freeform 85">
                  <a:extLst>
                    <a:ext uri="{FF2B5EF4-FFF2-40B4-BE49-F238E27FC236}">
                      <a16:creationId xmlns:a16="http://schemas.microsoft.com/office/drawing/2014/main" id="{FB8D96B5-B02C-DC96-FAF7-E127C0F461F8}"/>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8" name="Freeform 86">
                  <a:extLst>
                    <a:ext uri="{FF2B5EF4-FFF2-40B4-BE49-F238E27FC236}">
                      <a16:creationId xmlns:a16="http://schemas.microsoft.com/office/drawing/2014/main" id="{04C49869-5DD2-A808-424B-80A9311C6CC4}"/>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9" name="Freeform 87">
                  <a:extLst>
                    <a:ext uri="{FF2B5EF4-FFF2-40B4-BE49-F238E27FC236}">
                      <a16:creationId xmlns:a16="http://schemas.microsoft.com/office/drawing/2014/main" id="{C106382A-C958-823B-CE68-5A98A52F9510}"/>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0" name="Freeform 88">
                  <a:extLst>
                    <a:ext uri="{FF2B5EF4-FFF2-40B4-BE49-F238E27FC236}">
                      <a16:creationId xmlns:a16="http://schemas.microsoft.com/office/drawing/2014/main" id="{BEE40984-60B1-DBC8-511E-362BA13FD540}"/>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1" name="Freeform 89">
                  <a:extLst>
                    <a:ext uri="{FF2B5EF4-FFF2-40B4-BE49-F238E27FC236}">
                      <a16:creationId xmlns:a16="http://schemas.microsoft.com/office/drawing/2014/main" id="{2BD65524-C210-8EFC-7588-9BF658D7BB35}"/>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31" name="Graphic 2">
                <a:extLst>
                  <a:ext uri="{FF2B5EF4-FFF2-40B4-BE49-F238E27FC236}">
                    <a16:creationId xmlns:a16="http://schemas.microsoft.com/office/drawing/2014/main" id="{C333E2DD-6716-DEEE-2BFE-99DFB84871BA}"/>
                  </a:ext>
                </a:extLst>
              </p:cNvPr>
              <p:cNvGrpSpPr/>
              <p:nvPr/>
            </p:nvGrpSpPr>
            <p:grpSpPr>
              <a:xfrm>
                <a:off x="6870802" y="5410804"/>
                <a:ext cx="2164690" cy="771262"/>
                <a:chOff x="6870802" y="5410804"/>
                <a:chExt cx="2164690" cy="771262"/>
              </a:xfrm>
              <a:solidFill>
                <a:srgbClr val="00A099"/>
              </a:solidFill>
            </p:grpSpPr>
            <p:sp>
              <p:nvSpPr>
                <p:cNvPr id="32" name="Freeform 80">
                  <a:extLst>
                    <a:ext uri="{FF2B5EF4-FFF2-40B4-BE49-F238E27FC236}">
                      <a16:creationId xmlns:a16="http://schemas.microsoft.com/office/drawing/2014/main" id="{9319B22D-C99A-D2F1-498B-4B9C564373E3}"/>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3" name="Freeform 81">
                  <a:extLst>
                    <a:ext uri="{FF2B5EF4-FFF2-40B4-BE49-F238E27FC236}">
                      <a16:creationId xmlns:a16="http://schemas.microsoft.com/office/drawing/2014/main" id="{F8E4FF81-4674-1F29-AF58-33CDDE5DFAF8}"/>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4" name="Freeform 82">
                  <a:extLst>
                    <a:ext uri="{FF2B5EF4-FFF2-40B4-BE49-F238E27FC236}">
                      <a16:creationId xmlns:a16="http://schemas.microsoft.com/office/drawing/2014/main" id="{CFED5D82-DEBA-E23A-418C-2F22CFFDA5C7}"/>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16" name="Graphic 2">
              <a:extLst>
                <a:ext uri="{FF2B5EF4-FFF2-40B4-BE49-F238E27FC236}">
                  <a16:creationId xmlns:a16="http://schemas.microsoft.com/office/drawing/2014/main" id="{19371E7A-A782-A690-6062-3E65185373BA}"/>
                </a:ext>
              </a:extLst>
            </p:cNvPr>
            <p:cNvGrpSpPr/>
            <p:nvPr/>
          </p:nvGrpSpPr>
          <p:grpSpPr>
            <a:xfrm>
              <a:off x="2716311" y="648027"/>
              <a:ext cx="2950814" cy="4756864"/>
              <a:chOff x="4425584" y="267785"/>
              <a:chExt cx="2950814" cy="4756864"/>
            </a:xfrm>
            <a:solidFill>
              <a:schemeClr val="accent1"/>
            </a:solidFill>
          </p:grpSpPr>
          <p:grpSp>
            <p:nvGrpSpPr>
              <p:cNvPr id="20" name="Graphic 2">
                <a:extLst>
                  <a:ext uri="{FF2B5EF4-FFF2-40B4-BE49-F238E27FC236}">
                    <a16:creationId xmlns:a16="http://schemas.microsoft.com/office/drawing/2014/main" id="{AC910508-C21C-3348-F469-04B81474BE27}"/>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D20E1906-556D-B4F9-8589-E54EE3A0CEDC}"/>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97F3DB1C-118D-C7C1-AEDF-E9042CD7517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FEC144EF-E175-4BB7-B63D-DE5D1778217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A644BE9-5F83-8F12-86DC-E1CCD1C7D762}"/>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1D00B076-EBB8-556C-3DFC-71759BD4C335}"/>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2F7ED081-C999-8758-67C9-DAFC71A8E23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7A7B74-5E3E-31B5-21CB-36444F10244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1" name="Freeform 69">
                <a:extLst>
                  <a:ext uri="{FF2B5EF4-FFF2-40B4-BE49-F238E27FC236}">
                    <a16:creationId xmlns:a16="http://schemas.microsoft.com/office/drawing/2014/main" id="{1D585580-D909-3DE5-6253-F807672B018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Freeform 70">
                <a:extLst>
                  <a:ext uri="{FF2B5EF4-FFF2-40B4-BE49-F238E27FC236}">
                    <a16:creationId xmlns:a16="http://schemas.microsoft.com/office/drawing/2014/main" id="{E3E7C6BC-9D2C-45E8-3135-B9B8BF5A139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7" name="Graphic 2">
              <a:extLst>
                <a:ext uri="{FF2B5EF4-FFF2-40B4-BE49-F238E27FC236}">
                  <a16:creationId xmlns:a16="http://schemas.microsoft.com/office/drawing/2014/main" id="{C5D47B62-9857-773D-6817-770CDFB9066E}"/>
                </a:ext>
              </a:extLst>
            </p:cNvPr>
            <p:cNvGrpSpPr/>
            <p:nvPr/>
          </p:nvGrpSpPr>
          <p:grpSpPr>
            <a:xfrm>
              <a:off x="9002626" y="5508867"/>
              <a:ext cx="473062" cy="244679"/>
              <a:chOff x="9052805" y="5306649"/>
              <a:chExt cx="473062" cy="244679"/>
            </a:xfrm>
            <a:solidFill>
              <a:schemeClr val="accent4"/>
            </a:solidFill>
          </p:grpSpPr>
          <p:sp>
            <p:nvSpPr>
              <p:cNvPr id="18" name="Freeform 66">
                <a:extLst>
                  <a:ext uri="{FF2B5EF4-FFF2-40B4-BE49-F238E27FC236}">
                    <a16:creationId xmlns:a16="http://schemas.microsoft.com/office/drawing/2014/main" id="{40E5A50E-3316-61F4-53F7-A2A6DD0471D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67">
                <a:extLst>
                  <a:ext uri="{FF2B5EF4-FFF2-40B4-BE49-F238E27FC236}">
                    <a16:creationId xmlns:a16="http://schemas.microsoft.com/office/drawing/2014/main" id="{1A318567-5E5D-2409-051F-2200CB67401E}"/>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43" name="Straight Connector 42">
            <a:extLst>
              <a:ext uri="{FF2B5EF4-FFF2-40B4-BE49-F238E27FC236}">
                <a16:creationId xmlns:a16="http://schemas.microsoft.com/office/drawing/2014/main" id="{515DAD2E-0239-2629-81B9-6C35ED1D55BB}"/>
              </a:ext>
            </a:extLst>
          </p:cNvPr>
          <p:cNvCxnSpPr>
            <a:cxnSpLocks/>
          </p:cNvCxnSpPr>
          <p:nvPr/>
        </p:nvCxnSpPr>
        <p:spPr>
          <a:xfrm>
            <a:off x="5703569" y="2990850"/>
            <a:ext cx="2939228" cy="0"/>
          </a:xfrm>
          <a:prstGeom prst="line">
            <a:avLst/>
          </a:prstGeom>
          <a:ln w="25400" cap="rnd">
            <a:solidFill>
              <a:srgbClr val="CBEAE7"/>
            </a:solidFill>
            <a:roun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85FF42B-03AC-FAA8-76CA-353BF5B90CFA}"/>
              </a:ext>
            </a:extLst>
          </p:cNvPr>
          <p:cNvSpPr>
            <a:spLocks noGrp="1"/>
          </p:cNvSpPr>
          <p:nvPr>
            <p:ph type="subTitle" idx="1"/>
          </p:nvPr>
        </p:nvSpPr>
        <p:spPr>
          <a:xfrm>
            <a:off x="5703569" y="3094356"/>
            <a:ext cx="2947981" cy="1241425"/>
          </a:xfrm>
        </p:spPr>
        <p:txBody>
          <a:bodyPr>
            <a:normAutofit/>
          </a:bodyPr>
          <a:lstStyle>
            <a:lvl1pPr marL="0" indent="0" algn="l">
              <a:buNone/>
              <a:defRPr sz="1800">
                <a:solidFill>
                  <a:schemeClr val="bg1"/>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2" name="Title 1">
            <a:extLst>
              <a:ext uri="{FF2B5EF4-FFF2-40B4-BE49-F238E27FC236}">
                <a16:creationId xmlns:a16="http://schemas.microsoft.com/office/drawing/2014/main" id="{8A6E9D5E-1E87-5800-4BA2-D8CE197C69E0}"/>
              </a:ext>
            </a:extLst>
          </p:cNvPr>
          <p:cNvSpPr>
            <a:spLocks noGrp="1"/>
          </p:cNvSpPr>
          <p:nvPr>
            <p:ph type="ctrTitle"/>
          </p:nvPr>
        </p:nvSpPr>
        <p:spPr>
          <a:xfrm>
            <a:off x="5703569" y="1100455"/>
            <a:ext cx="2947981" cy="1790700"/>
          </a:xfrm>
        </p:spPr>
        <p:txBody>
          <a:bodyPr anchor="b">
            <a:normAutofit/>
          </a:bodyPr>
          <a:lstStyle>
            <a:lvl1pPr algn="l">
              <a:defRPr sz="200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636670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Do Not Use">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C49DD4C-BEC7-0BC9-89AD-417A87846BDF}"/>
              </a:ext>
            </a:extLst>
          </p:cNvPr>
          <p:cNvGraphicFramePr>
            <a:graphicFrameLocks noChangeAspect="1"/>
          </p:cNvGraphicFramePr>
          <p:nvPr userDrawn="1">
            <p:custDataLst>
              <p:tags r:id="rId1"/>
            </p:custDataLst>
            <p:extLst>
              <p:ext uri="{D42A27DB-BD31-4B8C-83A1-F6EECF244321}">
                <p14:modId xmlns:p14="http://schemas.microsoft.com/office/powerpoint/2010/main" val="4055611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think-cell data - do not delete" hidden="1">
                        <a:extLst>
                          <a:ext uri="{FF2B5EF4-FFF2-40B4-BE49-F238E27FC236}">
                            <a16:creationId xmlns:a16="http://schemas.microsoft.com/office/drawing/2014/main" id="{AC49DD4C-BEC7-0BC9-89AD-417A87846B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Picture Placeholder 14">
            <a:extLst>
              <a:ext uri="{FF2B5EF4-FFF2-40B4-BE49-F238E27FC236}">
                <a16:creationId xmlns:a16="http://schemas.microsoft.com/office/drawing/2014/main" id="{F43B1177-EE3F-37B2-D435-8F8EEBF4A0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grpSp>
        <p:nvGrpSpPr>
          <p:cNvPr id="9" name="Graphic 2">
            <a:extLst>
              <a:ext uri="{FF2B5EF4-FFF2-40B4-BE49-F238E27FC236}">
                <a16:creationId xmlns:a16="http://schemas.microsoft.com/office/drawing/2014/main" id="{629D7DF9-2FFB-CA9B-D0E1-CD0F4E78F8C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0" name="Graphic 2">
              <a:extLst>
                <a:ext uri="{FF2B5EF4-FFF2-40B4-BE49-F238E27FC236}">
                  <a16:creationId xmlns:a16="http://schemas.microsoft.com/office/drawing/2014/main" id="{63854936-3707-C179-ED0A-C3178706CFDE}"/>
                </a:ext>
              </a:extLst>
            </p:cNvPr>
            <p:cNvGrpSpPr/>
            <p:nvPr/>
          </p:nvGrpSpPr>
          <p:grpSpPr>
            <a:xfrm>
              <a:off x="5720269" y="2764575"/>
              <a:ext cx="1656129" cy="1882392"/>
              <a:chOff x="5720269" y="2764575"/>
              <a:chExt cx="1656129" cy="1882392"/>
            </a:xfrm>
            <a:solidFill>
              <a:schemeClr val="accent1"/>
            </a:solidFill>
          </p:grpSpPr>
          <p:grpSp>
            <p:nvGrpSpPr>
              <p:cNvPr id="13" name="Graphic 2">
                <a:extLst>
                  <a:ext uri="{FF2B5EF4-FFF2-40B4-BE49-F238E27FC236}">
                    <a16:creationId xmlns:a16="http://schemas.microsoft.com/office/drawing/2014/main" id="{A7E7E6A8-212F-B2F6-B689-DE5392E9A65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E8DF4AF7-11ED-705B-8D7C-92BF33AFCFF1}"/>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CEA1F491-23EA-A95A-5186-B16499A0534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FE9A57D5-2AEE-950A-9E9D-C2530527BEB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72">
                <a:extLst>
                  <a:ext uri="{FF2B5EF4-FFF2-40B4-BE49-F238E27FC236}">
                    <a16:creationId xmlns:a16="http://schemas.microsoft.com/office/drawing/2014/main" id="{D4439610-ABFF-850C-DB57-C92AE4670F7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F2E99D1C-7A3E-362C-5368-A22764FD0A2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7B39A8B-4C2E-E73B-2939-F44C5C8945D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69">
              <a:extLst>
                <a:ext uri="{FF2B5EF4-FFF2-40B4-BE49-F238E27FC236}">
                  <a16:creationId xmlns:a16="http://schemas.microsoft.com/office/drawing/2014/main" id="{B01CFC8D-EAAB-072D-666C-B7D3E1B97F1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0">
              <a:extLst>
                <a:ext uri="{FF2B5EF4-FFF2-40B4-BE49-F238E27FC236}">
                  <a16:creationId xmlns:a16="http://schemas.microsoft.com/office/drawing/2014/main" id="{365F49D4-B7AD-09E3-423E-6B7FBB9562D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20" name="Picture 19">
            <a:extLst>
              <a:ext uri="{FF2B5EF4-FFF2-40B4-BE49-F238E27FC236}">
                <a16:creationId xmlns:a16="http://schemas.microsoft.com/office/drawing/2014/main" id="{CC1F151B-8AE3-1C6A-A9DE-541335FA1F3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21" name="Freeform 8">
            <a:extLst>
              <a:ext uri="{FF2B5EF4-FFF2-40B4-BE49-F238E27FC236}">
                <a16:creationId xmlns:a16="http://schemas.microsoft.com/office/drawing/2014/main" id="{446F043B-249B-6492-7BBD-7C2766E2E242}"/>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0723795D-9378-7FB7-C711-11F7C20ADEDF}"/>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D101FA7-7D28-FDAD-48FE-E07FB61C5D2D}"/>
              </a:ext>
            </a:extLst>
          </p:cNvPr>
          <p:cNvSpPr>
            <a:spLocks noGrp="1"/>
          </p:cNvSpPr>
          <p:nvPr>
            <p:ph type="dt" sz="half" idx="10"/>
          </p:nvPr>
        </p:nvSpPr>
        <p:spPr>
          <a:xfrm>
            <a:off x="7632340" y="4972050"/>
            <a:ext cx="609508" cy="171450"/>
          </a:xfrm>
        </p:spPr>
        <p:txBody>
          <a:bodyPr/>
          <a:lstStyle/>
          <a:p>
            <a:r>
              <a:rPr lang="en-US"/>
              <a:t>14/01/2024</a:t>
            </a:r>
            <a:endParaRPr lang="en-AE"/>
          </a:p>
        </p:txBody>
      </p:sp>
      <p:sp>
        <p:nvSpPr>
          <p:cNvPr id="5" name="Footer Placeholder 4">
            <a:extLst>
              <a:ext uri="{FF2B5EF4-FFF2-40B4-BE49-F238E27FC236}">
                <a16:creationId xmlns:a16="http://schemas.microsoft.com/office/drawing/2014/main" id="{AD0C0B73-0DB1-780D-7425-9640441AB632}"/>
              </a:ext>
            </a:extLst>
          </p:cNvPr>
          <p:cNvSpPr>
            <a:spLocks noGrp="1"/>
          </p:cNvSpPr>
          <p:nvPr>
            <p:ph type="ftr" sz="quarter" idx="11"/>
          </p:nvPr>
        </p:nvSpPr>
        <p:spPr>
          <a:xfrm>
            <a:off x="10468" y="4970700"/>
            <a:ext cx="6451742" cy="174151"/>
          </a:xfrm>
        </p:spPr>
        <p:txBody>
          <a:bodyPr/>
          <a:lstStyle/>
          <a:p>
            <a:endParaRPr lang="en-AE"/>
          </a:p>
        </p:txBody>
      </p:sp>
      <p:sp>
        <p:nvSpPr>
          <p:cNvPr id="6" name="Slide Number Placeholder 5">
            <a:extLst>
              <a:ext uri="{FF2B5EF4-FFF2-40B4-BE49-F238E27FC236}">
                <a16:creationId xmlns:a16="http://schemas.microsoft.com/office/drawing/2014/main" id="{24D63120-A813-93F1-01F3-776638B9173A}"/>
              </a:ext>
            </a:extLst>
          </p:cNvPr>
          <p:cNvSpPr>
            <a:spLocks noGrp="1"/>
          </p:cNvSpPr>
          <p:nvPr>
            <p:ph type="sldNum" sz="quarter" idx="12"/>
          </p:nvPr>
        </p:nvSpPr>
        <p:spPr>
          <a:xfrm>
            <a:off x="8246921" y="4972050"/>
            <a:ext cx="400722" cy="172800"/>
          </a:xfrm>
        </p:spPr>
        <p:txBody>
          <a:bodyPr/>
          <a:lstStyle/>
          <a:p>
            <a:fld id="{94EAE7B1-68BD-4D2B-934C-E322FB164993}" type="slidenum">
              <a:rPr lang="en-AE" smtClean="0"/>
              <a:t>‹#›</a:t>
            </a:fld>
            <a:endParaRPr lang="en-AE"/>
          </a:p>
        </p:txBody>
      </p:sp>
      <p:sp>
        <p:nvSpPr>
          <p:cNvPr id="3" name="Text Placeholder 2">
            <a:extLst>
              <a:ext uri="{FF2B5EF4-FFF2-40B4-BE49-F238E27FC236}">
                <a16:creationId xmlns:a16="http://schemas.microsoft.com/office/drawing/2014/main" id="{3CF23CEE-D176-2ACA-AFD6-3460F2D4CC4A}"/>
              </a:ext>
            </a:extLst>
          </p:cNvPr>
          <p:cNvSpPr>
            <a:spLocks noGrp="1"/>
          </p:cNvSpPr>
          <p:nvPr>
            <p:ph type="body" idx="1"/>
          </p:nvPr>
        </p:nvSpPr>
        <p:spPr>
          <a:xfrm>
            <a:off x="6597254" y="3646169"/>
            <a:ext cx="2025253" cy="921069"/>
          </a:xfrm>
        </p:spPr>
        <p:txBody>
          <a:bodyPr>
            <a:normAutofit/>
          </a:bodyPr>
          <a:lstStyle>
            <a:lvl1pPr marL="0" indent="0">
              <a:buNone/>
              <a:defRPr sz="1600">
                <a:solidFill>
                  <a:schemeClr val="accent3"/>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BF9CBF70-D70A-FEF8-91EC-8B6050371200}"/>
              </a:ext>
            </a:extLst>
          </p:cNvPr>
          <p:cNvSpPr>
            <a:spLocks noGrp="1"/>
          </p:cNvSpPr>
          <p:nvPr>
            <p:ph type="title"/>
          </p:nvPr>
        </p:nvSpPr>
        <p:spPr>
          <a:xfrm>
            <a:off x="6597254" y="2122169"/>
            <a:ext cx="2025253" cy="1392380"/>
          </a:xfrm>
        </p:spPr>
        <p:txBody>
          <a:bodyPr vert="horz" anchor="b">
            <a:normAutofit/>
          </a:bodyPr>
          <a:lstStyle>
            <a:lvl1pPr>
              <a:defRPr sz="2000"/>
            </a:lvl1pPr>
          </a:lstStyle>
          <a:p>
            <a:r>
              <a:rPr lang="en-US"/>
              <a:t>Click to edit Master title style</a:t>
            </a:r>
            <a:endParaRPr lang="en-AE"/>
          </a:p>
        </p:txBody>
      </p:sp>
    </p:spTree>
    <p:extLst>
      <p:ext uri="{BB962C8B-B14F-4D97-AF65-F5344CB8AC3E}">
        <p14:creationId xmlns:p14="http://schemas.microsoft.com/office/powerpoint/2010/main" val="1655059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6" name="Rectangle 5">
            <a:extLst>
              <a:ext uri="{FF2B5EF4-FFF2-40B4-BE49-F238E27FC236}">
                <a16:creationId xmlns:a16="http://schemas.microsoft.com/office/drawing/2014/main" id="{C23E11E8-3E35-AAEF-F947-C1F8475AD95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1824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Date Placeholder 4">
            <a:extLst>
              <a:ext uri="{FF2B5EF4-FFF2-40B4-BE49-F238E27FC236}">
                <a16:creationId xmlns:a16="http://schemas.microsoft.com/office/drawing/2014/main" id="{86BD3F46-FE40-E8E1-1A94-2F5EA06F0399}"/>
              </a:ext>
            </a:extLst>
          </p:cNvPr>
          <p:cNvSpPr>
            <a:spLocks noGrp="1"/>
          </p:cNvSpPr>
          <p:nvPr>
            <p:ph type="dt" sz="half" idx="14"/>
          </p:nvPr>
        </p:nvSpPr>
        <p:spPr>
          <a:xfrm>
            <a:off x="7024385" y="4972050"/>
            <a:ext cx="609508" cy="171450"/>
          </a:xfrm>
        </p:spPr>
        <p:txBody>
          <a:bodyPr/>
          <a:lstStyle/>
          <a:p>
            <a:r>
              <a:rPr lang="en-US"/>
              <a:t>14/01/2024</a:t>
            </a:r>
          </a:p>
        </p:txBody>
      </p:sp>
      <p:sp>
        <p:nvSpPr>
          <p:cNvPr id="9" name="Footer Placeholder 8">
            <a:extLst>
              <a:ext uri="{FF2B5EF4-FFF2-40B4-BE49-F238E27FC236}">
                <a16:creationId xmlns:a16="http://schemas.microsoft.com/office/drawing/2014/main" id="{70E0A28E-1EB0-50D3-1E79-8B5E8811D97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691B4B0F-DC2F-D7E5-8DC4-79399C81417D}"/>
              </a:ext>
            </a:extLst>
          </p:cNvPr>
          <p:cNvSpPr>
            <a:spLocks noGrp="1"/>
          </p:cNvSpPr>
          <p:nvPr>
            <p:ph type="sldNum" sz="quarter" idx="16"/>
          </p:nvPr>
        </p:nvSpPr>
        <p:spPr>
          <a:xfrm>
            <a:off x="7638966" y="4972050"/>
            <a:ext cx="400722" cy="172800"/>
          </a:xfrm>
        </p:spPr>
        <p:txBody>
          <a:bodyPr/>
          <a:lstStyle/>
          <a:p>
            <a:fld id="{7B1F438D-4EAF-094E-9162-80CF3EF77236}" type="slidenum">
              <a:rPr lang="en-US" smtClean="0"/>
              <a:pPr/>
              <a:t>‹#›</a:t>
            </a:fld>
            <a:endParaRPr lang="en-US"/>
          </a:p>
        </p:txBody>
      </p:sp>
      <p:sp>
        <p:nvSpPr>
          <p:cNvPr id="3" name="Rectangle 2">
            <a:extLst>
              <a:ext uri="{FF2B5EF4-FFF2-40B4-BE49-F238E27FC236}">
                <a16:creationId xmlns:a16="http://schemas.microsoft.com/office/drawing/2014/main" id="{6D389ABA-0526-2391-30B6-A64A102ACA4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7657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31342241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Title 2">
            <a:extLst>
              <a:ext uri="{FF2B5EF4-FFF2-40B4-BE49-F238E27FC236}">
                <a16:creationId xmlns:a16="http://schemas.microsoft.com/office/drawing/2014/main" id="{B1651EB0-1B2C-14E2-AF80-EC037348B6D8}"/>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411303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DD49198D-D2DB-4074-8A13-E1E3A8E5A2C8}" type="datetime1">
              <a:rPr lang="en-US" smtClean="0"/>
              <a:t>7/24/2025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8601186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24127196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80094811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0667480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1488"/>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2BE900DD-787F-F12D-4277-5A85E59EB274}"/>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28828078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37323198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8984500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3975241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4" name="Title 3">
            <a:extLst>
              <a:ext uri="{FF2B5EF4-FFF2-40B4-BE49-F238E27FC236}">
                <a16:creationId xmlns:a16="http://schemas.microsoft.com/office/drawing/2014/main" id="{000572A4-4DF5-BB36-E43B-660A53DAB75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3398901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16480390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106"/>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442514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5328642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7418079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0749649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000"/>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3738559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3881662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66F0BCB3-A29A-3BA0-DE6E-5CB8402A35EF}"/>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25518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71508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36529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230741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66426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D60AA34-8ED1-465F-95C6-78626713C4BB}" type="datetime1">
              <a:rPr lang="en-US" smtClean="0"/>
              <a:t>7/24/2025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0683337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351882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24E3F0CE-DD8E-4EC3-5C51-97C93E3C1EB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19152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22901779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946901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40450149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5775930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Rectangle 3">
            <a:extLst>
              <a:ext uri="{FF2B5EF4-FFF2-40B4-BE49-F238E27FC236}">
                <a16:creationId xmlns:a16="http://schemas.microsoft.com/office/drawing/2014/main" id="{5B500120-DEA7-2D41-C308-0727387FE75E}"/>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7ABD646-1E0B-3FBE-22E5-80CC40B4CFA0}"/>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1634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874B915C-2BD4-24F2-64EC-C6844A8180FD}"/>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a:lvl1pPr>
            <a:lvl2pPr>
              <a:defRPr sz="1000"/>
            </a:lvl2pPr>
            <a:lvl3pPr>
              <a:defRPr sz="900"/>
            </a:lvl3pPr>
            <a:lvl4pPr>
              <a:defRPr sz="800"/>
            </a:lvl4pPr>
            <a:lvl5pP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512247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3EC7A3A5-41C2-4360-F048-23818B219F71}"/>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829596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0746404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045202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Rectangle 6">
            <a:extLst>
              <a:ext uri="{FF2B5EF4-FFF2-40B4-BE49-F238E27FC236}">
                <a16:creationId xmlns:a16="http://schemas.microsoft.com/office/drawing/2014/main" id="{B87DA450-A697-524F-0871-5E0366A37E4B}"/>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682636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9A1619F-DB93-48B7-1FAD-2291BB7DB9B8}"/>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6" name="think-cell data - do not delete" hidden="1">
            <a:extLst>
              <a:ext uri="{FF2B5EF4-FFF2-40B4-BE49-F238E27FC236}">
                <a16:creationId xmlns:a16="http://schemas.microsoft.com/office/drawing/2014/main" id="{D9BAD769-40C0-FE34-B5C5-38375D7E11EE}"/>
              </a:ext>
            </a:extLst>
          </p:cNvPr>
          <p:cNvGraphicFramePr>
            <a:graphicFrameLocks noChangeAspect="1"/>
          </p:cNvGraphicFramePr>
          <p:nvPr>
            <p:custDataLst>
              <p:tags r:id="rId1"/>
            </p:custDataLst>
            <p:extLst>
              <p:ext uri="{D42A27DB-BD31-4B8C-83A1-F6EECF244321}">
                <p14:modId xmlns:p14="http://schemas.microsoft.com/office/powerpoint/2010/main" val="36167813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6" name="think-cell data - do not delete" hidden="1">
                        <a:extLst>
                          <a:ext uri="{FF2B5EF4-FFF2-40B4-BE49-F238E27FC236}">
                            <a16:creationId xmlns:a16="http://schemas.microsoft.com/office/drawing/2014/main" id="{D9BAD769-40C0-FE34-B5C5-38375D7E11E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96722100-8CAE-E97B-B308-61A1A7041CF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4" name="Freeform 3">
            <a:extLst>
              <a:ext uri="{FF2B5EF4-FFF2-40B4-BE49-F238E27FC236}">
                <a16:creationId xmlns:a16="http://schemas.microsoft.com/office/drawing/2014/main" id="{83DCC929-4FEB-3B38-06E1-E3D49DC8AFB4}"/>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D94320F-F81C-BDE2-973C-917BEC53150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6" name="Freeform 5">
            <a:extLst>
              <a:ext uri="{FF2B5EF4-FFF2-40B4-BE49-F238E27FC236}">
                <a16:creationId xmlns:a16="http://schemas.microsoft.com/office/drawing/2014/main" id="{0788466C-26E7-8520-BF63-2D2A302D8236}"/>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271CF6B-1425-57AD-B28D-FB20D16CD64C}"/>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7" name="Group 6">
            <a:extLst>
              <a:ext uri="{FF2B5EF4-FFF2-40B4-BE49-F238E27FC236}">
                <a16:creationId xmlns:a16="http://schemas.microsoft.com/office/drawing/2014/main" id="{87CB412D-5EC5-9211-8366-91E46B9AC972}"/>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6662BBD5-F492-4C22-0B67-B55642E4DA2A}"/>
                </a:ext>
              </a:extLst>
            </p:cNvPr>
            <p:cNvGrpSpPr/>
            <p:nvPr/>
          </p:nvGrpSpPr>
          <p:grpSpPr>
            <a:xfrm>
              <a:off x="2716311" y="5613022"/>
              <a:ext cx="6269002" cy="774976"/>
              <a:chOff x="2766490" y="5410804"/>
              <a:chExt cx="6269002" cy="774976"/>
            </a:xfrm>
            <a:solidFill>
              <a:schemeClr val="accent1"/>
            </a:solidFill>
          </p:grpSpPr>
          <p:grpSp>
            <p:nvGrpSpPr>
              <p:cNvPr id="57" name="Graphic 2">
                <a:extLst>
                  <a:ext uri="{FF2B5EF4-FFF2-40B4-BE49-F238E27FC236}">
                    <a16:creationId xmlns:a16="http://schemas.microsoft.com/office/drawing/2014/main" id="{CD42DCB9-2FF2-C97C-8693-DE5C6B017E04}"/>
                  </a:ext>
                </a:extLst>
              </p:cNvPr>
              <p:cNvGrpSpPr/>
              <p:nvPr/>
            </p:nvGrpSpPr>
            <p:grpSpPr>
              <a:xfrm>
                <a:off x="2766490" y="5426323"/>
                <a:ext cx="3923857" cy="759457"/>
                <a:chOff x="2766490" y="5426323"/>
                <a:chExt cx="3923857" cy="759457"/>
              </a:xfrm>
              <a:solidFill>
                <a:srgbClr val="FFFFFF"/>
              </a:solidFill>
            </p:grpSpPr>
            <p:sp>
              <p:nvSpPr>
                <p:cNvPr id="62" name="Freeform 83">
                  <a:extLst>
                    <a:ext uri="{FF2B5EF4-FFF2-40B4-BE49-F238E27FC236}">
                      <a16:creationId xmlns:a16="http://schemas.microsoft.com/office/drawing/2014/main" id="{098C45A0-DB7D-8377-902A-9F2672B41C02}"/>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4">
                  <a:extLst>
                    <a:ext uri="{FF2B5EF4-FFF2-40B4-BE49-F238E27FC236}">
                      <a16:creationId xmlns:a16="http://schemas.microsoft.com/office/drawing/2014/main" id="{95BD3218-5044-95E6-AB2B-4178B1877736}"/>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5">
                  <a:extLst>
                    <a:ext uri="{FF2B5EF4-FFF2-40B4-BE49-F238E27FC236}">
                      <a16:creationId xmlns:a16="http://schemas.microsoft.com/office/drawing/2014/main" id="{F46FE32A-4DFC-F4D6-F372-053F948A5814}"/>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6">
                  <a:extLst>
                    <a:ext uri="{FF2B5EF4-FFF2-40B4-BE49-F238E27FC236}">
                      <a16:creationId xmlns:a16="http://schemas.microsoft.com/office/drawing/2014/main" id="{C9A4E959-983D-2D0E-50BB-11956BE6D0F7}"/>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7" name="Freeform 87">
                  <a:extLst>
                    <a:ext uri="{FF2B5EF4-FFF2-40B4-BE49-F238E27FC236}">
                      <a16:creationId xmlns:a16="http://schemas.microsoft.com/office/drawing/2014/main" id="{575EE56F-2C3A-B3F8-721C-39BBB728B3D4}"/>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8" name="Freeform 88">
                  <a:extLst>
                    <a:ext uri="{FF2B5EF4-FFF2-40B4-BE49-F238E27FC236}">
                      <a16:creationId xmlns:a16="http://schemas.microsoft.com/office/drawing/2014/main" id="{CA76DB0E-96C8-A173-9103-376B0B33D753}"/>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9">
                  <a:extLst>
                    <a:ext uri="{FF2B5EF4-FFF2-40B4-BE49-F238E27FC236}">
                      <a16:creationId xmlns:a16="http://schemas.microsoft.com/office/drawing/2014/main" id="{819901E0-017D-C922-0F6A-54CEF0DDAFA2}"/>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8" name="Graphic 2">
                <a:extLst>
                  <a:ext uri="{FF2B5EF4-FFF2-40B4-BE49-F238E27FC236}">
                    <a16:creationId xmlns:a16="http://schemas.microsoft.com/office/drawing/2014/main" id="{2E4296B1-AC57-D498-8F39-EC75483EA371}"/>
                  </a:ext>
                </a:extLst>
              </p:cNvPr>
              <p:cNvGrpSpPr/>
              <p:nvPr/>
            </p:nvGrpSpPr>
            <p:grpSpPr>
              <a:xfrm>
                <a:off x="6870802" y="5410804"/>
                <a:ext cx="2164690" cy="771262"/>
                <a:chOff x="6870802" y="5410804"/>
                <a:chExt cx="2164690" cy="771262"/>
              </a:xfrm>
              <a:solidFill>
                <a:srgbClr val="00A099"/>
              </a:solidFill>
            </p:grpSpPr>
            <p:sp>
              <p:nvSpPr>
                <p:cNvPr id="59" name="Freeform 80">
                  <a:extLst>
                    <a:ext uri="{FF2B5EF4-FFF2-40B4-BE49-F238E27FC236}">
                      <a16:creationId xmlns:a16="http://schemas.microsoft.com/office/drawing/2014/main" id="{A9D03C93-2A1A-B1A3-C4A3-55BAE0558E36}"/>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1">
                  <a:extLst>
                    <a:ext uri="{FF2B5EF4-FFF2-40B4-BE49-F238E27FC236}">
                      <a16:creationId xmlns:a16="http://schemas.microsoft.com/office/drawing/2014/main" id="{47D82C5E-6BEE-B699-B446-230D29046116}"/>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2">
                  <a:extLst>
                    <a:ext uri="{FF2B5EF4-FFF2-40B4-BE49-F238E27FC236}">
                      <a16:creationId xmlns:a16="http://schemas.microsoft.com/office/drawing/2014/main" id="{B8C008A3-5B3B-95D8-17BE-1DE8F9777BBA}"/>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AC1E6581-9202-548E-3A46-2E00B0E43CE0}"/>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B3C34F64-B814-586E-09E7-735289381ED9}"/>
                  </a:ext>
                </a:extLst>
              </p:cNvPr>
              <p:cNvGrpSpPr/>
              <p:nvPr/>
            </p:nvGrpSpPr>
            <p:grpSpPr>
              <a:xfrm>
                <a:off x="5720269" y="2764575"/>
                <a:ext cx="1656129" cy="1882392"/>
                <a:chOff x="5720269" y="2764575"/>
                <a:chExt cx="1656129" cy="1882392"/>
              </a:xfrm>
              <a:solidFill>
                <a:schemeClr val="accent1"/>
              </a:solidFill>
            </p:grpSpPr>
            <p:grpSp>
              <p:nvGrpSpPr>
                <p:cNvPr id="49" name="Graphic 2">
                  <a:extLst>
                    <a:ext uri="{FF2B5EF4-FFF2-40B4-BE49-F238E27FC236}">
                      <a16:creationId xmlns:a16="http://schemas.microsoft.com/office/drawing/2014/main" id="{FEC1D4B0-8210-A283-56E3-9B98A679E56F}"/>
                    </a:ext>
                  </a:extLst>
                </p:cNvPr>
                <p:cNvGrpSpPr/>
                <p:nvPr/>
              </p:nvGrpSpPr>
              <p:grpSpPr>
                <a:xfrm>
                  <a:off x="5720269" y="2764575"/>
                  <a:ext cx="1656129" cy="1882392"/>
                  <a:chOff x="5720269" y="2764575"/>
                  <a:chExt cx="1656129" cy="1882392"/>
                </a:xfrm>
                <a:solidFill>
                  <a:srgbClr val="00A099"/>
                </a:solidFill>
              </p:grpSpPr>
              <p:sp>
                <p:nvSpPr>
                  <p:cNvPr id="53" name="Freeform 75">
                    <a:extLst>
                      <a:ext uri="{FF2B5EF4-FFF2-40B4-BE49-F238E27FC236}">
                        <a16:creationId xmlns:a16="http://schemas.microsoft.com/office/drawing/2014/main" id="{9E749119-8665-1500-E66B-6B2DDDA1E27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4" name="Freeform 76">
                    <a:extLst>
                      <a:ext uri="{FF2B5EF4-FFF2-40B4-BE49-F238E27FC236}">
                        <a16:creationId xmlns:a16="http://schemas.microsoft.com/office/drawing/2014/main" id="{539838BC-5FD5-22C3-7D06-16DA65B26FD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77">
                    <a:extLst>
                      <a:ext uri="{FF2B5EF4-FFF2-40B4-BE49-F238E27FC236}">
                        <a16:creationId xmlns:a16="http://schemas.microsoft.com/office/drawing/2014/main" id="{2FB5CBB3-4DDA-3E0D-D21F-CDCA418251A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0" name="Freeform 72">
                  <a:extLst>
                    <a:ext uri="{FF2B5EF4-FFF2-40B4-BE49-F238E27FC236}">
                      <a16:creationId xmlns:a16="http://schemas.microsoft.com/office/drawing/2014/main" id="{CA63F685-9852-7E11-D539-3CDE0B67CD9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3">
                  <a:extLst>
                    <a:ext uri="{FF2B5EF4-FFF2-40B4-BE49-F238E27FC236}">
                      <a16:creationId xmlns:a16="http://schemas.microsoft.com/office/drawing/2014/main" id="{B14B1232-4700-6BB7-D2F4-2EB5B2B4FF89}"/>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4">
                  <a:extLst>
                    <a:ext uri="{FF2B5EF4-FFF2-40B4-BE49-F238E27FC236}">
                      <a16:creationId xmlns:a16="http://schemas.microsoft.com/office/drawing/2014/main" id="{D0D1CCA1-F291-D360-CBF5-4AA2D253535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69">
                <a:extLst>
                  <a:ext uri="{FF2B5EF4-FFF2-40B4-BE49-F238E27FC236}">
                    <a16:creationId xmlns:a16="http://schemas.microsoft.com/office/drawing/2014/main" id="{18DAB975-CEA7-95E3-D5D3-714D97E4AE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0">
                <a:extLst>
                  <a:ext uri="{FF2B5EF4-FFF2-40B4-BE49-F238E27FC236}">
                    <a16:creationId xmlns:a16="http://schemas.microsoft.com/office/drawing/2014/main" id="{7536147C-99EC-769D-3BA6-256E3D395B2C}"/>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C4983454-3055-6F80-9BE0-0D357D2F69C2}"/>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3CCCE990-B202-A185-43DF-2576F0FA4C0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14F4C2B6-DA2F-342D-B104-A98312D394EB}"/>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14" name="Straight Connector 13">
            <a:extLst>
              <a:ext uri="{FF2B5EF4-FFF2-40B4-BE49-F238E27FC236}">
                <a16:creationId xmlns:a16="http://schemas.microsoft.com/office/drawing/2014/main" id="{DB7E9558-4D47-3767-4686-EB7258B7F7D8}"/>
              </a:ext>
            </a:extLst>
          </p:cNvPr>
          <p:cNvCxnSpPr>
            <a:cxnSpLocks/>
          </p:cNvCxnSpPr>
          <p:nvPr/>
        </p:nvCxnSpPr>
        <p:spPr>
          <a:xfrm>
            <a:off x="1683349" y="2990851"/>
            <a:ext cx="2902873"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6" name="Text Placeholder 44">
            <a:extLst>
              <a:ext uri="{FF2B5EF4-FFF2-40B4-BE49-F238E27FC236}">
                <a16:creationId xmlns:a16="http://schemas.microsoft.com/office/drawing/2014/main" id="{F5A63814-E592-0442-BECD-60BEA74EA64D}"/>
              </a:ext>
            </a:extLst>
          </p:cNvPr>
          <p:cNvSpPr>
            <a:spLocks noGrp="1"/>
          </p:cNvSpPr>
          <p:nvPr>
            <p:ph type="body" sz="quarter" idx="11"/>
          </p:nvPr>
        </p:nvSpPr>
        <p:spPr>
          <a:xfrm>
            <a:off x="1311461" y="4224132"/>
            <a:ext cx="3257550" cy="507413"/>
          </a:xfrm>
          <a:prstGeom prst="rect">
            <a:avLst/>
          </a:prstGeom>
        </p:spPr>
        <p:txBody>
          <a:bodyPr anchor="b"/>
          <a:lstStyle>
            <a:lvl1pPr marL="0" indent="0" algn="r">
              <a:buNone/>
              <a:defRPr sz="1200">
                <a:solidFill>
                  <a:schemeClr val="tx1"/>
                </a:solidFill>
              </a:defRPr>
            </a:lvl1pPr>
            <a:lvl2pPr algn="r">
              <a:defRPr sz="1050">
                <a:solidFill>
                  <a:schemeClr val="bg1"/>
                </a:solidFill>
              </a:defRPr>
            </a:lvl2pPr>
            <a:lvl3pPr algn="r">
              <a:defRPr sz="900">
                <a:solidFill>
                  <a:schemeClr val="bg1"/>
                </a:solidFill>
              </a:defRPr>
            </a:lvl3pPr>
            <a:lvl4pPr algn="r">
              <a:defRPr sz="825">
                <a:solidFill>
                  <a:schemeClr val="bg1"/>
                </a:solidFill>
              </a:defRPr>
            </a:lvl4pPr>
            <a:lvl5pPr algn="r">
              <a:defRPr sz="825">
                <a:solidFill>
                  <a:schemeClr val="bg1"/>
                </a:solidFill>
              </a:defRPr>
            </a:lvl5pPr>
          </a:lstStyle>
          <a:p>
            <a:pPr lvl="0"/>
            <a:r>
              <a:rPr lang="en-US"/>
              <a:t>Click to edit Master text styles</a:t>
            </a:r>
          </a:p>
        </p:txBody>
      </p:sp>
      <p:sp>
        <p:nvSpPr>
          <p:cNvPr id="45" name="Text Placeholder 44">
            <a:extLst>
              <a:ext uri="{FF2B5EF4-FFF2-40B4-BE49-F238E27FC236}">
                <a16:creationId xmlns:a16="http://schemas.microsoft.com/office/drawing/2014/main" id="{8D0392F9-FB9B-2459-6D5C-3381EF959846}"/>
              </a:ext>
            </a:extLst>
          </p:cNvPr>
          <p:cNvSpPr>
            <a:spLocks noGrp="1"/>
          </p:cNvSpPr>
          <p:nvPr>
            <p:ph type="body" sz="quarter" idx="10"/>
          </p:nvPr>
        </p:nvSpPr>
        <p:spPr>
          <a:xfrm>
            <a:off x="1314450" y="3098008"/>
            <a:ext cx="3257550" cy="777479"/>
          </a:xfrm>
          <a:prstGeom prst="rect">
            <a:avLst/>
          </a:prstGeom>
        </p:spPr>
        <p:txBody>
          <a:bodyPr/>
          <a:lstStyle>
            <a:lvl1pPr marL="0" indent="0" algn="r">
              <a:buNone/>
              <a:defRPr>
                <a:solidFill>
                  <a:schemeClr val="accent3"/>
                </a:solidFill>
              </a:defRPr>
            </a:lvl1pPr>
            <a:lvl2pPr marL="342892" indent="0" algn="r">
              <a:buNone/>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5184292B-F56D-B8BD-D4C7-AA10DE993E8F}"/>
              </a:ext>
            </a:extLst>
          </p:cNvPr>
          <p:cNvSpPr>
            <a:spLocks noGrp="1"/>
          </p:cNvSpPr>
          <p:nvPr>
            <p:ph type="title"/>
          </p:nvPr>
        </p:nvSpPr>
        <p:spPr>
          <a:xfrm>
            <a:off x="1922014" y="1588336"/>
            <a:ext cx="2646997" cy="1287066"/>
          </a:xfrm>
          <a:prstGeom prst="rect">
            <a:avLst/>
          </a:prstGeom>
        </p:spPr>
        <p:txBody>
          <a:bodyPr vert="horz" anchor="b"/>
          <a:lstStyle>
            <a:lvl1pPr algn="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3362486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perator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B0A7C1D-2DA4-4797-ABE4-CFE498A90DFE}"/>
              </a:ext>
            </a:extLst>
          </p:cNvPr>
          <p:cNvGraphicFramePr>
            <a:graphicFrameLocks noChangeAspect="1"/>
          </p:cNvGraphicFramePr>
          <p:nvPr>
            <p:custDataLst>
              <p:tags r:id="rId1"/>
            </p:custDataLst>
            <p:extLst>
              <p:ext uri="{D42A27DB-BD31-4B8C-83A1-F6EECF244321}">
                <p14:modId xmlns:p14="http://schemas.microsoft.com/office/powerpoint/2010/main" val="276638026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B0A7C1D-2DA4-4797-ABE4-CFE498A90DF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F13F458-F455-6AF3-385E-83D174A2BDFD}"/>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4168CB-5AC7-29DA-0147-7803D6F82ECF}"/>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6" name="Freeform 5">
            <a:extLst>
              <a:ext uri="{FF2B5EF4-FFF2-40B4-BE49-F238E27FC236}">
                <a16:creationId xmlns:a16="http://schemas.microsoft.com/office/drawing/2014/main" id="{19BE8E17-09BA-D515-CD46-7946938584FF}"/>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aphic 2">
            <a:extLst>
              <a:ext uri="{FF2B5EF4-FFF2-40B4-BE49-F238E27FC236}">
                <a16:creationId xmlns:a16="http://schemas.microsoft.com/office/drawing/2014/main" id="{784BE723-070E-A274-AA6F-B440F558076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8" name="Graphic 2">
              <a:extLst>
                <a:ext uri="{FF2B5EF4-FFF2-40B4-BE49-F238E27FC236}">
                  <a16:creationId xmlns:a16="http://schemas.microsoft.com/office/drawing/2014/main" id="{C43329F1-6902-CECE-46BF-B0CB0D4264FB}"/>
                </a:ext>
              </a:extLst>
            </p:cNvPr>
            <p:cNvGrpSpPr/>
            <p:nvPr/>
          </p:nvGrpSpPr>
          <p:grpSpPr>
            <a:xfrm>
              <a:off x="5720269" y="2764575"/>
              <a:ext cx="1656129" cy="1882392"/>
              <a:chOff x="5720269" y="2764575"/>
              <a:chExt cx="1656129" cy="1882392"/>
            </a:xfrm>
            <a:solidFill>
              <a:schemeClr val="accent1"/>
            </a:solidFill>
          </p:grpSpPr>
          <p:grpSp>
            <p:nvGrpSpPr>
              <p:cNvPr id="11" name="Graphic 2">
                <a:extLst>
                  <a:ext uri="{FF2B5EF4-FFF2-40B4-BE49-F238E27FC236}">
                    <a16:creationId xmlns:a16="http://schemas.microsoft.com/office/drawing/2014/main" id="{8D6240C3-7E1B-2DD6-99C6-6ABF81667E09}"/>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3944EB51-0C93-C620-8063-E61F0F300F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5697203F-AD89-6D4B-6AFE-ADB78D73907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C781CD1B-FC1C-7ED5-0A4D-7348694FF3E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6E12481A-73D6-AAB3-5728-AA939977EAE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3">
                <a:extLst>
                  <a:ext uri="{FF2B5EF4-FFF2-40B4-BE49-F238E27FC236}">
                    <a16:creationId xmlns:a16="http://schemas.microsoft.com/office/drawing/2014/main" id="{E9823D54-2EAB-880A-0B17-97B466DC2401}"/>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4" name="Freeform 74">
                <a:extLst>
                  <a:ext uri="{FF2B5EF4-FFF2-40B4-BE49-F238E27FC236}">
                    <a16:creationId xmlns:a16="http://schemas.microsoft.com/office/drawing/2014/main" id="{471B8E08-25FE-D4D0-1084-9DAED7CBBAD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BF92EB4E-F633-02E7-FD6D-7F5E2AC849D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Freeform 70">
              <a:extLst>
                <a:ext uri="{FF2B5EF4-FFF2-40B4-BE49-F238E27FC236}">
                  <a16:creationId xmlns:a16="http://schemas.microsoft.com/office/drawing/2014/main" id="{9113308F-C702-C2B6-2EAE-B39DC3CD127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 name="Title 1">
            <a:extLst>
              <a:ext uri="{FF2B5EF4-FFF2-40B4-BE49-F238E27FC236}">
                <a16:creationId xmlns:a16="http://schemas.microsoft.com/office/drawing/2014/main" id="{965C2C78-3441-50E1-9A6D-A6F258B1F3E6}"/>
              </a:ext>
            </a:extLst>
          </p:cNvPr>
          <p:cNvSpPr>
            <a:spLocks noGrp="1"/>
          </p:cNvSpPr>
          <p:nvPr>
            <p:ph type="title"/>
          </p:nvPr>
        </p:nvSpPr>
        <p:spPr>
          <a:xfrm>
            <a:off x="1878839" y="1982392"/>
            <a:ext cx="5411371" cy="994172"/>
          </a:xfrm>
          <a:prstGeom prst="rect">
            <a:avLst/>
          </a:prstGeom>
        </p:spPr>
        <p:txBody>
          <a:bodyPr vert="horz" anchor="ctr">
            <a:normAutofit/>
          </a:bodyPr>
          <a:lstStyle>
            <a:lvl1pPr algn="ctr">
              <a:defRPr sz="1800"/>
            </a:lvl1pPr>
          </a:lstStyle>
          <a:p>
            <a:r>
              <a:rPr lang="en-US"/>
              <a:t>Click to edit Master title style</a:t>
            </a:r>
          </a:p>
        </p:txBody>
      </p:sp>
    </p:spTree>
    <p:extLst>
      <p:ext uri="{BB962C8B-B14F-4D97-AF65-F5344CB8AC3E}">
        <p14:creationId xmlns:p14="http://schemas.microsoft.com/office/powerpoint/2010/main" val="64602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1EDF8E5C-D276-44C9-B3CA-63F45D29E704}" type="datetime1">
              <a:rPr lang="en-US" smtClean="0"/>
              <a:t>7/24/2025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87927967"/>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1CAE90-6B78-674F-0597-50DF0BF795F2}"/>
              </a:ext>
            </a:extLst>
          </p:cNvPr>
          <p:cNvGraphicFramePr>
            <a:graphicFrameLocks noChangeAspect="1"/>
          </p:cNvGraphicFramePr>
          <p:nvPr>
            <p:custDataLst>
              <p:tags r:id="rId1"/>
            </p:custDataLst>
            <p:extLst>
              <p:ext uri="{D42A27DB-BD31-4B8C-83A1-F6EECF244321}">
                <p14:modId xmlns:p14="http://schemas.microsoft.com/office/powerpoint/2010/main" val="29148380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C81CAE90-6B78-674F-0597-50DF0BF795F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People eating salads at bountiful table">
            <a:extLst>
              <a:ext uri="{FF2B5EF4-FFF2-40B4-BE49-F238E27FC236}">
                <a16:creationId xmlns:a16="http://schemas.microsoft.com/office/drawing/2014/main" id="{96F4ED9F-A6CD-2075-E5C6-BD9EEA8E34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7" descr="People eating salads at bountiful table">
            <a:extLst>
              <a:ext uri="{FF2B5EF4-FFF2-40B4-BE49-F238E27FC236}">
                <a16:creationId xmlns:a16="http://schemas.microsoft.com/office/drawing/2014/main" id="{124C0130-C8AD-159E-0AF8-FFA52C869E5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1" y="-3764"/>
            <a:ext cx="2003631" cy="5143500"/>
          </a:xfrm>
          <a:custGeom>
            <a:avLst/>
            <a:gdLst>
              <a:gd name="connsiteX0" fmla="*/ 2671508 w 2671508"/>
              <a:gd name="connsiteY0" fmla="*/ 0 h 6858000"/>
              <a:gd name="connsiteX1" fmla="*/ 2427625 w 2671508"/>
              <a:gd name="connsiteY1" fmla="*/ 1023774 h 6858000"/>
              <a:gd name="connsiteX2" fmla="*/ 2427624 w 2671508"/>
              <a:gd name="connsiteY2" fmla="*/ 1023773 h 6858000"/>
              <a:gd name="connsiteX3" fmla="*/ 1037791 w 2671508"/>
              <a:gd name="connsiteY3" fmla="*/ 6858000 h 6858000"/>
              <a:gd name="connsiteX4" fmla="*/ 0 w 2671508"/>
              <a:gd name="connsiteY4" fmla="*/ 6858000 h 6858000"/>
              <a:gd name="connsiteX5" fmla="*/ 0 w 2671508"/>
              <a:gd name="connsiteY5" fmla="*/ 1 h 6858000"/>
              <a:gd name="connsiteX6" fmla="*/ 2668167 w 2671508"/>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58000">
                <a:moveTo>
                  <a:pt x="2671508" y="0"/>
                </a:moveTo>
                <a:lnTo>
                  <a:pt x="2427625" y="1023774"/>
                </a:lnTo>
                <a:lnTo>
                  <a:pt x="2427624" y="1023773"/>
                </a:lnTo>
                <a:lnTo>
                  <a:pt x="1037791" y="6858000"/>
                </a:lnTo>
                <a:lnTo>
                  <a:pt x="0" y="6858000"/>
                </a:lnTo>
                <a:lnTo>
                  <a:pt x="0" y="1"/>
                </a:lnTo>
                <a:lnTo>
                  <a:pt x="2668167" y="1"/>
                </a:lnTo>
                <a:close/>
              </a:path>
            </a:pathLst>
          </a:custGeom>
          <a:effectLst>
            <a:outerShdw blurRad="190500" dist="63500" algn="l" rotWithShape="0">
              <a:prstClr val="black">
                <a:alpha val="40000"/>
              </a:prstClr>
            </a:outerShdw>
          </a:effectLst>
        </p:spPr>
      </p:pic>
      <p:sp>
        <p:nvSpPr>
          <p:cNvPr id="2" name="Freeform 1">
            <a:extLst>
              <a:ext uri="{FF2B5EF4-FFF2-40B4-BE49-F238E27FC236}">
                <a16:creationId xmlns:a16="http://schemas.microsoft.com/office/drawing/2014/main" id="{2E34AD8A-8364-82BD-1D0A-BDB1AFE5B0BB}"/>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5" name="Graphic 2">
            <a:extLst>
              <a:ext uri="{FF2B5EF4-FFF2-40B4-BE49-F238E27FC236}">
                <a16:creationId xmlns:a16="http://schemas.microsoft.com/office/drawing/2014/main" id="{0AD7B962-0C7E-42E2-BBA3-EAE42ADC78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EA7211F-4DD3-E517-0790-5494590D2C3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4E2D65F-BA6C-24AF-F2E9-10BB889673A2}"/>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E0E43A5F-B7B5-9A9B-C386-777A4F761EBC}"/>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87258541-1620-A3F5-4FE5-9DAB5DE452B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D1DDB787-8729-C44D-D14E-79E85369EDDB}"/>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93B8BB-748E-77AD-D21B-1095677610D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021405B-BD1B-6020-CD51-6D8446D7316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E9D5F0C5-F91F-8124-9BDA-0AA564546B1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AF448A04-A2ED-C540-0F7B-FCD602CE678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08E4752-7B30-85DF-D704-5318F5AF695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139655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590B2B0-3B49-F9C6-696B-77AF96B297A3}"/>
              </a:ext>
            </a:extLst>
          </p:cNvPr>
          <p:cNvGraphicFramePr>
            <a:graphicFrameLocks noChangeAspect="1"/>
          </p:cNvGraphicFramePr>
          <p:nvPr>
            <p:custDataLst>
              <p:tags r:id="rId1"/>
            </p:custDataLst>
            <p:extLst>
              <p:ext uri="{D42A27DB-BD31-4B8C-83A1-F6EECF244321}">
                <p14:modId xmlns:p14="http://schemas.microsoft.com/office/powerpoint/2010/main" val="209021717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590B2B0-3B49-F9C6-696B-77AF96B297A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1" descr="A cup of coffee on a table&#10;&#10;Description automatically generated">
            <a:extLst>
              <a:ext uri="{FF2B5EF4-FFF2-40B4-BE49-F238E27FC236}">
                <a16:creationId xmlns:a16="http://schemas.microsoft.com/office/drawing/2014/main" id="{C50D561B-9DDD-35D4-3380-6DCF8BE47286}"/>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4804" y="-1"/>
            <a:ext cx="9144002" cy="5143501"/>
          </a:xfrm>
          <a:prstGeom prst="rect">
            <a:avLst/>
          </a:prstGeom>
        </p:spPr>
      </p:pic>
      <p:pic>
        <p:nvPicPr>
          <p:cNvPr id="8" name="Picture 7" descr="A cup of coffee on a table&#10;&#10;Description automatically generated">
            <a:extLst>
              <a:ext uri="{FF2B5EF4-FFF2-40B4-BE49-F238E27FC236}">
                <a16:creationId xmlns:a16="http://schemas.microsoft.com/office/drawing/2014/main" id="{7060624F-07B5-2616-DC12-7E8921F4882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 y="2"/>
            <a:ext cx="1998827" cy="5143499"/>
          </a:xfrm>
          <a:custGeom>
            <a:avLst/>
            <a:gdLst>
              <a:gd name="connsiteX0" fmla="*/ 2665102 w 2665102"/>
              <a:gd name="connsiteY0" fmla="*/ 0 h 6857999"/>
              <a:gd name="connsiteX1" fmla="*/ 2421219 w 2665102"/>
              <a:gd name="connsiteY1" fmla="*/ 1023774 h 6857999"/>
              <a:gd name="connsiteX2" fmla="*/ 2421218 w 2665102"/>
              <a:gd name="connsiteY2" fmla="*/ 1023773 h 6857999"/>
              <a:gd name="connsiteX3" fmla="*/ 1031385 w 2665102"/>
              <a:gd name="connsiteY3" fmla="*/ 6857999 h 6857999"/>
              <a:gd name="connsiteX4" fmla="*/ 0 w 2665102"/>
              <a:gd name="connsiteY4" fmla="*/ 6857999 h 6857999"/>
              <a:gd name="connsiteX5" fmla="*/ 0 w 2665102"/>
              <a:gd name="connsiteY5" fmla="*/ 1 h 6857999"/>
              <a:gd name="connsiteX6" fmla="*/ 2661761 w 2665102"/>
              <a:gd name="connsiteY6"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102" h="6857999">
                <a:moveTo>
                  <a:pt x="2665102" y="0"/>
                </a:moveTo>
                <a:lnTo>
                  <a:pt x="2421219" y="1023774"/>
                </a:lnTo>
                <a:lnTo>
                  <a:pt x="2421218" y="1023773"/>
                </a:lnTo>
                <a:lnTo>
                  <a:pt x="1031385" y="6857999"/>
                </a:lnTo>
                <a:lnTo>
                  <a:pt x="0" y="6857999"/>
                </a:lnTo>
                <a:lnTo>
                  <a:pt x="0" y="1"/>
                </a:lnTo>
                <a:lnTo>
                  <a:pt x="2661761" y="1"/>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725AF7F2-0EFA-B6CD-6B6A-926966720B16}"/>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4" name="Graphic 2">
            <a:extLst>
              <a:ext uri="{FF2B5EF4-FFF2-40B4-BE49-F238E27FC236}">
                <a16:creationId xmlns:a16="http://schemas.microsoft.com/office/drawing/2014/main" id="{9BDAC6F6-966D-AF83-2C60-014FF5E2FE8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6EB0D66-3B01-07A8-D5F4-C99E671F45AD}"/>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8E67519-72C7-6B3C-1F0E-FF3ADB3C59E7}"/>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D0638F14-F9E1-2B7D-3BE5-DEDFC98FF4B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30E7DAB1-0C32-5096-F500-2A71C38C707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3D2F153E-8274-B33F-ABAB-07995F5F732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41A4C2-90A1-F101-F6F8-35693491D27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454D445C-DAD6-A6C0-EF5A-F2E358769C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8E2BC5B1-26F2-445A-6868-B27A7C1D74E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02B1F430-C00E-EFDE-B69A-1730BBFB580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209650C-A6C3-846A-813C-0690EF15B62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362771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CF9607B-D3E3-C39C-3FD5-552CDEDF875A}"/>
              </a:ext>
            </a:extLst>
          </p:cNvPr>
          <p:cNvGraphicFramePr>
            <a:graphicFrameLocks noChangeAspect="1"/>
          </p:cNvGraphicFramePr>
          <p:nvPr>
            <p:custDataLst>
              <p:tags r:id="rId1"/>
            </p:custDataLst>
            <p:extLst>
              <p:ext uri="{D42A27DB-BD31-4B8C-83A1-F6EECF244321}">
                <p14:modId xmlns:p14="http://schemas.microsoft.com/office/powerpoint/2010/main" val="47157908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FCF9607B-D3E3-C39C-3FD5-552CDEDF875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73" name="Picture 72">
            <a:extLst>
              <a:ext uri="{FF2B5EF4-FFF2-40B4-BE49-F238E27FC236}">
                <a16:creationId xmlns:a16="http://schemas.microsoft.com/office/drawing/2014/main" id="{6AE6E571-F88A-33C7-1BFC-015D06F41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7" name="Rectangle 6">
            <a:extLst>
              <a:ext uri="{FF2B5EF4-FFF2-40B4-BE49-F238E27FC236}">
                <a16:creationId xmlns:a16="http://schemas.microsoft.com/office/drawing/2014/main" id="{D1ABBE51-5CE8-F43F-361E-8E0499BE7DE8}"/>
              </a:ext>
            </a:extLst>
          </p:cNvPr>
          <p:cNvSpPr/>
          <p:nvPr/>
        </p:nvSpPr>
        <p:spPr>
          <a:xfrm>
            <a:off x="-1" y="672615"/>
            <a:ext cx="9144001"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2" name="Picture 1">
            <a:extLst>
              <a:ext uri="{FF2B5EF4-FFF2-40B4-BE49-F238E27FC236}">
                <a16:creationId xmlns:a16="http://schemas.microsoft.com/office/drawing/2014/main" id="{FB3A9BD7-E8BE-CAC7-E670-B5F91215B4E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3" name="Freeform 2">
            <a:extLst>
              <a:ext uri="{FF2B5EF4-FFF2-40B4-BE49-F238E27FC236}">
                <a16:creationId xmlns:a16="http://schemas.microsoft.com/office/drawing/2014/main" id="{2F76746C-81D2-A3CC-B059-C282200B360F}"/>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2F9C6DB-5652-34A6-1B95-3E6DA8F9204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5" name="Freeform 4">
            <a:extLst>
              <a:ext uri="{FF2B5EF4-FFF2-40B4-BE49-F238E27FC236}">
                <a16:creationId xmlns:a16="http://schemas.microsoft.com/office/drawing/2014/main" id="{710712F7-0D84-64BE-69EB-BDCD89FEB83C}"/>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B50DCEB8-3530-6C34-A04F-0C98B5C867B3}"/>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6" name="Group 5">
            <a:extLst>
              <a:ext uri="{FF2B5EF4-FFF2-40B4-BE49-F238E27FC236}">
                <a16:creationId xmlns:a16="http://schemas.microsoft.com/office/drawing/2014/main" id="{1B0D39D9-3130-99BC-36BD-6BD2DB84334D}"/>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106968BB-C7DC-72F6-AC09-D3281ECDDE17}"/>
                </a:ext>
              </a:extLst>
            </p:cNvPr>
            <p:cNvGrpSpPr/>
            <p:nvPr/>
          </p:nvGrpSpPr>
          <p:grpSpPr>
            <a:xfrm>
              <a:off x="2716311" y="5613022"/>
              <a:ext cx="6269002" cy="774976"/>
              <a:chOff x="2766490" y="5410804"/>
              <a:chExt cx="6269002" cy="774976"/>
            </a:xfrm>
            <a:solidFill>
              <a:schemeClr val="accent1"/>
            </a:solidFill>
          </p:grpSpPr>
          <p:grpSp>
            <p:nvGrpSpPr>
              <p:cNvPr id="53" name="Graphic 2">
                <a:extLst>
                  <a:ext uri="{FF2B5EF4-FFF2-40B4-BE49-F238E27FC236}">
                    <a16:creationId xmlns:a16="http://schemas.microsoft.com/office/drawing/2014/main" id="{807CF428-62B5-85DB-0D4B-6D6A99C1630D}"/>
                  </a:ext>
                </a:extLst>
              </p:cNvPr>
              <p:cNvGrpSpPr/>
              <p:nvPr/>
            </p:nvGrpSpPr>
            <p:grpSpPr>
              <a:xfrm>
                <a:off x="2766490" y="5426323"/>
                <a:ext cx="3923857" cy="759457"/>
                <a:chOff x="2766490" y="5426323"/>
                <a:chExt cx="3923857" cy="759457"/>
              </a:xfrm>
              <a:solidFill>
                <a:srgbClr val="FFFFFF"/>
              </a:solidFill>
            </p:grpSpPr>
            <p:sp>
              <p:nvSpPr>
                <p:cNvPr id="59" name="Freeform 83">
                  <a:extLst>
                    <a:ext uri="{FF2B5EF4-FFF2-40B4-BE49-F238E27FC236}">
                      <a16:creationId xmlns:a16="http://schemas.microsoft.com/office/drawing/2014/main" id="{4E64EF4B-1C24-1921-EB0B-7293959DBE81}"/>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4">
                  <a:extLst>
                    <a:ext uri="{FF2B5EF4-FFF2-40B4-BE49-F238E27FC236}">
                      <a16:creationId xmlns:a16="http://schemas.microsoft.com/office/drawing/2014/main" id="{34788C8C-45E0-05A6-8F7E-386119E1E99E}"/>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5">
                  <a:extLst>
                    <a:ext uri="{FF2B5EF4-FFF2-40B4-BE49-F238E27FC236}">
                      <a16:creationId xmlns:a16="http://schemas.microsoft.com/office/drawing/2014/main" id="{6E3F8B15-ED79-680D-0A85-3A10528538CF}"/>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86">
                  <a:extLst>
                    <a:ext uri="{FF2B5EF4-FFF2-40B4-BE49-F238E27FC236}">
                      <a16:creationId xmlns:a16="http://schemas.microsoft.com/office/drawing/2014/main" id="{9547A5DC-666F-72CE-6066-06F1797B0143}"/>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7">
                  <a:extLst>
                    <a:ext uri="{FF2B5EF4-FFF2-40B4-BE49-F238E27FC236}">
                      <a16:creationId xmlns:a16="http://schemas.microsoft.com/office/drawing/2014/main" id="{89649E48-571E-0B17-E18A-9D78002CD292}"/>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8">
                  <a:extLst>
                    <a:ext uri="{FF2B5EF4-FFF2-40B4-BE49-F238E27FC236}">
                      <a16:creationId xmlns:a16="http://schemas.microsoft.com/office/drawing/2014/main" id="{08EB8E66-FCAC-C9FB-C18E-C15829F7F00D}"/>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9">
                  <a:extLst>
                    <a:ext uri="{FF2B5EF4-FFF2-40B4-BE49-F238E27FC236}">
                      <a16:creationId xmlns:a16="http://schemas.microsoft.com/office/drawing/2014/main" id="{3DF9220A-B5E1-AD34-DB7C-9130819E5C98}"/>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4" name="Graphic 2">
                <a:extLst>
                  <a:ext uri="{FF2B5EF4-FFF2-40B4-BE49-F238E27FC236}">
                    <a16:creationId xmlns:a16="http://schemas.microsoft.com/office/drawing/2014/main" id="{F280CACE-BE89-F85B-1955-F4A0D52080B9}"/>
                  </a:ext>
                </a:extLst>
              </p:cNvPr>
              <p:cNvGrpSpPr/>
              <p:nvPr/>
            </p:nvGrpSpPr>
            <p:grpSpPr>
              <a:xfrm>
                <a:off x="6870802" y="5410804"/>
                <a:ext cx="2164690" cy="771262"/>
                <a:chOff x="6870802" y="5410804"/>
                <a:chExt cx="2164690" cy="771262"/>
              </a:xfrm>
              <a:solidFill>
                <a:srgbClr val="00A099"/>
              </a:solidFill>
            </p:grpSpPr>
            <p:sp>
              <p:nvSpPr>
                <p:cNvPr id="55" name="Freeform 80">
                  <a:extLst>
                    <a:ext uri="{FF2B5EF4-FFF2-40B4-BE49-F238E27FC236}">
                      <a16:creationId xmlns:a16="http://schemas.microsoft.com/office/drawing/2014/main" id="{2DC2F27F-C2DB-ED89-7449-EF23C4D44F11}"/>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7" name="Freeform 81">
                  <a:extLst>
                    <a:ext uri="{FF2B5EF4-FFF2-40B4-BE49-F238E27FC236}">
                      <a16:creationId xmlns:a16="http://schemas.microsoft.com/office/drawing/2014/main" id="{2BF449EA-B65D-AD83-3C95-3FF01CBB7FC3}"/>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82">
                  <a:extLst>
                    <a:ext uri="{FF2B5EF4-FFF2-40B4-BE49-F238E27FC236}">
                      <a16:creationId xmlns:a16="http://schemas.microsoft.com/office/drawing/2014/main" id="{43D1DAC0-9949-B84F-899A-BC9C2591CAA1}"/>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852E27DF-DB44-7985-3873-84CB3A827634}"/>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19629D24-603A-ACED-7BD1-E837DCC60D08}"/>
                  </a:ext>
                </a:extLst>
              </p:cNvPr>
              <p:cNvGrpSpPr/>
              <p:nvPr/>
            </p:nvGrpSpPr>
            <p:grpSpPr>
              <a:xfrm>
                <a:off x="5720269" y="2764575"/>
                <a:ext cx="1656129" cy="1882392"/>
                <a:chOff x="5720269" y="2764575"/>
                <a:chExt cx="1656129" cy="1882392"/>
              </a:xfrm>
              <a:solidFill>
                <a:schemeClr val="accent1"/>
              </a:solidFill>
            </p:grpSpPr>
            <p:grpSp>
              <p:nvGrpSpPr>
                <p:cNvPr id="46" name="Graphic 2">
                  <a:extLst>
                    <a:ext uri="{FF2B5EF4-FFF2-40B4-BE49-F238E27FC236}">
                      <a16:creationId xmlns:a16="http://schemas.microsoft.com/office/drawing/2014/main" id="{CA9F3B9B-8E9F-6B81-20DA-2196AB3044E3}"/>
                    </a:ext>
                  </a:extLst>
                </p:cNvPr>
                <p:cNvGrpSpPr/>
                <p:nvPr/>
              </p:nvGrpSpPr>
              <p:grpSpPr>
                <a:xfrm>
                  <a:off x="5720269" y="2764575"/>
                  <a:ext cx="1656129" cy="1882392"/>
                  <a:chOff x="5720269" y="2764575"/>
                  <a:chExt cx="1656129" cy="1882392"/>
                </a:xfrm>
                <a:solidFill>
                  <a:srgbClr val="00A099"/>
                </a:solidFill>
              </p:grpSpPr>
              <p:sp>
                <p:nvSpPr>
                  <p:cNvPr id="50" name="Freeform 75">
                    <a:extLst>
                      <a:ext uri="{FF2B5EF4-FFF2-40B4-BE49-F238E27FC236}">
                        <a16:creationId xmlns:a16="http://schemas.microsoft.com/office/drawing/2014/main" id="{A7828B01-0152-EB4F-B916-9B852E02C7C0}"/>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6">
                    <a:extLst>
                      <a:ext uri="{FF2B5EF4-FFF2-40B4-BE49-F238E27FC236}">
                        <a16:creationId xmlns:a16="http://schemas.microsoft.com/office/drawing/2014/main" id="{76A01C09-02B3-93CE-1E46-DFFBF19F374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7">
                    <a:extLst>
                      <a:ext uri="{FF2B5EF4-FFF2-40B4-BE49-F238E27FC236}">
                        <a16:creationId xmlns:a16="http://schemas.microsoft.com/office/drawing/2014/main" id="{1EA6C6FB-8FD9-258A-1A58-0FB83E58C5D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72">
                  <a:extLst>
                    <a:ext uri="{FF2B5EF4-FFF2-40B4-BE49-F238E27FC236}">
                      <a16:creationId xmlns:a16="http://schemas.microsoft.com/office/drawing/2014/main" id="{0D67CA34-ECD5-B4BF-CF82-D897690FD62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3">
                  <a:extLst>
                    <a:ext uri="{FF2B5EF4-FFF2-40B4-BE49-F238E27FC236}">
                      <a16:creationId xmlns:a16="http://schemas.microsoft.com/office/drawing/2014/main" id="{690B2A34-6CED-01F4-522C-004E37ED348B}"/>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9" name="Freeform 74">
                  <a:extLst>
                    <a:ext uri="{FF2B5EF4-FFF2-40B4-BE49-F238E27FC236}">
                      <a16:creationId xmlns:a16="http://schemas.microsoft.com/office/drawing/2014/main" id="{C29839DB-EC63-65E8-3891-EDDCDB3B62F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69">
                <a:extLst>
                  <a:ext uri="{FF2B5EF4-FFF2-40B4-BE49-F238E27FC236}">
                    <a16:creationId xmlns:a16="http://schemas.microsoft.com/office/drawing/2014/main" id="{EF9D19FB-0661-C6C0-DEBE-172A53A7C53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5" name="Freeform 70">
                <a:extLst>
                  <a:ext uri="{FF2B5EF4-FFF2-40B4-BE49-F238E27FC236}">
                    <a16:creationId xmlns:a16="http://schemas.microsoft.com/office/drawing/2014/main" id="{78BC715C-D744-9138-A112-5F54D12707C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131E3A75-BE0B-0357-69FC-67D02AD55D0F}"/>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CF5736FD-BF88-159C-C7F1-114E1942B862}"/>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AD971A67-1E4D-3FF2-92D6-03C7F2EC9F64}"/>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Tree>
    <p:extLst>
      <p:ext uri="{BB962C8B-B14F-4D97-AF65-F5344CB8AC3E}">
        <p14:creationId xmlns:p14="http://schemas.microsoft.com/office/powerpoint/2010/main" val="2727738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29431006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B3F0EF55-C092-758F-6D82-988CE89293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12" name="Picture 11">
            <a:extLst>
              <a:ext uri="{FF2B5EF4-FFF2-40B4-BE49-F238E27FC236}">
                <a16:creationId xmlns:a16="http://schemas.microsoft.com/office/drawing/2014/main" id="{533F1119-4CF8-6152-40E1-35C2E16EBF12}"/>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r="-173"/>
          <a:stretch/>
        </p:blipFill>
        <p:spPr>
          <a:xfrm>
            <a:off x="5765648" y="1"/>
            <a:ext cx="3383157" cy="5142476"/>
          </a:xfrm>
          <a:custGeom>
            <a:avLst/>
            <a:gdLst>
              <a:gd name="connsiteX0" fmla="*/ 1106060 w 4510876"/>
              <a:gd name="connsiteY0" fmla="*/ 0 h 6852540"/>
              <a:gd name="connsiteX1" fmla="*/ 4510876 w 4510876"/>
              <a:gd name="connsiteY1" fmla="*/ 0 h 6852540"/>
              <a:gd name="connsiteX2" fmla="*/ 4510876 w 4510876"/>
              <a:gd name="connsiteY2" fmla="*/ 6852540 h 6852540"/>
              <a:gd name="connsiteX3" fmla="*/ 0 w 4510876"/>
              <a:gd name="connsiteY3" fmla="*/ 6852540 h 6852540"/>
              <a:gd name="connsiteX4" fmla="*/ 166006 w 4510876"/>
              <a:gd name="connsiteY4" fmla="*/ 5824052 h 6852540"/>
              <a:gd name="connsiteX5" fmla="*/ 924186 w 4510876"/>
              <a:gd name="connsiteY5" fmla="*/ 5824052 h 6852540"/>
              <a:gd name="connsiteX6" fmla="*/ 924186 w 4510876"/>
              <a:gd name="connsiteY6" fmla="*/ 5824051 h 6852540"/>
              <a:gd name="connsiteX7" fmla="*/ 166006 w 4510876"/>
              <a:gd name="connsiteY7" fmla="*/ 5824051 h 6852540"/>
              <a:gd name="connsiteX8" fmla="*/ 1106059 w 4510876"/>
              <a:gd name="connsiteY8" fmla="*/ 2 h 6852540"/>
              <a:gd name="connsiteX9" fmla="*/ 1633976 w 4510876"/>
              <a:gd name="connsiteY9" fmla="*/ 2 h 6852540"/>
              <a:gd name="connsiteX10" fmla="*/ 1696535 w 4510876"/>
              <a:gd name="connsiteY10" fmla="*/ 8479 h 6852540"/>
              <a:gd name="connsiteX11" fmla="*/ 1696535 w 4510876"/>
              <a:gd name="connsiteY11" fmla="*/ 8478 h 6852540"/>
              <a:gd name="connsiteX12" fmla="*/ 1633976 w 4510876"/>
              <a:gd name="connsiteY12" fmla="*/ 1 h 6852540"/>
              <a:gd name="connsiteX13" fmla="*/ 1106059 w 4510876"/>
              <a:gd name="connsiteY13" fmla="*/ 1 h 68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0876" h="6852540">
                <a:moveTo>
                  <a:pt x="1106060" y="0"/>
                </a:moveTo>
                <a:lnTo>
                  <a:pt x="4510876" y="0"/>
                </a:lnTo>
                <a:lnTo>
                  <a:pt x="4510876" y="6852540"/>
                </a:lnTo>
                <a:lnTo>
                  <a:pt x="0" y="6852540"/>
                </a:lnTo>
                <a:lnTo>
                  <a:pt x="166006" y="5824052"/>
                </a:lnTo>
                <a:lnTo>
                  <a:pt x="924186" y="5824052"/>
                </a:lnTo>
                <a:lnTo>
                  <a:pt x="924186" y="5824051"/>
                </a:lnTo>
                <a:lnTo>
                  <a:pt x="166006" y="5824051"/>
                </a:lnTo>
                <a:lnTo>
                  <a:pt x="1106059" y="2"/>
                </a:lnTo>
                <a:lnTo>
                  <a:pt x="1633976" y="2"/>
                </a:lnTo>
                <a:lnTo>
                  <a:pt x="1696535" y="8479"/>
                </a:lnTo>
                <a:lnTo>
                  <a:pt x="1696535" y="8478"/>
                </a:lnTo>
                <a:lnTo>
                  <a:pt x="1633976" y="1"/>
                </a:lnTo>
                <a:lnTo>
                  <a:pt x="1106059"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71651"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420AA29-6925-0E75-DE4F-A5A616C94784}"/>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C9D8BEF9-9DBE-8FFC-8289-14C491245EBC}"/>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21AD1B06-0F25-3DC0-8526-59F58BDC5D6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79E325DC-6730-7E23-0246-28AB11E344A6}"/>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7F51C4D8-905E-8172-A517-7449054E613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4971D66-E563-74ED-ED65-B08F2EEFBF9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1AACB546-8E11-EEAF-C0D5-1D2389009E42}"/>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FF81A8C1-1CBE-EE9E-8411-BD0B7340247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874C1FF-2BEA-20C2-84B6-DA00D99691C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B3CF291B-2F1D-AC68-AFE3-703AE1A8286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4B03B834-EC1E-770E-3979-DB07510DD83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338078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4513168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FAEA7E2-B248-9E2A-DC0F-A64B71A43E35}"/>
              </a:ext>
            </a:extLst>
          </p:cNvPr>
          <p:cNvSpPr/>
          <p:nvPr/>
        </p:nvSpPr>
        <p:spPr>
          <a:xfrm flipV="1">
            <a:off x="298174" y="784685"/>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descr="A group of people raising their hands&#10;&#10;Description automatically generated">
            <a:extLst>
              <a:ext uri="{FF2B5EF4-FFF2-40B4-BE49-F238E27FC236}">
                <a16:creationId xmlns:a16="http://schemas.microsoft.com/office/drawing/2014/main" id="{5DB2EADE-3520-D1BC-5EB4-C08ED7CAF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 y="0"/>
            <a:ext cx="9144000" cy="5148519"/>
          </a:xfrm>
          <a:prstGeom prst="rect">
            <a:avLst/>
          </a:prstGeom>
        </p:spPr>
      </p:pic>
      <p:pic>
        <p:nvPicPr>
          <p:cNvPr id="10" name="Picture 9" descr="A group of people raising their hands&#10;&#10;Description automatically generated">
            <a:extLst>
              <a:ext uri="{FF2B5EF4-FFF2-40B4-BE49-F238E27FC236}">
                <a16:creationId xmlns:a16="http://schemas.microsoft.com/office/drawing/2014/main" id="{C0639A6D-5603-F1B8-1C01-F33F579004B0}"/>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40"/>
                    </a14:imgEffect>
                  </a14:imgLayer>
                </a14:imgProps>
              </a:ext>
              <a:ext uri="{28A0092B-C50C-407E-A947-70E740481C1C}">
                <a14:useLocalDpi xmlns:a14="http://schemas.microsoft.com/office/drawing/2010/main" val="0"/>
              </a:ext>
            </a:extLst>
          </a:blip>
          <a:srcRect l="62806" r="131" b="50"/>
          <a:stretch>
            <a:fillRect/>
          </a:stretch>
        </p:blipFill>
        <p:spPr>
          <a:xfrm>
            <a:off x="5742976" y="0"/>
            <a:ext cx="3389017" cy="5145940"/>
          </a:xfrm>
          <a:custGeom>
            <a:avLst/>
            <a:gdLst>
              <a:gd name="connsiteX0" fmla="*/ 830601 w 3389017"/>
              <a:gd name="connsiteY0" fmla="*/ 0 h 5145940"/>
              <a:gd name="connsiteX1" fmla="*/ 3389017 w 3389017"/>
              <a:gd name="connsiteY1" fmla="*/ 0 h 5145940"/>
              <a:gd name="connsiteX2" fmla="*/ 3389017 w 3389017"/>
              <a:gd name="connsiteY2" fmla="*/ 5145940 h 5145940"/>
              <a:gd name="connsiteX3" fmla="*/ 422868 w 3389017"/>
              <a:gd name="connsiteY3" fmla="*/ 5145940 h 5145940"/>
              <a:gd name="connsiteX4" fmla="*/ 426404 w 3389017"/>
              <a:gd name="connsiteY4" fmla="*/ 5143692 h 5145940"/>
              <a:gd name="connsiteX5" fmla="*/ 426403 w 3389017"/>
              <a:gd name="connsiteY5" fmla="*/ 5143692 h 5145940"/>
              <a:gd name="connsiteX6" fmla="*/ 422867 w 3389017"/>
              <a:gd name="connsiteY6" fmla="*/ 5145940 h 5145940"/>
              <a:gd name="connsiteX7" fmla="*/ 0 w 3389017"/>
              <a:gd name="connsiteY7" fmla="*/ 5145940 h 5145940"/>
              <a:gd name="connsiteX8" fmla="*/ 125560 w 3389017"/>
              <a:gd name="connsiteY8" fmla="*/ 4368039 h 5145940"/>
              <a:gd name="connsiteX9" fmla="*/ 694195 w 3389017"/>
              <a:gd name="connsiteY9" fmla="*/ 4368039 h 5145940"/>
              <a:gd name="connsiteX10" fmla="*/ 694195 w 3389017"/>
              <a:gd name="connsiteY10" fmla="*/ 4368039 h 5145940"/>
              <a:gd name="connsiteX11" fmla="*/ 125560 w 3389017"/>
              <a:gd name="connsiteY11" fmla="*/ 4368039 h 5145940"/>
              <a:gd name="connsiteX12" fmla="*/ 830600 w 3389017"/>
              <a:gd name="connsiteY12" fmla="*/ 2 h 5145940"/>
              <a:gd name="connsiteX13" fmla="*/ 1226538 w 3389017"/>
              <a:gd name="connsiteY13" fmla="*/ 2 h 5145940"/>
              <a:gd name="connsiteX14" fmla="*/ 1273457 w 3389017"/>
              <a:gd name="connsiteY14" fmla="*/ 6359 h 5145940"/>
              <a:gd name="connsiteX15" fmla="*/ 1273457 w 3389017"/>
              <a:gd name="connsiteY15" fmla="*/ 6359 h 5145940"/>
              <a:gd name="connsiteX16" fmla="*/ 1226538 w 3389017"/>
              <a:gd name="connsiteY16" fmla="*/ 1 h 5145940"/>
              <a:gd name="connsiteX17" fmla="*/ 830600 w 3389017"/>
              <a:gd name="connsiteY17" fmla="*/ 1 h 514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9017" h="5145940">
                <a:moveTo>
                  <a:pt x="830601" y="0"/>
                </a:moveTo>
                <a:lnTo>
                  <a:pt x="3389017" y="0"/>
                </a:lnTo>
                <a:lnTo>
                  <a:pt x="3389017" y="5145940"/>
                </a:lnTo>
                <a:lnTo>
                  <a:pt x="422868" y="5145940"/>
                </a:lnTo>
                <a:lnTo>
                  <a:pt x="426404" y="5143692"/>
                </a:lnTo>
                <a:lnTo>
                  <a:pt x="426403" y="5143692"/>
                </a:lnTo>
                <a:lnTo>
                  <a:pt x="422867" y="5145940"/>
                </a:lnTo>
                <a:lnTo>
                  <a:pt x="0" y="5145940"/>
                </a:lnTo>
                <a:lnTo>
                  <a:pt x="125560" y="4368039"/>
                </a:lnTo>
                <a:lnTo>
                  <a:pt x="694195" y="4368039"/>
                </a:lnTo>
                <a:lnTo>
                  <a:pt x="694195" y="4368039"/>
                </a:lnTo>
                <a:lnTo>
                  <a:pt x="125560" y="4368039"/>
                </a:lnTo>
                <a:lnTo>
                  <a:pt x="830600" y="2"/>
                </a:lnTo>
                <a:lnTo>
                  <a:pt x="1226538" y="2"/>
                </a:lnTo>
                <a:lnTo>
                  <a:pt x="1273457" y="6359"/>
                </a:lnTo>
                <a:lnTo>
                  <a:pt x="1273457" y="6359"/>
                </a:lnTo>
                <a:lnTo>
                  <a:pt x="1226538" y="1"/>
                </a:lnTo>
                <a:lnTo>
                  <a:pt x="830600" y="1"/>
                </a:lnTo>
                <a:close/>
              </a:path>
            </a:pathLst>
          </a:custGeom>
          <a:effectLst>
            <a:outerShdw blurRad="190500" dist="63500" dir="8100000" algn="tr" rotWithShape="0">
              <a:schemeClr val="bg2">
                <a:lumMod val="10000"/>
                <a:alpha val="40000"/>
              </a:schemeClr>
            </a:outerShdw>
          </a:effectLst>
        </p:spPr>
      </p:pic>
      <p:sp>
        <p:nvSpPr>
          <p:cNvPr id="34" name="Freeform 8">
            <a:extLst>
              <a:ext uri="{FF2B5EF4-FFF2-40B4-BE49-F238E27FC236}">
                <a16:creationId xmlns:a16="http://schemas.microsoft.com/office/drawing/2014/main" id="{C37462B5-4CED-C305-4CDB-14F6167A0C31}"/>
              </a:ext>
            </a:extLst>
          </p:cNvPr>
          <p:cNvSpPr/>
          <p:nvPr/>
        </p:nvSpPr>
        <p:spPr>
          <a:xfrm>
            <a:off x="575009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2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B6F0F40F-7A87-0641-28D2-4431CEB6694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4E49D8C3-DDEA-2C22-B47C-BFC8033C1761}"/>
                </a:ext>
              </a:extLst>
            </p:cNvPr>
            <p:cNvGrpSpPr/>
            <p:nvPr/>
          </p:nvGrpSpPr>
          <p:grpSpPr>
            <a:xfrm>
              <a:off x="5720269" y="2764575"/>
              <a:ext cx="1656129" cy="1882392"/>
              <a:chOff x="5720269" y="2764575"/>
              <a:chExt cx="1656129" cy="1882392"/>
            </a:xfrm>
            <a:solidFill>
              <a:schemeClr val="accent1"/>
            </a:solidFill>
          </p:grpSpPr>
          <p:grpSp>
            <p:nvGrpSpPr>
              <p:cNvPr id="22" name="Graphic 2">
                <a:extLst>
                  <a:ext uri="{FF2B5EF4-FFF2-40B4-BE49-F238E27FC236}">
                    <a16:creationId xmlns:a16="http://schemas.microsoft.com/office/drawing/2014/main" id="{5534C0B5-22DA-A3B5-C1A4-0DE5B42AF158}"/>
                  </a:ext>
                </a:extLst>
              </p:cNvPr>
              <p:cNvGrpSpPr/>
              <p:nvPr/>
            </p:nvGrpSpPr>
            <p:grpSpPr>
              <a:xfrm>
                <a:off x="5720269" y="2764575"/>
                <a:ext cx="1656129" cy="1882392"/>
                <a:chOff x="5720269" y="2764575"/>
                <a:chExt cx="1656129" cy="1882392"/>
              </a:xfrm>
              <a:solidFill>
                <a:srgbClr val="00A099"/>
              </a:solidFill>
            </p:grpSpPr>
            <p:sp>
              <p:nvSpPr>
                <p:cNvPr id="26" name="Freeform 75">
                  <a:extLst>
                    <a:ext uri="{FF2B5EF4-FFF2-40B4-BE49-F238E27FC236}">
                      <a16:creationId xmlns:a16="http://schemas.microsoft.com/office/drawing/2014/main" id="{7D8FCA43-C761-7ED2-5A67-2FEE67FE688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Freeform 76">
                  <a:extLst>
                    <a:ext uri="{FF2B5EF4-FFF2-40B4-BE49-F238E27FC236}">
                      <a16:creationId xmlns:a16="http://schemas.microsoft.com/office/drawing/2014/main" id="{35590C9A-A0E2-9C66-D4AD-BBD006B75E87}"/>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7">
                  <a:extLst>
                    <a:ext uri="{FF2B5EF4-FFF2-40B4-BE49-F238E27FC236}">
                      <a16:creationId xmlns:a16="http://schemas.microsoft.com/office/drawing/2014/main" id="{95383C3C-5688-DF10-E26C-3962D1EFF7E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3" name="Freeform 72">
                <a:extLst>
                  <a:ext uri="{FF2B5EF4-FFF2-40B4-BE49-F238E27FC236}">
                    <a16:creationId xmlns:a16="http://schemas.microsoft.com/office/drawing/2014/main" id="{5F6E6026-D933-A4B4-4D20-B3B53064F74B}"/>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4" name="Freeform 73">
                <a:extLst>
                  <a:ext uri="{FF2B5EF4-FFF2-40B4-BE49-F238E27FC236}">
                    <a16:creationId xmlns:a16="http://schemas.microsoft.com/office/drawing/2014/main" id="{631D5994-75A2-B42D-3A2E-29E65495AD9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4">
                <a:extLst>
                  <a:ext uri="{FF2B5EF4-FFF2-40B4-BE49-F238E27FC236}">
                    <a16:creationId xmlns:a16="http://schemas.microsoft.com/office/drawing/2014/main" id="{30E8F12F-612A-5834-767F-5F1A6DEAF14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8415BC24-B0C8-EF69-7972-2C7748FA2B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CBE03CB9-BD69-FD9B-0EFD-8C56D17F313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301844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8_Lunch slide">
    <p:bg>
      <p:bgPr>
        <a:blipFill dpi="0" rotWithShape="1">
          <a:blip r:embed="rId3">
            <a:alphaModFix amt="51000"/>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erson sitting at a desk writing on a pad&#10;&#10;Description automatically generated">
            <a:extLst>
              <a:ext uri="{FF2B5EF4-FFF2-40B4-BE49-F238E27FC236}">
                <a16:creationId xmlns:a16="http://schemas.microsoft.com/office/drawing/2014/main" id="{5E04A05E-C9DB-E76C-54AB-A6DB377D2DCC}"/>
              </a:ext>
            </a:extLst>
          </p:cNvPr>
          <p:cNvPicPr>
            <a:picLocks noChangeAspect="1"/>
          </p:cNvPicPr>
          <p:nvPr/>
        </p:nvPicPr>
        <p:blipFill rotWithShape="1">
          <a:blip r:embed="rId4">
            <a:extLst>
              <a:ext uri="{28A0092B-C50C-407E-A947-70E740481C1C}">
                <a14:useLocalDpi xmlns:a14="http://schemas.microsoft.com/office/drawing/2010/main" val="0"/>
              </a:ext>
            </a:extLst>
          </a:blip>
          <a:srcRect b="15686"/>
          <a:stretch/>
        </p:blipFill>
        <p:spPr>
          <a:xfrm flipH="1">
            <a:off x="-1" y="1"/>
            <a:ext cx="9148805" cy="5142476"/>
          </a:xfrm>
          <a:prstGeom prst="rect">
            <a:avLst/>
          </a:prstGeom>
        </p:spPr>
      </p:pic>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04244599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grpSp>
        <p:nvGrpSpPr>
          <p:cNvPr id="2" name="Graphic 2">
            <a:extLst>
              <a:ext uri="{FF2B5EF4-FFF2-40B4-BE49-F238E27FC236}">
                <a16:creationId xmlns:a16="http://schemas.microsoft.com/office/drawing/2014/main" id="{D9E79B20-714C-1EAE-7A8C-0344666771CC}"/>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3C62B50B-A51D-CE83-D50B-A7E0E2297FDB}"/>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D8972664-3F3D-6A33-1CB2-13E6C1FF4D66}"/>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50B08370-8E57-DD69-FADF-4A6892A5CF67}"/>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6AABF3E5-D7D4-F272-B20C-A4A646A3894D}"/>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6CDB33DC-327F-9102-AFA3-DC7612DD3AB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4DFD4303-2053-547F-F51D-A1E57DB4C01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B8ED043-4C6B-EECB-DA0D-9DF4A28B7CA0}"/>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9343D19A-2DAF-32C0-8C73-93D69FAEBD4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8399F4B4-098E-4780-5538-66E1ACF7005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38962A08-484B-B42F-E31B-099133D3D18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19" name="Picture 18" descr="A person sitting at a desk writing on a pad&#10;&#10;Description automatically generated">
            <a:extLst>
              <a:ext uri="{FF2B5EF4-FFF2-40B4-BE49-F238E27FC236}">
                <a16:creationId xmlns:a16="http://schemas.microsoft.com/office/drawing/2014/main" id="{E58F1722-90F2-9860-EFD8-093E6D44E02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40"/>
                    </a14:imgEffect>
                  </a14:imgLayer>
                </a14:imgProps>
              </a:ext>
              <a:ext uri="{28A0092B-C50C-407E-A947-70E740481C1C}">
                <a14:useLocalDpi xmlns:a14="http://schemas.microsoft.com/office/drawing/2010/main" val="0"/>
              </a:ext>
            </a:extLst>
          </a:blip>
          <a:srcRect l="53" r="62910" b="15686"/>
          <a:stretch/>
        </p:blipFill>
        <p:spPr>
          <a:xfrm flipH="1">
            <a:off x="5755542" y="0"/>
            <a:ext cx="3388458" cy="5142476"/>
          </a:xfrm>
          <a:custGeom>
            <a:avLst/>
            <a:gdLst>
              <a:gd name="connsiteX0" fmla="*/ 2558417 w 3388458"/>
              <a:gd name="connsiteY0" fmla="*/ 0 h 5142476"/>
              <a:gd name="connsiteX1" fmla="*/ 0 w 3388458"/>
              <a:gd name="connsiteY1" fmla="*/ 0 h 5142476"/>
              <a:gd name="connsiteX2" fmla="*/ 0 w 3388458"/>
              <a:gd name="connsiteY2" fmla="*/ 5142476 h 5142476"/>
              <a:gd name="connsiteX3" fmla="*/ 3388458 w 3388458"/>
              <a:gd name="connsiteY3" fmla="*/ 5142476 h 5142476"/>
              <a:gd name="connsiteX4" fmla="*/ 3263457 w 3388458"/>
              <a:gd name="connsiteY4" fmla="*/ 4368039 h 5142476"/>
              <a:gd name="connsiteX5" fmla="*/ 2694822 w 3388458"/>
              <a:gd name="connsiteY5" fmla="*/ 4368039 h 5142476"/>
              <a:gd name="connsiteX6" fmla="*/ 2694822 w 3388458"/>
              <a:gd name="connsiteY6" fmla="*/ 4368039 h 5142476"/>
              <a:gd name="connsiteX7" fmla="*/ 3263457 w 3388458"/>
              <a:gd name="connsiteY7" fmla="*/ 4368039 h 5142476"/>
              <a:gd name="connsiteX8" fmla="*/ 2558418 w 3388458"/>
              <a:gd name="connsiteY8" fmla="*/ 2 h 5142476"/>
              <a:gd name="connsiteX9" fmla="*/ 2162480 w 3388458"/>
              <a:gd name="connsiteY9" fmla="*/ 2 h 5142476"/>
              <a:gd name="connsiteX10" fmla="*/ 2115561 w 3388458"/>
              <a:gd name="connsiteY10" fmla="*/ 6359 h 5142476"/>
              <a:gd name="connsiteX11" fmla="*/ 2115561 w 3388458"/>
              <a:gd name="connsiteY11" fmla="*/ 6359 h 5142476"/>
              <a:gd name="connsiteX12" fmla="*/ 2162480 w 3388458"/>
              <a:gd name="connsiteY12" fmla="*/ 1 h 5142476"/>
              <a:gd name="connsiteX13" fmla="*/ 2558418 w 3388458"/>
              <a:gd name="connsiteY13" fmla="*/ 1 h 51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458" h="5142476">
                <a:moveTo>
                  <a:pt x="2558417" y="0"/>
                </a:moveTo>
                <a:lnTo>
                  <a:pt x="0" y="0"/>
                </a:lnTo>
                <a:lnTo>
                  <a:pt x="0" y="5142476"/>
                </a:lnTo>
                <a:lnTo>
                  <a:pt x="3388458" y="5142476"/>
                </a:lnTo>
                <a:lnTo>
                  <a:pt x="3263457" y="4368039"/>
                </a:lnTo>
                <a:lnTo>
                  <a:pt x="2694822" y="4368039"/>
                </a:lnTo>
                <a:lnTo>
                  <a:pt x="2694822" y="4368039"/>
                </a:lnTo>
                <a:lnTo>
                  <a:pt x="3263457" y="4368039"/>
                </a:lnTo>
                <a:lnTo>
                  <a:pt x="2558418" y="2"/>
                </a:lnTo>
                <a:lnTo>
                  <a:pt x="2162480" y="2"/>
                </a:lnTo>
                <a:lnTo>
                  <a:pt x="2115561" y="6359"/>
                </a:lnTo>
                <a:lnTo>
                  <a:pt x="2115561" y="6359"/>
                </a:lnTo>
                <a:lnTo>
                  <a:pt x="2162480" y="1"/>
                </a:lnTo>
                <a:lnTo>
                  <a:pt x="2558418" y="1"/>
                </a:lnTo>
                <a:close/>
              </a:path>
            </a:pathLst>
          </a:custGeom>
          <a:effectLst>
            <a:outerShdw blurRad="190500" dist="63500" dir="8100000" algn="tr" rotWithShape="0">
              <a:prstClr val="black">
                <a:alpha val="40000"/>
              </a:prstClr>
            </a:outerShdw>
          </a:effectLst>
        </p:spPr>
      </p:pic>
      <p:sp>
        <p:nvSpPr>
          <p:cNvPr id="20" name="Freeform 8">
            <a:extLst>
              <a:ext uri="{FF2B5EF4-FFF2-40B4-BE49-F238E27FC236}">
                <a16:creationId xmlns:a16="http://schemas.microsoft.com/office/drawing/2014/main" id="{4EFF3DBF-D35A-3D50-22DD-188E297BF246}"/>
              </a:ext>
            </a:extLst>
          </p:cNvPr>
          <p:cNvSpPr/>
          <p:nvPr/>
        </p:nvSpPr>
        <p:spPr>
          <a:xfrm>
            <a:off x="5757023"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1827130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568BEAE-D7DE-CBE6-1914-19CE660E7DA6}"/>
              </a:ext>
            </a:extLst>
          </p:cNvPr>
          <p:cNvGraphicFramePr>
            <a:graphicFrameLocks noChangeAspect="1"/>
          </p:cNvGraphicFramePr>
          <p:nvPr>
            <p:custDataLst>
              <p:tags r:id="rId1"/>
            </p:custDataLst>
            <p:extLst>
              <p:ext uri="{D42A27DB-BD31-4B8C-83A1-F6EECF244321}">
                <p14:modId xmlns:p14="http://schemas.microsoft.com/office/powerpoint/2010/main" val="22648090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568BEAE-D7DE-CBE6-1914-19CE660E7DA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DE3BCB63-9553-BF0C-3735-50DEB09D6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pic>
        <p:nvPicPr>
          <p:cNvPr id="7" name="Picture 6">
            <a:extLst>
              <a:ext uri="{FF2B5EF4-FFF2-40B4-BE49-F238E27FC236}">
                <a16:creationId xmlns:a16="http://schemas.microsoft.com/office/drawing/2014/main" id="{B0B4D884-F04B-DBC9-EFC5-B5AD9571D44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754C49C1-8AA7-0F1F-BDD2-D20FCD5EFE5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95A21216-ED13-9A75-4FCA-41458F1B420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529C4750-0D70-9A2B-CCBC-6F21FCEE45D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5420FF3-6ECF-592C-9FFF-9EA3F12E618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5A1EC57-8130-ECEA-8EA2-E1B71B53345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7010A060-8C35-0A17-6A5F-11FA1E87771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C2B15FCE-EE3A-F834-536C-2549FD0CFEB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134AF12-4BC8-54C2-26AD-EB2B1E3CC4D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7002E28-7B97-0FEA-16ED-BEB9CCF0F2C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F9F8651F-4ED1-03A2-5830-4D981C92346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9900B49-A9F5-061C-E96B-BA60DCDB487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688525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2C11C0-6426-DFDF-852F-24881F59EC81}"/>
              </a:ext>
            </a:extLst>
          </p:cNvPr>
          <p:cNvGraphicFramePr>
            <a:graphicFrameLocks noChangeAspect="1"/>
          </p:cNvGraphicFramePr>
          <p:nvPr>
            <p:custDataLst>
              <p:tags r:id="rId1"/>
            </p:custDataLst>
            <p:extLst>
              <p:ext uri="{D42A27DB-BD31-4B8C-83A1-F6EECF244321}">
                <p14:modId xmlns:p14="http://schemas.microsoft.com/office/powerpoint/2010/main" val="624079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E2C11C0-6426-DFDF-852F-24881F59EC8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584B5DF4-86BD-4202-1277-BA2E5965C3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3233FA53-EEF8-0122-15A9-EC14690F4E38}"/>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9986" y="0"/>
            <a:ext cx="3379127" cy="5143500"/>
          </a:xfrm>
          <a:custGeom>
            <a:avLst/>
            <a:gdLst>
              <a:gd name="connsiteX0" fmla="*/ 1106941 w 4505502"/>
              <a:gd name="connsiteY0" fmla="*/ 0 h 6858000"/>
              <a:gd name="connsiteX1" fmla="*/ 1647112 w 4505502"/>
              <a:gd name="connsiteY1" fmla="*/ 0 h 6858000"/>
              <a:gd name="connsiteX2" fmla="*/ 1697679 w 4505502"/>
              <a:gd name="connsiteY2" fmla="*/ 6852 h 6858000"/>
              <a:gd name="connsiteX3" fmla="*/ 1697679 w 4505502"/>
              <a:gd name="connsiteY3" fmla="*/ 6851 h 6858000"/>
              <a:gd name="connsiteX4" fmla="*/ 1647120 w 4505502"/>
              <a:gd name="connsiteY4" fmla="*/ 0 h 6858000"/>
              <a:gd name="connsiteX5" fmla="*/ 4505502 w 4505502"/>
              <a:gd name="connsiteY5" fmla="*/ 0 h 6858000"/>
              <a:gd name="connsiteX6" fmla="*/ 4505502 w 4505502"/>
              <a:gd name="connsiteY6" fmla="*/ 6858000 h 6858000"/>
              <a:gd name="connsiteX7" fmla="*/ 566118 w 4505502"/>
              <a:gd name="connsiteY7" fmla="*/ 6858000 h 6858000"/>
              <a:gd name="connsiteX8" fmla="*/ 568275 w 4505502"/>
              <a:gd name="connsiteY8" fmla="*/ 6856628 h 6858000"/>
              <a:gd name="connsiteX9" fmla="*/ 568274 w 4505502"/>
              <a:gd name="connsiteY9" fmla="*/ 6856628 h 6858000"/>
              <a:gd name="connsiteX10" fmla="*/ 566117 w 4505502"/>
              <a:gd name="connsiteY10" fmla="*/ 6858000 h 6858000"/>
              <a:gd name="connsiteX11" fmla="*/ 0 w 4505502"/>
              <a:gd name="connsiteY11" fmla="*/ 6858000 h 6858000"/>
              <a:gd name="connsiteX12" fmla="*/ 167150 w 4505502"/>
              <a:gd name="connsiteY12" fmla="*/ 5822425 h 6858000"/>
              <a:gd name="connsiteX13" fmla="*/ 925330 w 4505502"/>
              <a:gd name="connsiteY13" fmla="*/ 5822425 h 6858000"/>
              <a:gd name="connsiteX14" fmla="*/ 925330 w 4505502"/>
              <a:gd name="connsiteY14" fmla="*/ 5822424 h 6858000"/>
              <a:gd name="connsiteX15" fmla="*/ 167150 w 4505502"/>
              <a:gd name="connsiteY15" fmla="*/ 5822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05502" h="6858000">
                <a:moveTo>
                  <a:pt x="1106941" y="0"/>
                </a:moveTo>
                <a:lnTo>
                  <a:pt x="1647112" y="0"/>
                </a:lnTo>
                <a:lnTo>
                  <a:pt x="1697679" y="6852"/>
                </a:lnTo>
                <a:lnTo>
                  <a:pt x="1697679" y="6851"/>
                </a:lnTo>
                <a:lnTo>
                  <a:pt x="1647120" y="0"/>
                </a:lnTo>
                <a:lnTo>
                  <a:pt x="4505502" y="0"/>
                </a:lnTo>
                <a:lnTo>
                  <a:pt x="4505502" y="6858000"/>
                </a:lnTo>
                <a:lnTo>
                  <a:pt x="566118" y="6858000"/>
                </a:lnTo>
                <a:lnTo>
                  <a:pt x="568275" y="6856628"/>
                </a:lnTo>
                <a:lnTo>
                  <a:pt x="568274" y="6856628"/>
                </a:lnTo>
                <a:lnTo>
                  <a:pt x="566117" y="6858000"/>
                </a:lnTo>
                <a:lnTo>
                  <a:pt x="0" y="6858000"/>
                </a:lnTo>
                <a:lnTo>
                  <a:pt x="167150" y="5822425"/>
                </a:lnTo>
                <a:lnTo>
                  <a:pt x="925330" y="5822425"/>
                </a:lnTo>
                <a:lnTo>
                  <a:pt x="925330" y="5822424"/>
                </a:lnTo>
                <a:lnTo>
                  <a:pt x="167150" y="5822424"/>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22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CABED26-7966-83BC-CD38-D0FA0ED6468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239349BB-20C6-BC4C-ED58-815C227C728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6C330FD3-37BA-1C25-3EE2-09801A8DD61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59E18091-2FC9-C880-98E1-E9A70B90594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6255805A-685D-617D-2708-C3174AF447C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E00EAD29-3933-B482-285C-895D8109346C}"/>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7E889D02-D7DA-90AC-0292-026985CAC56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C92E67A-B504-BBC0-F0D8-D0AF818B23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D5E4B536-3123-2FEC-A986-FC6438E9783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FA6F6697-5756-A2CA-F234-E7871106B6C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202CD2B1-3C58-D197-3055-CC1B20A047F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11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A86ACB-53DD-D422-B321-A200D26EAF4F}"/>
              </a:ext>
            </a:extLst>
          </p:cNvPr>
          <p:cNvGraphicFramePr>
            <a:graphicFrameLocks noChangeAspect="1"/>
          </p:cNvGraphicFramePr>
          <p:nvPr>
            <p:custDataLst>
              <p:tags r:id="rId1"/>
            </p:custDataLst>
            <p:extLst>
              <p:ext uri="{D42A27DB-BD31-4B8C-83A1-F6EECF244321}">
                <p14:modId xmlns:p14="http://schemas.microsoft.com/office/powerpoint/2010/main" val="5407235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DA86ACB-53DD-D422-B321-A200D26EAF4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8">
            <a:extLst>
              <a:ext uri="{FF2B5EF4-FFF2-40B4-BE49-F238E27FC236}">
                <a16:creationId xmlns:a16="http://schemas.microsoft.com/office/drawing/2014/main" id="{34A8CF12-0BFB-864B-4D28-45305DDC96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7C356C6E-B2B5-7A95-5A61-3DAF040F4DC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60699" y="0"/>
            <a:ext cx="3383302" cy="5143500"/>
          </a:xfrm>
          <a:custGeom>
            <a:avLst/>
            <a:gdLst>
              <a:gd name="connsiteX0" fmla="*/ 1106941 w 4511069"/>
              <a:gd name="connsiteY0" fmla="*/ 0 h 6858000"/>
              <a:gd name="connsiteX1" fmla="*/ 1639262 w 4511069"/>
              <a:gd name="connsiteY1" fmla="*/ 0 h 6858000"/>
              <a:gd name="connsiteX2" fmla="*/ 1697511 w 4511069"/>
              <a:gd name="connsiteY2" fmla="*/ 7893 h 6858000"/>
              <a:gd name="connsiteX3" fmla="*/ 1697511 w 4511069"/>
              <a:gd name="connsiteY3" fmla="*/ 7892 h 6858000"/>
              <a:gd name="connsiteX4" fmla="*/ 1639269 w 4511069"/>
              <a:gd name="connsiteY4" fmla="*/ 0 h 6858000"/>
              <a:gd name="connsiteX5" fmla="*/ 4511069 w 4511069"/>
              <a:gd name="connsiteY5" fmla="*/ 0 h 6858000"/>
              <a:gd name="connsiteX6" fmla="*/ 4511069 w 4511069"/>
              <a:gd name="connsiteY6" fmla="*/ 6858000 h 6858000"/>
              <a:gd name="connsiteX7" fmla="*/ 567587 w 4511069"/>
              <a:gd name="connsiteY7" fmla="*/ 6858000 h 6858000"/>
              <a:gd name="connsiteX8" fmla="*/ 568107 w 4511069"/>
              <a:gd name="connsiteY8" fmla="*/ 6857669 h 6858000"/>
              <a:gd name="connsiteX9" fmla="*/ 568106 w 4511069"/>
              <a:gd name="connsiteY9" fmla="*/ 6857669 h 6858000"/>
              <a:gd name="connsiteX10" fmla="*/ 567586 w 4511069"/>
              <a:gd name="connsiteY10" fmla="*/ 6858000 h 6858000"/>
              <a:gd name="connsiteX11" fmla="*/ 0 w 4511069"/>
              <a:gd name="connsiteY11" fmla="*/ 6858000 h 6858000"/>
              <a:gd name="connsiteX12" fmla="*/ 166982 w 4511069"/>
              <a:gd name="connsiteY12" fmla="*/ 5823466 h 6858000"/>
              <a:gd name="connsiteX13" fmla="*/ 925162 w 4511069"/>
              <a:gd name="connsiteY13" fmla="*/ 5823466 h 6858000"/>
              <a:gd name="connsiteX14" fmla="*/ 925162 w 4511069"/>
              <a:gd name="connsiteY14" fmla="*/ 5823465 h 6858000"/>
              <a:gd name="connsiteX15" fmla="*/ 166982 w 4511069"/>
              <a:gd name="connsiteY15" fmla="*/ 5823465 h 6858000"/>
              <a:gd name="connsiteX16" fmla="*/ 1106941 w 4511069"/>
              <a:gd name="connsiteY1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1069" h="6858000">
                <a:moveTo>
                  <a:pt x="1106941" y="0"/>
                </a:moveTo>
                <a:lnTo>
                  <a:pt x="1639262" y="0"/>
                </a:lnTo>
                <a:lnTo>
                  <a:pt x="1697511" y="7893"/>
                </a:lnTo>
                <a:lnTo>
                  <a:pt x="1697511" y="7892"/>
                </a:lnTo>
                <a:lnTo>
                  <a:pt x="1639269" y="0"/>
                </a:lnTo>
                <a:lnTo>
                  <a:pt x="4511069" y="0"/>
                </a:lnTo>
                <a:lnTo>
                  <a:pt x="4511069" y="6858000"/>
                </a:lnTo>
                <a:lnTo>
                  <a:pt x="567587" y="6858000"/>
                </a:lnTo>
                <a:lnTo>
                  <a:pt x="568107" y="6857669"/>
                </a:lnTo>
                <a:lnTo>
                  <a:pt x="568106" y="6857669"/>
                </a:lnTo>
                <a:lnTo>
                  <a:pt x="567586" y="6858000"/>
                </a:lnTo>
                <a:lnTo>
                  <a:pt x="0" y="6858000"/>
                </a:lnTo>
                <a:lnTo>
                  <a:pt x="166982" y="5823466"/>
                </a:lnTo>
                <a:lnTo>
                  <a:pt x="925162" y="5823466"/>
                </a:lnTo>
                <a:lnTo>
                  <a:pt x="925162" y="5823465"/>
                </a:lnTo>
                <a:lnTo>
                  <a:pt x="166982" y="5823465"/>
                </a:lnTo>
                <a:lnTo>
                  <a:pt x="1106941" y="0"/>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820144DC-C304-B32A-1CBF-DA4182FD900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55029527-F74F-C5AB-91B9-18E81ACFCF5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B1EB0E71-2A88-117D-7FE5-296C8BB3E95C}"/>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EBC0A3D5-B89F-E979-C021-6112BA917684}"/>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B240B972-98D0-CFA5-5793-0B58568149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9B8D86FE-F15B-EA65-70CF-DAC42644920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7169D97B-1A2B-F9AB-A4A9-A42A9215649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669906C6-5F5D-C4F7-D241-51CEE1AD242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39700647-4829-986E-BBD3-5593D5B2DFA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CC31620-3EE7-E5DF-60B2-68B569B435F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0DF1DE43-19D2-DE99-8F9A-0D8A4B095399}"/>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3581446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2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EBB819-B9E6-4DB5-669C-19A93CDAD22A}"/>
              </a:ext>
            </a:extLst>
          </p:cNvPr>
          <p:cNvGraphicFramePr>
            <a:graphicFrameLocks noChangeAspect="1"/>
          </p:cNvGraphicFramePr>
          <p:nvPr>
            <p:custDataLst>
              <p:tags r:id="rId1"/>
            </p:custDataLst>
            <p:extLst>
              <p:ext uri="{D42A27DB-BD31-4B8C-83A1-F6EECF244321}">
                <p14:modId xmlns:p14="http://schemas.microsoft.com/office/powerpoint/2010/main" val="6342707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3DEBB819-B9E6-4DB5-669C-19A93CDAD22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EBB36352-569E-80FC-83C4-466A015D76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BC993C79-BFCE-31FF-CBA8-7ED50119C0D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srgbClr val="000000"/>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5378" y="1025"/>
            <a:ext cx="3393428"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E92E0EDF-0E5B-D679-E57D-ECE61D68542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CC8C7BED-BE1A-BCD9-846E-90D1F0D0717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5EFA46-E019-218F-5055-1AEB65728389}"/>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E1F0A470-F632-FB64-6AD9-866075D9D3C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C8A75F81-731B-B4C1-04E8-6442226482E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10ED8382-08CC-AF29-35AC-88E3ADBE4601}"/>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6A92BA1F-A7B8-B6C2-D52C-92944E47D70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A6D6A43-CC47-F289-81A1-50360EAECD3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3614373-E207-919A-880C-CB801347C98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4EF08F1-BF1E-7000-EE4B-E5CFCBD97D7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1199E50-4DFF-463B-15B8-92BAFD0AF0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lgn="l">
              <a:defRPr sz="2400" b="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073309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360DD0C-C6FA-43E6-8CA4-EC0315E75915}" type="datetime1">
              <a:rPr lang="en-US" smtClean="0"/>
              <a:t>7/24/2025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76213444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361D35-2BBC-923E-175B-2CDE95760283}"/>
              </a:ext>
            </a:extLst>
          </p:cNvPr>
          <p:cNvGraphicFramePr>
            <a:graphicFrameLocks noChangeAspect="1"/>
          </p:cNvGraphicFramePr>
          <p:nvPr>
            <p:custDataLst>
              <p:tags r:id="rId1"/>
            </p:custDataLst>
            <p:extLst>
              <p:ext uri="{D42A27DB-BD31-4B8C-83A1-F6EECF244321}">
                <p14:modId xmlns:p14="http://schemas.microsoft.com/office/powerpoint/2010/main" val="183604642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B361D35-2BBC-923E-175B-2CDE9576028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descr="A picture containing text, person&#10;&#10;Description automatically generated">
            <a:extLst>
              <a:ext uri="{FF2B5EF4-FFF2-40B4-BE49-F238E27FC236}">
                <a16:creationId xmlns:a16="http://schemas.microsoft.com/office/drawing/2014/main" id="{D1333C2C-02F8-B78B-30B3-65CCEB8A2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BF4B3445-CC71-1045-7F8C-D4A4676FCE7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3F407CC-E96E-8C10-6ACF-483BE3FBBFD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4BFD7DA3-4065-DC4F-E484-B5A0287E0EAE}"/>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7431D8A2-D9C9-DCFD-166D-012829BECA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99EF448-2A94-4B1C-E9DE-4B456EFCE4D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35DE5CCA-6165-55E3-EB1E-44BCF30802EF}"/>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D4367764-7C6C-3B75-9B96-BCCCAB43D52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E83BB-908C-D738-BCEA-8C2BA99678B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57DFE6D1-FE3B-BA5C-FAD2-2858643AB8D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04FB89B-0278-1877-89E0-D68409C11EB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54BE19CA-0036-65A8-02DD-728241253BE2}"/>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CDAB89A4-BA5E-6F11-50D8-65A0A8C455E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0844761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8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DCF461-62AE-2E98-4A7E-3D15C53EB945}"/>
              </a:ext>
            </a:extLst>
          </p:cNvPr>
          <p:cNvGraphicFramePr>
            <a:graphicFrameLocks noChangeAspect="1"/>
          </p:cNvGraphicFramePr>
          <p:nvPr>
            <p:custDataLst>
              <p:tags r:id="rId1"/>
            </p:custDataLst>
            <p:extLst>
              <p:ext uri="{D42A27DB-BD31-4B8C-83A1-F6EECF244321}">
                <p14:modId xmlns:p14="http://schemas.microsoft.com/office/powerpoint/2010/main" val="328549325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EDCF461-62AE-2E98-4A7E-3D15C53EB945}"/>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A picture containing person, child&#10;&#10;Description automatically generated">
            <a:extLst>
              <a:ext uri="{FF2B5EF4-FFF2-40B4-BE49-F238E27FC236}">
                <a16:creationId xmlns:a16="http://schemas.microsoft.com/office/drawing/2014/main" id="{FC1E40EC-62F6-ACBD-7BF8-498D3BEF6F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A picture containing person, child&#10;&#10;Description automatically generated">
            <a:extLst>
              <a:ext uri="{FF2B5EF4-FFF2-40B4-BE49-F238E27FC236}">
                <a16:creationId xmlns:a16="http://schemas.microsoft.com/office/drawing/2014/main" id="{1D348B6A-6370-AFE2-6D61-115A09E28A4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2CB7CD0-A34F-6F2F-D2D7-ADECAF8238D2}"/>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D0559BE9-C992-545A-B450-2C8C998BF32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54065DF-357D-8AF5-5D11-4A15C042F83A}"/>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ACE123F3-3323-306E-D4D3-677620C2951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902C04C6-EFE6-F499-DC97-6465C84D3605}"/>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5379FAF-ECB7-5170-E5DC-FE1FCC791A7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6B34178-BA66-66D8-FF95-8097DCAEDD7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6A555FD-1160-EC48-F3D4-6AC6DD7DDD9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E320C55-0DF1-B5CE-8479-DC3BD2F420B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41B3E22E-A3D6-4858-800C-24699BDA03CE}"/>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5281DDB1-F7A3-E40A-F1AB-E7AC2DD560F0}"/>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211930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1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173402-3923-03F5-14F9-FE53A7203C2F}"/>
              </a:ext>
            </a:extLst>
          </p:cNvPr>
          <p:cNvGraphicFramePr>
            <a:graphicFrameLocks noChangeAspect="1"/>
          </p:cNvGraphicFramePr>
          <p:nvPr>
            <p:custDataLst>
              <p:tags r:id="rId1"/>
            </p:custDataLst>
            <p:extLst>
              <p:ext uri="{D42A27DB-BD31-4B8C-83A1-F6EECF244321}">
                <p14:modId xmlns:p14="http://schemas.microsoft.com/office/powerpoint/2010/main" val="25298530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4173402-3923-03F5-14F9-FE53A7203C2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6" name="Picture 5" descr="A picture containing text, sign, signage, yellow&#10;&#10;Description automatically generated">
            <a:extLst>
              <a:ext uri="{FF2B5EF4-FFF2-40B4-BE49-F238E27FC236}">
                <a16:creationId xmlns:a16="http://schemas.microsoft.com/office/drawing/2014/main" id="{28EC72DA-2562-B205-1E5B-0E26F873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4"/>
            <a:ext cx="9148805" cy="5146203"/>
          </a:xfrm>
          <a:prstGeom prst="rect">
            <a:avLst/>
          </a:prstGeom>
        </p:spPr>
      </p:pic>
      <p:pic>
        <p:nvPicPr>
          <p:cNvPr id="7" name="Picture 6">
            <a:extLst>
              <a:ext uri="{FF2B5EF4-FFF2-40B4-BE49-F238E27FC236}">
                <a16:creationId xmlns:a16="http://schemas.microsoft.com/office/drawing/2014/main" id="{507853F3-2813-D668-8606-33D082D5959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773" y="1"/>
            <a:ext cx="3388228" cy="5142476"/>
          </a:xfrm>
          <a:custGeom>
            <a:avLst/>
            <a:gdLst>
              <a:gd name="connsiteX0" fmla="*/ 1106417 w 4517639"/>
              <a:gd name="connsiteY0" fmla="*/ 0 h 6854747"/>
              <a:gd name="connsiteX1" fmla="*/ 4517639 w 4517639"/>
              <a:gd name="connsiteY1" fmla="*/ 0 h 6854747"/>
              <a:gd name="connsiteX2" fmla="*/ 4517639 w 4517639"/>
              <a:gd name="connsiteY2" fmla="*/ 6854747 h 6854747"/>
              <a:gd name="connsiteX3" fmla="*/ 0 w 4517639"/>
              <a:gd name="connsiteY3" fmla="*/ 6854747 h 6854747"/>
              <a:gd name="connsiteX4" fmla="*/ 166363 w 4517639"/>
              <a:gd name="connsiteY4" fmla="*/ 5824052 h 6854747"/>
              <a:gd name="connsiteX5" fmla="*/ 924543 w 4517639"/>
              <a:gd name="connsiteY5" fmla="*/ 5824052 h 6854747"/>
              <a:gd name="connsiteX6" fmla="*/ 924543 w 4517639"/>
              <a:gd name="connsiteY6" fmla="*/ 5824051 h 6854747"/>
              <a:gd name="connsiteX7" fmla="*/ 166363 w 4517639"/>
              <a:gd name="connsiteY7" fmla="*/ 5824051 h 6854747"/>
              <a:gd name="connsiteX8" fmla="*/ 1106416 w 4517639"/>
              <a:gd name="connsiteY8" fmla="*/ 2 h 6854747"/>
              <a:gd name="connsiteX9" fmla="*/ 1634333 w 4517639"/>
              <a:gd name="connsiteY9" fmla="*/ 2 h 6854747"/>
              <a:gd name="connsiteX10" fmla="*/ 1696892 w 4517639"/>
              <a:gd name="connsiteY10" fmla="*/ 8479 h 6854747"/>
              <a:gd name="connsiteX11" fmla="*/ 1696892 w 4517639"/>
              <a:gd name="connsiteY11" fmla="*/ 8478 h 6854747"/>
              <a:gd name="connsiteX12" fmla="*/ 1634333 w 4517639"/>
              <a:gd name="connsiteY12" fmla="*/ 1 h 6854747"/>
              <a:gd name="connsiteX13" fmla="*/ 1106416 w 4517639"/>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7639" h="6854747">
                <a:moveTo>
                  <a:pt x="1106417" y="0"/>
                </a:moveTo>
                <a:lnTo>
                  <a:pt x="4517639" y="0"/>
                </a:lnTo>
                <a:lnTo>
                  <a:pt x="4517639"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7DCC829-9AFD-F7C5-4948-BF891AFB1B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F33CC6F4-42A0-4769-40D5-476293C7949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F7D57A8-042E-2749-738E-CDACBB23E88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42E9497B-1752-8521-D6E7-F9EA945B22F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85D442D1-FA86-8E38-A655-940897877A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9E52AE32-1E08-D1AE-088E-F54F54D11127}"/>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123F2A8E-5E66-9877-F9F6-C986D4774F9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B6428678-C466-FC8C-156D-C99554F95BC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90FA6F79-83D1-3B0F-C268-5CBCD0AE5A0D}"/>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 name="Freeform 69">
              <a:extLst>
                <a:ext uri="{FF2B5EF4-FFF2-40B4-BE49-F238E27FC236}">
                  <a16:creationId xmlns:a16="http://schemas.microsoft.com/office/drawing/2014/main" id="{2EEA6596-3FA7-9C45-1B7A-D14B72A6525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F1CF44-C41E-0A56-269A-47CFE7ED86A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3294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066A68-3330-CCD2-0850-5DE93DCBCCE2}"/>
              </a:ext>
            </a:extLst>
          </p:cNvPr>
          <p:cNvGraphicFramePr>
            <a:graphicFrameLocks noChangeAspect="1"/>
          </p:cNvGraphicFramePr>
          <p:nvPr>
            <p:custDataLst>
              <p:tags r:id="rId1"/>
            </p:custDataLst>
            <p:extLst>
              <p:ext uri="{D42A27DB-BD31-4B8C-83A1-F6EECF244321}">
                <p14:modId xmlns:p14="http://schemas.microsoft.com/office/powerpoint/2010/main" val="241148232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EC066A68-3330-CCD2-0850-5DE93DCBCCE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4" name="Picture Placeholder 14">
            <a:extLst>
              <a:ext uri="{FF2B5EF4-FFF2-40B4-BE49-F238E27FC236}">
                <a16:creationId xmlns:a16="http://schemas.microsoft.com/office/drawing/2014/main" id="{E56A2616-C3F1-AEB6-ECAE-50731BEF70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9144000" cy="5143500"/>
          </a:xfrm>
          <a:prstGeom prst="rect">
            <a:avLst/>
          </a:prstGeom>
          <a:noFill/>
        </p:spPr>
      </p:pic>
      <p:pic>
        <p:nvPicPr>
          <p:cNvPr id="8" name="Picture 7">
            <a:extLst>
              <a:ext uri="{FF2B5EF4-FFF2-40B4-BE49-F238E27FC236}">
                <a16:creationId xmlns:a16="http://schemas.microsoft.com/office/drawing/2014/main" id="{EF1C848C-2A07-EFF6-B882-63754729399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a:xfrm flipH="1">
            <a:off x="5762680" y="14437"/>
            <a:ext cx="3367129" cy="5143500"/>
          </a:xfrm>
          <a:custGeom>
            <a:avLst/>
            <a:gdLst>
              <a:gd name="connsiteX0" fmla="*/ 3382563 w 4489505"/>
              <a:gd name="connsiteY0" fmla="*/ 0 h 6858000"/>
              <a:gd name="connsiteX1" fmla="*/ 2842399 w 4489505"/>
              <a:gd name="connsiteY1" fmla="*/ 0 h 6858000"/>
              <a:gd name="connsiteX2" fmla="*/ 2791825 w 4489505"/>
              <a:gd name="connsiteY2" fmla="*/ 6853 h 6858000"/>
              <a:gd name="connsiteX3" fmla="*/ 2791825 w 4489505"/>
              <a:gd name="connsiteY3" fmla="*/ 6852 h 6858000"/>
              <a:gd name="connsiteX4" fmla="*/ 2842392 w 4489505"/>
              <a:gd name="connsiteY4" fmla="*/ 0 h 6858000"/>
              <a:gd name="connsiteX5" fmla="*/ 0 w 4489505"/>
              <a:gd name="connsiteY5" fmla="*/ 0 h 6858000"/>
              <a:gd name="connsiteX6" fmla="*/ 0 w 4489505"/>
              <a:gd name="connsiteY6" fmla="*/ 6858000 h 6858000"/>
              <a:gd name="connsiteX7" fmla="*/ 3923385 w 4489505"/>
              <a:gd name="connsiteY7" fmla="*/ 6858000 h 6858000"/>
              <a:gd name="connsiteX8" fmla="*/ 3921229 w 4489505"/>
              <a:gd name="connsiteY8" fmla="*/ 6856629 h 6858000"/>
              <a:gd name="connsiteX9" fmla="*/ 3921230 w 4489505"/>
              <a:gd name="connsiteY9" fmla="*/ 6856629 h 6858000"/>
              <a:gd name="connsiteX10" fmla="*/ 3923386 w 4489505"/>
              <a:gd name="connsiteY10" fmla="*/ 6858000 h 6858000"/>
              <a:gd name="connsiteX11" fmla="*/ 4489505 w 4489505"/>
              <a:gd name="connsiteY11" fmla="*/ 6858000 h 6858000"/>
              <a:gd name="connsiteX12" fmla="*/ 4322354 w 4489505"/>
              <a:gd name="connsiteY12" fmla="*/ 5822426 h 6858000"/>
              <a:gd name="connsiteX13" fmla="*/ 3564174 w 4489505"/>
              <a:gd name="connsiteY13" fmla="*/ 5822426 h 6858000"/>
              <a:gd name="connsiteX14" fmla="*/ 3564174 w 4489505"/>
              <a:gd name="connsiteY14" fmla="*/ 5822425 h 6858000"/>
              <a:gd name="connsiteX15" fmla="*/ 4322354 w 4489505"/>
              <a:gd name="connsiteY15" fmla="*/ 5822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505" h="6858000">
                <a:moveTo>
                  <a:pt x="3382563" y="0"/>
                </a:moveTo>
                <a:lnTo>
                  <a:pt x="2842399" y="0"/>
                </a:lnTo>
                <a:lnTo>
                  <a:pt x="2791825" y="6853"/>
                </a:lnTo>
                <a:lnTo>
                  <a:pt x="2791825" y="6852"/>
                </a:lnTo>
                <a:lnTo>
                  <a:pt x="2842392" y="0"/>
                </a:lnTo>
                <a:lnTo>
                  <a:pt x="0" y="0"/>
                </a:lnTo>
                <a:lnTo>
                  <a:pt x="0" y="6858000"/>
                </a:lnTo>
                <a:lnTo>
                  <a:pt x="3923385" y="6858000"/>
                </a:lnTo>
                <a:lnTo>
                  <a:pt x="3921229" y="6856629"/>
                </a:lnTo>
                <a:lnTo>
                  <a:pt x="3921230" y="6856629"/>
                </a:lnTo>
                <a:lnTo>
                  <a:pt x="3923386" y="6858000"/>
                </a:lnTo>
                <a:lnTo>
                  <a:pt x="4489505" y="6858000"/>
                </a:lnTo>
                <a:lnTo>
                  <a:pt x="4322354" y="5822426"/>
                </a:lnTo>
                <a:lnTo>
                  <a:pt x="3564174" y="5822426"/>
                </a:lnTo>
                <a:lnTo>
                  <a:pt x="3564174" y="5822425"/>
                </a:lnTo>
                <a:lnTo>
                  <a:pt x="4322354" y="5822425"/>
                </a:lnTo>
                <a:close/>
              </a:path>
            </a:pathLst>
          </a:custGeom>
          <a:noFill/>
          <a:effectLst>
            <a:outerShdw blurRad="190500" dist="63500" dir="10800000" algn="r" rotWithShape="0">
              <a:schemeClr val="tx1">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5859F193-9741-E97F-5548-8313F467A5DA}"/>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F2E0ADD9-A47B-8421-0015-8460F99EEB75}"/>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271746D-C212-D263-4ABE-39C3A88909AB}"/>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C03D4986-0C80-F2E3-FB1A-AC020F95A9B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5BCDDD07-E454-B2A5-9209-ED2B7C50E98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F7F126C-BD33-0F53-A480-E8D849799FC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96012C3E-CCF8-8F81-057B-3C62B96952A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F4C0C394-9E8F-507D-2ABA-04E05D62CE22}"/>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6369DCB-B5D4-514F-A46D-F9FBAA6CA57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9B6FD9D0-4DD8-9C6A-F21F-61AA37A068D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7AD702FF-20DB-66B4-76E4-F17C4B56AA33}"/>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661850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0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BAEA34-A133-F477-38AC-6261E38E644D}"/>
              </a:ext>
            </a:extLst>
          </p:cNvPr>
          <p:cNvGraphicFramePr>
            <a:graphicFrameLocks noChangeAspect="1"/>
          </p:cNvGraphicFramePr>
          <p:nvPr>
            <p:custDataLst>
              <p:tags r:id="rId1"/>
            </p:custDataLst>
            <p:extLst>
              <p:ext uri="{D42A27DB-BD31-4B8C-83A1-F6EECF244321}">
                <p14:modId xmlns:p14="http://schemas.microsoft.com/office/powerpoint/2010/main" val="227098223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BAEA34-A133-F477-38AC-6261E38E644D}"/>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8805" cy="5146202"/>
          </a:xfrm>
          <a:prstGeom prst="rect">
            <a:avLst/>
          </a:prstGeom>
          <a:noFill/>
        </p:spPr>
      </p:pic>
      <p:pic>
        <p:nvPicPr>
          <p:cNvPr id="5" name="Picture 4">
            <a:extLst>
              <a:ext uri="{FF2B5EF4-FFF2-40B4-BE49-F238E27FC236}">
                <a16:creationId xmlns:a16="http://schemas.microsoft.com/office/drawing/2014/main" id="{76D9B89E-0ABB-FDC7-88FF-85EC5B92D13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noFill/>
          <a:effectLst>
            <a:outerShdw blurRad="190500" dist="63500" dir="10800000" algn="r" rotWithShape="0">
              <a:schemeClr val="tx2">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867EDFD2-793F-05CC-8ECA-2E7BBAC755FD}"/>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9DBC34F-F3A6-E907-F187-528EA1DAE99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33C72C7-D37C-B450-EB26-B4E28AECE8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3A008AF3-E97E-F390-2EEC-755DBCB363D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EBC3E639-F228-9588-6718-219B5D09879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33F1154-3CA4-D24D-5F54-7E37D01D799A}"/>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745BCC4-600A-40DC-EF58-FEF5DF8C184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F11A763-011D-E075-D573-BE82D053961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320273BD-13FD-BB35-A367-7269815650D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6CBF7EA9-C734-FDF4-181B-C362EBF7B34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F083D06C-43D6-486F-8869-A52CFD5172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9988253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0888689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3961AF3-0BAC-3B23-DECC-06C944A8A0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 y="1"/>
            <a:ext cx="9138645" cy="5141060"/>
          </a:xfrm>
          <a:prstGeom prst="rect">
            <a:avLst/>
          </a:prstGeom>
        </p:spPr>
      </p:pic>
      <p:pic>
        <p:nvPicPr>
          <p:cNvPr id="17" name="Picture 16">
            <a:extLst>
              <a:ext uri="{FF2B5EF4-FFF2-40B4-BE49-F238E27FC236}">
                <a16:creationId xmlns:a16="http://schemas.microsoft.com/office/drawing/2014/main" id="{11511514-914E-FC06-D18F-12E951B5EDF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218" r="-245"/>
          <a:stretch/>
        </p:blipFill>
        <p:spPr>
          <a:xfrm>
            <a:off x="5744200" y="0"/>
            <a:ext cx="3394915" cy="5147988"/>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BEF3C90-A9AF-7986-9EC9-D328CD35443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72D73334-B35C-7954-1936-98ACBBAC901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86939B4E-B5F4-9BB2-6772-8A5D1D9D2560}"/>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17CF27B8-71E3-E5AD-D343-39885DAE95C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4D998468-CD7C-54A7-A31D-1DC97D0965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B86D4BE5-E10A-D56A-C6E9-E0971B82FD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FEB3C013-7EE7-CA9E-91FB-85FCBD75D280}"/>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F50CD9D-0F73-DD28-EE1E-47C74F19ADD5}"/>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7C822FDB-D784-BC8E-2E16-DA792FF76843}"/>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10782F7F-4E40-D04E-1A96-BA3197EBF5A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7227963-6E9C-F37F-ACAA-53CC991CFDE1}"/>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187278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38575283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descr="Close-up of a pen writing on a chart">
            <a:extLst>
              <a:ext uri="{FF2B5EF4-FFF2-40B4-BE49-F238E27FC236}">
                <a16:creationId xmlns:a16="http://schemas.microsoft.com/office/drawing/2014/main" id="{2117F75F-8932-4B18-5263-6FD54F2D61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descr="Close-up of a pen writing on a chart">
            <a:extLst>
              <a:ext uri="{FF2B5EF4-FFF2-40B4-BE49-F238E27FC236}">
                <a16:creationId xmlns:a16="http://schemas.microsoft.com/office/drawing/2014/main" id="{B140270D-787B-3A30-8E81-F2B0349FDB5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3735" cy="5143500"/>
          </a:xfrm>
          <a:custGeom>
            <a:avLst/>
            <a:gdLst>
              <a:gd name="connsiteX0" fmla="*/ 1106942 w 4511646"/>
              <a:gd name="connsiteY0" fmla="*/ 0 h 6858000"/>
              <a:gd name="connsiteX1" fmla="*/ 4511646 w 4511646"/>
              <a:gd name="connsiteY1" fmla="*/ 0 h 6858000"/>
              <a:gd name="connsiteX2" fmla="*/ 4511646 w 4511646"/>
              <a:gd name="connsiteY2" fmla="*/ 6858000 h 6858000"/>
              <a:gd name="connsiteX3" fmla="*/ 0 w 4511646"/>
              <a:gd name="connsiteY3" fmla="*/ 6858000 h 6858000"/>
              <a:gd name="connsiteX4" fmla="*/ 166888 w 4511646"/>
              <a:gd name="connsiteY4" fmla="*/ 5824052 h 6858000"/>
              <a:gd name="connsiteX5" fmla="*/ 925068 w 4511646"/>
              <a:gd name="connsiteY5" fmla="*/ 5824052 h 6858000"/>
              <a:gd name="connsiteX6" fmla="*/ 925068 w 4511646"/>
              <a:gd name="connsiteY6" fmla="*/ 5824051 h 6858000"/>
              <a:gd name="connsiteX7" fmla="*/ 166888 w 4511646"/>
              <a:gd name="connsiteY7" fmla="*/ 5824051 h 6858000"/>
              <a:gd name="connsiteX8" fmla="*/ 1106941 w 4511646"/>
              <a:gd name="connsiteY8" fmla="*/ 2 h 6858000"/>
              <a:gd name="connsiteX9" fmla="*/ 1634858 w 4511646"/>
              <a:gd name="connsiteY9" fmla="*/ 2 h 6858000"/>
              <a:gd name="connsiteX10" fmla="*/ 1697417 w 4511646"/>
              <a:gd name="connsiteY10" fmla="*/ 8479 h 6858000"/>
              <a:gd name="connsiteX11" fmla="*/ 1697417 w 4511646"/>
              <a:gd name="connsiteY11" fmla="*/ 8478 h 6858000"/>
              <a:gd name="connsiteX12" fmla="*/ 1634858 w 4511646"/>
              <a:gd name="connsiteY12" fmla="*/ 1 h 6858000"/>
              <a:gd name="connsiteX13" fmla="*/ 1106941 w 4511646"/>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646" h="6858000">
                <a:moveTo>
                  <a:pt x="1106942" y="0"/>
                </a:moveTo>
                <a:lnTo>
                  <a:pt x="4511646" y="0"/>
                </a:lnTo>
                <a:lnTo>
                  <a:pt x="4511646"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EC6A14E-CAD9-71F4-033C-4A40023634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6F74C849-406E-D1CC-5AF9-BC946A661D5C}"/>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9F00991-38F4-4141-276C-06D7690DE4A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9FE81324-22A5-5E78-9524-675E738F8A7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1EFE7C2-812E-10E2-7124-751F08F0541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CA2F1E99-699F-80C2-51EE-08E8C81D0F7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C8B2E6E-2AA1-60BD-6690-8F5DCEF5704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C454ACAA-9ED9-3F5E-F151-A766E07A1E4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5413CD3-186D-6E43-7C77-8F8E75A7FE0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1EE5F01-B53C-C4A2-A3B6-DAEA4207239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F756E25D-FFEA-C4E5-A3FF-C0294371F54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0131615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7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24255359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5488AB93-1CC5-1523-C61D-F92B49553F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FDFA8344-EDB2-8E0A-0741-7E68EC526B0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b="-20"/>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04FE90DF-C7D4-8746-E3F6-95FCC169D3C9}"/>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3B7CD4DD-47D5-52E0-F9BB-212D85B04C3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20519BF-0BE4-DBAC-CAE5-9836244F21CD}"/>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FA6642A-1534-9ED0-8D41-7C2300ECB33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41D268AB-F881-F75A-CC10-9E2695B5165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9B6614E-82EF-98E5-93A0-7A314559286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FC18EA1-19C1-EF5B-C7F8-9DEDC8101BD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5C3E232-6124-BD30-7B34-D85C8087EBA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0BA64A2-1D33-9F57-D2B4-51CEA3FBAF7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3BAB17F1-553B-4DC3-AD60-DB86D9CD094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B24904F8-B3A1-A913-348E-1E258A695E6F}"/>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0325606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007173955"/>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E86C371C-FB21-D6EA-4464-FF380523A5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A7759E3-A183-27BD-4CCE-09F922F4FDF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E4DB8B3B-3E8E-3B0D-6176-159D7745F26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C0F9E3-7712-626B-3965-79322F2D2F3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BA4CCC59-494F-091D-DCB5-23F21DA9348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DCEA12D7-D968-C9F0-F436-782592C034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F4FEA879-8D7D-3598-C055-4C7BD47EA5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3DA045B4-9641-5CBD-D231-5BB2B0D8134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03FB336-4D82-722A-1A40-528C18C106A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AAED0AB-6D6E-0958-02E2-A651579E8D49}"/>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9619FCC4-E57B-ABA0-CE52-E34ADC1D64B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DB428BAF-FBA7-DE9B-F236-A984CF644D1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90053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6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24CABC-6B2B-0EB2-D552-1EEEEFE14A7F}"/>
              </a:ext>
            </a:extLst>
          </p:cNvPr>
          <p:cNvGraphicFramePr>
            <a:graphicFrameLocks noChangeAspect="1"/>
          </p:cNvGraphicFramePr>
          <p:nvPr>
            <p:custDataLst>
              <p:tags r:id="rId1"/>
            </p:custDataLst>
            <p:extLst>
              <p:ext uri="{D42A27DB-BD31-4B8C-83A1-F6EECF244321}">
                <p14:modId xmlns:p14="http://schemas.microsoft.com/office/powerpoint/2010/main" val="1058180766"/>
              </p:ext>
            </p:ext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4924CABC-6B2B-0EB2-D552-1EEEEFE14A7F}"/>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pic>
        <p:nvPicPr>
          <p:cNvPr id="3" name="Picture 2" descr="A picture containing text, table, person, indoor&#10;&#10;Description automatically generated">
            <a:extLst>
              <a:ext uri="{FF2B5EF4-FFF2-40B4-BE49-F238E27FC236}">
                <a16:creationId xmlns:a16="http://schemas.microsoft.com/office/drawing/2014/main" id="{6E669C65-A98C-ED4F-411A-6AEBA075375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1"/>
            <a:ext cx="9139661" cy="5141060"/>
          </a:xfrm>
          <a:prstGeom prst="rect">
            <a:avLst/>
          </a:prstGeom>
        </p:spPr>
      </p:pic>
      <p:pic>
        <p:nvPicPr>
          <p:cNvPr id="7" name="Picture 6" descr="A picture containing text, table, person, indoor&#10;&#10;Description automatically generated">
            <a:extLst>
              <a:ext uri="{FF2B5EF4-FFF2-40B4-BE49-F238E27FC236}">
                <a16:creationId xmlns:a16="http://schemas.microsoft.com/office/drawing/2014/main" id="{C14B8F9F-639D-C63D-C2E9-6FB171F2A09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a:ext>
            </a:extLst>
          </a:blip>
          <a:srcRect/>
          <a:stretch/>
        </p:blipFill>
        <p:spPr>
          <a:xfrm>
            <a:off x="5755773" y="1"/>
            <a:ext cx="3383890" cy="5141060"/>
          </a:xfrm>
          <a:custGeom>
            <a:avLst/>
            <a:gdLst>
              <a:gd name="connsiteX0" fmla="*/ 1106416 w 4511853"/>
              <a:gd name="connsiteY0" fmla="*/ 0 h 6854746"/>
              <a:gd name="connsiteX1" fmla="*/ 4511853 w 4511853"/>
              <a:gd name="connsiteY1" fmla="*/ 0 h 6854746"/>
              <a:gd name="connsiteX2" fmla="*/ 4511853 w 4511853"/>
              <a:gd name="connsiteY2" fmla="*/ 6854746 h 6854746"/>
              <a:gd name="connsiteX3" fmla="*/ 0 w 4511853"/>
              <a:gd name="connsiteY3" fmla="*/ 6854746 h 6854746"/>
              <a:gd name="connsiteX4" fmla="*/ 166362 w 4511853"/>
              <a:gd name="connsiteY4" fmla="*/ 5824052 h 6854746"/>
              <a:gd name="connsiteX5" fmla="*/ 924542 w 4511853"/>
              <a:gd name="connsiteY5" fmla="*/ 5824052 h 6854746"/>
              <a:gd name="connsiteX6" fmla="*/ 924542 w 4511853"/>
              <a:gd name="connsiteY6" fmla="*/ 5824051 h 6854746"/>
              <a:gd name="connsiteX7" fmla="*/ 166362 w 4511853"/>
              <a:gd name="connsiteY7" fmla="*/ 5824051 h 6854746"/>
              <a:gd name="connsiteX8" fmla="*/ 1106415 w 4511853"/>
              <a:gd name="connsiteY8" fmla="*/ 2 h 6854746"/>
              <a:gd name="connsiteX9" fmla="*/ 1634332 w 4511853"/>
              <a:gd name="connsiteY9" fmla="*/ 2 h 6854746"/>
              <a:gd name="connsiteX10" fmla="*/ 1696891 w 4511853"/>
              <a:gd name="connsiteY10" fmla="*/ 8479 h 6854746"/>
              <a:gd name="connsiteX11" fmla="*/ 1696891 w 4511853"/>
              <a:gd name="connsiteY11" fmla="*/ 8478 h 6854746"/>
              <a:gd name="connsiteX12" fmla="*/ 1634332 w 4511853"/>
              <a:gd name="connsiteY12" fmla="*/ 1 h 6854746"/>
              <a:gd name="connsiteX13" fmla="*/ 1106415 w 4511853"/>
              <a:gd name="connsiteY13" fmla="*/ 1 h 68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53" h="6854746">
                <a:moveTo>
                  <a:pt x="1106416" y="0"/>
                </a:moveTo>
                <a:lnTo>
                  <a:pt x="4511853" y="0"/>
                </a:lnTo>
                <a:lnTo>
                  <a:pt x="4511853" y="6854746"/>
                </a:lnTo>
                <a:lnTo>
                  <a:pt x="0" y="6854746"/>
                </a:lnTo>
                <a:lnTo>
                  <a:pt x="166362" y="5824052"/>
                </a:lnTo>
                <a:lnTo>
                  <a:pt x="924542" y="5824052"/>
                </a:lnTo>
                <a:lnTo>
                  <a:pt x="924542" y="5824051"/>
                </a:lnTo>
                <a:lnTo>
                  <a:pt x="166362" y="5824051"/>
                </a:lnTo>
                <a:lnTo>
                  <a:pt x="1106415" y="2"/>
                </a:lnTo>
                <a:lnTo>
                  <a:pt x="1634332" y="2"/>
                </a:lnTo>
                <a:lnTo>
                  <a:pt x="1696891" y="8479"/>
                </a:lnTo>
                <a:lnTo>
                  <a:pt x="1696891" y="8478"/>
                </a:lnTo>
                <a:lnTo>
                  <a:pt x="1634332" y="1"/>
                </a:lnTo>
                <a:lnTo>
                  <a:pt x="1106415"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0DEEBA9-7BBF-9066-9AD9-814A666AAA5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9F52AFEC-BAB4-4C24-6530-8E881EC2B32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A686350E-9352-280A-C43E-4C1DAE50642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C719EC5-48AE-04D8-4E26-2390B98E1FA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FA0F339F-286F-B39E-EEF3-19DF62AB63C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2C3A899-E06B-129B-0B67-D272E2EA8DA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9F100-6DEB-46D2-A6C9-8C5F421F8164}"/>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95E4EB8-EB67-EEEA-759D-7FB263E7053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899A539-AE95-C379-070F-0C5BDD78796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75F5C94-5DB8-2715-88E4-AF09ABADD090}"/>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E15942AF-EAA1-84B4-DACA-5D8516420FD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90714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A72B04A8-0642-4B74-B509-37603BFD0282}" type="datetime1">
              <a:rPr lang="en-US" smtClean="0"/>
              <a:t>7/24/2025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7966175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89349526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3D925F-E9DE-97E7-72EB-034C2AE8191C}"/>
              </a:ext>
            </a:extLst>
          </p:cNvPr>
          <p:cNvSpPr>
            <a:spLocks noGrp="1"/>
          </p:cNvSpPr>
          <p:nvPr>
            <p:ph type="pic" sz="quarter" idx="10"/>
          </p:nvPr>
        </p:nvSpPr>
        <p:spPr>
          <a:xfrm>
            <a:off x="4762" y="0"/>
            <a:ext cx="9139238" cy="5143500"/>
          </a:xfrm>
          <a:prstGeom prst="rect">
            <a:avLst/>
          </a:prstGeom>
          <a:solidFill>
            <a:schemeClr val="bg2">
              <a:lumMod val="90000"/>
            </a:schemeClr>
          </a:solidFill>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10D4FF9D-1245-7A3E-62CB-AF889860A481}"/>
              </a:ext>
            </a:extLst>
          </p:cNvPr>
          <p:cNvSpPr>
            <a:spLocks noGrp="1"/>
          </p:cNvSpPr>
          <p:nvPr>
            <p:ph type="pic" sz="quarter" idx="11"/>
          </p:nvPr>
        </p:nvSpPr>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solidFill>
            <a:schemeClr val="accent3"/>
          </a:solidFill>
          <a:effectLst>
            <a:outerShdw blurRad="190500" dist="63500" dir="10800000" algn="r" rotWithShape="0">
              <a:prstClr val="black">
                <a:alpha val="40000"/>
              </a:prstClr>
            </a:outerShdw>
          </a:effectLst>
        </p:spPr>
        <p:txBody>
          <a:bodyPr wrap="square">
            <a:noAutofit/>
          </a:bodyPr>
          <a:lstStyle/>
          <a:p>
            <a:r>
              <a:rPr lang="en-US"/>
              <a:t>Click icon to add picture</a:t>
            </a:r>
            <a:endParaRPr lang="en-GB"/>
          </a:p>
        </p:txBody>
      </p:sp>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ABDF37E0-D086-07E4-E53D-1BE5E7332528}"/>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180BE3B6-5EA3-D02C-4D7E-21667A11A53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CCBA39EC-9686-8783-321B-270D8D6F361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AA94029E-F23C-C08C-F7E1-C2F2A9C85B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E88982F6-91B8-45EB-3398-40D18384588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75D78B35-9DF4-D8E2-E0C3-83A3EEA0781E}"/>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E573A3C6-6716-D982-C1EA-0014F381745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94F203DD-CA5D-B8E1-7DD0-E6C7CB46A1C7}"/>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A15357C-17E0-841C-89B3-46D729D59C1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2D3083DA-E962-222E-D6F1-A29AC7213A0A}"/>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6EAFFB-C231-8056-2DBB-B287971D9F5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7796280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70281FC-4DA5-CBF6-3888-C1BF84972142}"/>
              </a:ext>
            </a:extLst>
          </p:cNvPr>
          <p:cNvGraphicFramePr>
            <a:graphicFrameLocks noChangeAspect="1"/>
          </p:cNvGraphicFramePr>
          <p:nvPr>
            <p:custDataLst>
              <p:tags r:id="rId1"/>
            </p:custDataLst>
            <p:extLst>
              <p:ext uri="{D42A27DB-BD31-4B8C-83A1-F6EECF244321}">
                <p14:modId xmlns:p14="http://schemas.microsoft.com/office/powerpoint/2010/main" val="19780809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70281FC-4DA5-CBF6-3888-C1BF8497214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44C0A6C8-0742-BFC5-6418-EB121B24625B}"/>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1EF171-5190-4F6B-A583-DC58847928D4}"/>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BAE36E4B-15E5-8A2D-E35B-6E086214BBB5}"/>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7" name="Graphic 46" descr="Questions with solid fill">
            <a:extLst>
              <a:ext uri="{FF2B5EF4-FFF2-40B4-BE49-F238E27FC236}">
                <a16:creationId xmlns:a16="http://schemas.microsoft.com/office/drawing/2014/main" id="{EE4A1AD7-6636-14B4-D364-9C1B63ABA4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91301" y="816769"/>
            <a:ext cx="2031206" cy="2031206"/>
          </a:xfrm>
          <a:prstGeom prst="rect">
            <a:avLst/>
          </a:prstGeom>
        </p:spPr>
      </p:pic>
      <p:grpSp>
        <p:nvGrpSpPr>
          <p:cNvPr id="18" name="Graphic 2">
            <a:extLst>
              <a:ext uri="{FF2B5EF4-FFF2-40B4-BE49-F238E27FC236}">
                <a16:creationId xmlns:a16="http://schemas.microsoft.com/office/drawing/2014/main" id="{AC89D95A-44CB-5A85-7E39-2788EA87B3E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9" name="Graphic 2">
              <a:extLst>
                <a:ext uri="{FF2B5EF4-FFF2-40B4-BE49-F238E27FC236}">
                  <a16:creationId xmlns:a16="http://schemas.microsoft.com/office/drawing/2014/main" id="{07D5AF5A-A3F3-267D-FFAA-BC9D3C756DE6}"/>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F9D1F83B-5E48-47F2-871D-FCA00540AA41}"/>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06E72622-92E3-EBEA-0027-609D87E2ABFF}"/>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2B9678C2-3912-814A-9644-8970C879964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201A351-4259-F058-EE37-824824A0E6E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A3240831-BB86-B9EF-BA18-BC2F6676C85D}"/>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82EB7286-1FF6-5D46-2A5F-38283459E3F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06B755-51DE-33E0-305E-3D5826FB359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0" name="Freeform 69">
              <a:extLst>
                <a:ext uri="{FF2B5EF4-FFF2-40B4-BE49-F238E27FC236}">
                  <a16:creationId xmlns:a16="http://schemas.microsoft.com/office/drawing/2014/main" id="{5697664E-6246-DD80-7AA1-B652A4EE3AC4}"/>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224D0000-E85A-4DB6-88D9-D6B1AA97D3C5}"/>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5" name="TextBox 44">
            <a:extLst>
              <a:ext uri="{FF2B5EF4-FFF2-40B4-BE49-F238E27FC236}">
                <a16:creationId xmlns:a16="http://schemas.microsoft.com/office/drawing/2014/main" id="{2F2E65BA-3CC6-053E-18B1-3637B12D11C0}"/>
              </a:ext>
            </a:extLst>
          </p:cNvPr>
          <p:cNvSpPr txBox="1"/>
          <p:nvPr/>
        </p:nvSpPr>
        <p:spPr>
          <a:xfrm>
            <a:off x="2546747" y="715779"/>
            <a:ext cx="3140308" cy="516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lgn="l"/>
            <a:r>
              <a:rPr lang="en-GB" sz="3000">
                <a:solidFill>
                  <a:schemeClr val="accent1"/>
                </a:solidFill>
                <a:latin typeface="+mj-lt"/>
              </a:rPr>
              <a:t>Survey Question</a:t>
            </a:r>
          </a:p>
        </p:txBody>
      </p:sp>
      <p:sp>
        <p:nvSpPr>
          <p:cNvPr id="22" name="Title 21">
            <a:extLst>
              <a:ext uri="{FF2B5EF4-FFF2-40B4-BE49-F238E27FC236}">
                <a16:creationId xmlns:a16="http://schemas.microsoft.com/office/drawing/2014/main" id="{D2E328E9-ECC3-9B40-8F43-108C67AF3D54}"/>
              </a:ext>
            </a:extLst>
          </p:cNvPr>
          <p:cNvSpPr>
            <a:spLocks noGrp="1"/>
          </p:cNvSpPr>
          <p:nvPr>
            <p:ph type="title"/>
          </p:nvPr>
        </p:nvSpPr>
        <p:spPr>
          <a:xfrm>
            <a:off x="2546749" y="1984773"/>
            <a:ext cx="4050506" cy="586979"/>
          </a:xfrm>
          <a:prstGeom prst="rect">
            <a:avLst/>
          </a:prstGeom>
        </p:spPr>
        <p:txBody>
          <a:bodyPr vert="horz" anchor="b"/>
          <a:lstStyle>
            <a:lvl1pPr>
              <a:defRPr sz="1800"/>
            </a:lvl1pPr>
          </a:lstStyle>
          <a:p>
            <a:r>
              <a:rPr lang="en-US"/>
              <a:t>Click to edit Master title style</a:t>
            </a:r>
            <a:endParaRPr lang="en-GB"/>
          </a:p>
        </p:txBody>
      </p:sp>
      <p:sp>
        <p:nvSpPr>
          <p:cNvPr id="39" name="Text Placeholder 38">
            <a:extLst>
              <a:ext uri="{FF2B5EF4-FFF2-40B4-BE49-F238E27FC236}">
                <a16:creationId xmlns:a16="http://schemas.microsoft.com/office/drawing/2014/main" id="{766AA8F2-ED66-C8B6-F02F-A758C76F686D}"/>
              </a:ext>
            </a:extLst>
          </p:cNvPr>
          <p:cNvSpPr>
            <a:spLocks noGrp="1"/>
          </p:cNvSpPr>
          <p:nvPr>
            <p:ph type="body" sz="quarter" idx="10"/>
          </p:nvPr>
        </p:nvSpPr>
        <p:spPr>
          <a:xfrm>
            <a:off x="2546749" y="2571750"/>
            <a:ext cx="4050506" cy="2159794"/>
          </a:xfrm>
          <a:prstGeom prst="rect">
            <a:avLst/>
          </a:prstGeom>
        </p:spPr>
        <p:txBody>
          <a:bodyPr anchor="ctr"/>
          <a:lstStyle>
            <a:lvl1pPr>
              <a:spcBef>
                <a:spcPts val="450"/>
              </a:spcBef>
              <a:spcAft>
                <a:spcPts val="450"/>
              </a:spcAft>
              <a:defRPr sz="1500">
                <a:latin typeface="Nexa Book" panose="00000400000000000000" pitchFamily="50" charset="0"/>
              </a:defRPr>
            </a:lvl1pPr>
            <a:lvl2pPr>
              <a:spcBef>
                <a:spcPts val="450"/>
              </a:spcBef>
              <a:spcAft>
                <a:spcPts val="450"/>
              </a:spcAft>
              <a:defRPr sz="1500">
                <a:latin typeface="Nexa Book" panose="00000400000000000000" pitchFamily="50" charset="0"/>
              </a:defRPr>
            </a:lvl2pPr>
            <a:lvl3pPr>
              <a:spcBef>
                <a:spcPts val="450"/>
              </a:spcBef>
              <a:spcAft>
                <a:spcPts val="450"/>
              </a:spcAft>
              <a:defRPr sz="1500">
                <a:latin typeface="Nexa Book" panose="00000400000000000000" pitchFamily="50" charset="0"/>
              </a:defRPr>
            </a:lvl3pPr>
            <a:lvl4pPr>
              <a:spcBef>
                <a:spcPts val="450"/>
              </a:spcBef>
              <a:spcAft>
                <a:spcPts val="450"/>
              </a:spcAft>
              <a:defRPr sz="1500">
                <a:latin typeface="Nexa Book" panose="00000400000000000000" pitchFamily="50" charset="0"/>
              </a:defRPr>
            </a:lvl4pPr>
            <a:lvl5pPr>
              <a:spcBef>
                <a:spcPts val="450"/>
              </a:spcBef>
              <a:spcAft>
                <a:spcPts val="450"/>
              </a:spcAft>
              <a:defRPr sz="1500">
                <a:latin typeface="Nexa Book" panose="000004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788137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90716484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userDrawn="1"/>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6350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userDrawn="1">
            <p:custDataLst>
              <p:tags r:id="rId1"/>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5"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15919"/>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2771480" y="756000"/>
            <a:ext cx="5851026"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spTree>
    <p:extLst>
      <p:ext uri="{BB962C8B-B14F-4D97-AF65-F5344CB8AC3E}">
        <p14:creationId xmlns:p14="http://schemas.microsoft.com/office/powerpoint/2010/main" val="38991824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ubtitle &amp; Chart">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811D9C0-8736-4B36-9E13-374E792E42E5}"/>
              </a:ext>
            </a:extLst>
          </p:cNvPr>
          <p:cNvSpPr>
            <a:spLocks noGrp="1"/>
          </p:cNvSpPr>
          <p:nvPr>
            <p:ph type="dt" sz="half" idx="10"/>
          </p:nvPr>
        </p:nvSpPr>
        <p:spPr/>
        <p:txBody>
          <a:bodyPr/>
          <a:lstStyle>
            <a:lvl1pPr>
              <a:defRPr b="0" i="0">
                <a:latin typeface="Nexa Book" panose="00000400000000000000" pitchFamily="50" charset="0"/>
              </a:defRPr>
            </a:lvl1pPr>
          </a:lstStyle>
          <a:p>
            <a:fld id="{CD17B91A-3060-4837-8335-3BC08082BE89}" type="datetime1">
              <a:rPr lang="en-US" smtClean="0"/>
              <a:t>7/24/2025</a:t>
            </a:fld>
            <a:endParaRPr lang="en-US"/>
          </a:p>
        </p:txBody>
      </p:sp>
      <p:sp>
        <p:nvSpPr>
          <p:cNvPr id="10" name="Footer Placeholder 9">
            <a:extLst>
              <a:ext uri="{FF2B5EF4-FFF2-40B4-BE49-F238E27FC236}">
                <a16:creationId xmlns:a16="http://schemas.microsoft.com/office/drawing/2014/main" id="{7BBBFD60-4E0B-4B1D-B796-705519ED02B4}"/>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EF5CB6E5-8237-4D44-99D5-FD01A34D5457}"/>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9" name="Straight Connector 18">
            <a:extLst>
              <a:ext uri="{FF2B5EF4-FFF2-40B4-BE49-F238E27FC236}">
                <a16:creationId xmlns:a16="http://schemas.microsoft.com/office/drawing/2014/main" id="{463E9F05-5744-462A-AB1D-B4CFDE2B82AD}"/>
              </a:ext>
            </a:extLst>
          </p:cNvPr>
          <p:cNvCxnSpPr>
            <a:cxnSpLocks/>
          </p:cNvCxnSpPr>
          <p:nvPr userDrawn="1"/>
        </p:nvCxnSpPr>
        <p:spPr>
          <a:xfrm flipV="1">
            <a:off x="548639" y="4956617"/>
            <a:ext cx="8092440" cy="366"/>
          </a:xfrm>
          <a:prstGeom prst="line">
            <a:avLst/>
          </a:prstGeom>
          <a:ln w="635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80C4D44D-B0D2-4219-99BF-8D83E1E753B9}"/>
              </a:ext>
            </a:extLst>
          </p:cNvPr>
          <p:cNvSpPr>
            <a:spLocks noGrp="1"/>
          </p:cNvSpPr>
          <p:nvPr>
            <p:ph type="body" sz="quarter" idx="14" hasCustomPrompt="1"/>
          </p:nvPr>
        </p:nvSpPr>
        <p:spPr>
          <a:xfrm>
            <a:off x="540000" y="810000"/>
            <a:ext cx="8100000" cy="405000"/>
          </a:xfrm>
          <a:prstGeom prst="rect">
            <a:avLst/>
          </a:prstGeom>
        </p:spPr>
        <p:txBody>
          <a:bodyPr/>
          <a:lstStyle>
            <a:lvl1pPr marL="0" indent="0">
              <a:spcBef>
                <a:spcPts val="0"/>
              </a:spcBef>
              <a:buNone/>
              <a:defRPr sz="1200" b="1" i="0">
                <a:solidFill>
                  <a:schemeClr val="accent3"/>
                </a:solidFill>
                <a:latin typeface="+mj-lt"/>
              </a:defRPr>
            </a:lvl1pPr>
          </a:lstStyle>
          <a:p>
            <a:pPr lvl="0"/>
            <a:r>
              <a:rPr lang="nl-NL"/>
              <a:t>Subtitle | Chart Title</a:t>
            </a:r>
          </a:p>
        </p:txBody>
      </p:sp>
      <p:sp>
        <p:nvSpPr>
          <p:cNvPr id="2" name="Title">
            <a:extLst>
              <a:ext uri="{FF2B5EF4-FFF2-40B4-BE49-F238E27FC236}">
                <a16:creationId xmlns:a16="http://schemas.microsoft.com/office/drawing/2014/main" id="{9508DFD5-ED18-4A85-ADC0-5BC7B99B4CC7}"/>
              </a:ext>
            </a:extLst>
          </p:cNvPr>
          <p:cNvSpPr>
            <a:spLocks noGrp="1"/>
          </p:cNvSpPr>
          <p:nvPr>
            <p:ph type="title"/>
          </p:nvPr>
        </p:nvSpPr>
        <p:spPr>
          <a:xfrm>
            <a:off x="540000" y="0"/>
            <a:ext cx="8100000" cy="810000"/>
          </a:xfrm>
          <a:prstGeom prst="rect">
            <a:avLst/>
          </a:prstGeom>
        </p:spPr>
        <p:txBody>
          <a:bodyPr anchor="b"/>
          <a:lstStyle>
            <a:lvl1pPr>
              <a:defRPr sz="1600" b="1" i="0">
                <a:solidFill>
                  <a:srgbClr val="006D6F"/>
                </a:solidFill>
                <a:latin typeface="+mj-lt"/>
              </a:defRPr>
            </a:lvl1pPr>
          </a:lstStyle>
          <a:p>
            <a:endParaRPr lang="nl-BE"/>
          </a:p>
        </p:txBody>
      </p:sp>
      <p:sp>
        <p:nvSpPr>
          <p:cNvPr id="6" name="Data Source">
            <a:extLst>
              <a:ext uri="{FF2B5EF4-FFF2-40B4-BE49-F238E27FC236}">
                <a16:creationId xmlns:a16="http://schemas.microsoft.com/office/drawing/2014/main" id="{5BB432D7-6E88-6B8A-7752-5601376315B4}"/>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Tree>
    <p:extLst>
      <p:ext uri="{BB962C8B-B14F-4D97-AF65-F5344CB8AC3E}">
        <p14:creationId xmlns:p14="http://schemas.microsoft.com/office/powerpoint/2010/main" val="172195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0633CBBD-B4D1-4554-8FA6-7E0971BE6CDD}" type="datetime1">
              <a:rPr lang="en-US" smtClean="0"/>
              <a:t>7/24/2025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8457730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FDB13B3-371F-4F34-83E5-544D47331F3F}" type="datetime1">
              <a:rPr lang="en-US" smtClean="0"/>
              <a:t>7/24/2025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9621755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oleObject" Target="../embeddings/oleObject27.bin"/><Relationship Id="rId5" Type="http://schemas.openxmlformats.org/officeDocument/2006/relationships/slideLayout" Target="../slideLayouts/slideLayout2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tags" Target="../tags/tag28.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8" Type="http://schemas.openxmlformats.org/officeDocument/2006/relationships/slideLayout" Target="../slideLayouts/slideLayout32.xml"/><Relationship Id="rId51" Type="http://schemas.openxmlformats.org/officeDocument/2006/relationships/theme" Target="../theme/theme2.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image" Target="../media/image1.emf"/><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18CE4270-D9B5-48D2-813E-D95B26603E57}" type="datetime1">
              <a:rPr lang="en-US" smtClean="0"/>
              <a:t>7/24/2025</a:t>
            </a:fld>
            <a:endParaRPr lang="en-US"/>
          </a:p>
        </p:txBody>
      </p:sp>
    </p:spTree>
    <p:extLst>
      <p:ext uri="{BB962C8B-B14F-4D97-AF65-F5344CB8AC3E}">
        <p14:creationId xmlns:p14="http://schemas.microsoft.com/office/powerpoint/2010/main" val="883732927"/>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52"/>
            </p:custDataLst>
            <p:extLst>
              <p:ext uri="{D42A27DB-BD31-4B8C-83A1-F6EECF244321}">
                <p14:modId xmlns:p14="http://schemas.microsoft.com/office/powerpoint/2010/main" val="319834510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3" imgW="7772400" imgH="10058400" progId="TCLayout.ActiveDocument.1">
                  <p:embed/>
                </p:oleObj>
              </mc:Choice>
              <mc:Fallback>
                <p:oleObj name="think-cell Slide" r:id="rId53"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54"/>
                      <a:stretch>
                        <a:fillRect/>
                      </a:stretch>
                    </p:blipFill>
                    <p:spPr>
                      <a:xfrm>
                        <a:off x="1192" y="1192"/>
                        <a:ext cx="920" cy="1191"/>
                      </a:xfrm>
                      <a:prstGeom prst="rect">
                        <a:avLst/>
                      </a:prstGeom>
                    </p:spPr>
                  </p:pic>
                </p:oleObj>
              </mc:Fallback>
            </mc:AlternateContent>
          </a:graphicData>
        </a:graphic>
      </p:graphicFrame>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7638966" y="4972050"/>
            <a:ext cx="400722"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7" name="TextBox 6">
            <a:extLst>
              <a:ext uri="{FF2B5EF4-FFF2-40B4-BE49-F238E27FC236}">
                <a16:creationId xmlns:a16="http://schemas.microsoft.com/office/drawing/2014/main" id="{5B7E8C9D-13C9-4358-B3E5-91451D3B0CC2}"/>
              </a:ext>
            </a:extLst>
          </p:cNvPr>
          <p:cNvSpPr txBox="1"/>
          <p:nvPr/>
        </p:nvSpPr>
        <p:spPr>
          <a:xfrm>
            <a:off x="8027895" y="4976308"/>
            <a:ext cx="1116106" cy="184666"/>
          </a:xfrm>
          <a:prstGeom prst="rect">
            <a:avLst/>
          </a:prstGeom>
          <a:noFill/>
        </p:spPr>
        <p:txBody>
          <a:bodyPr wrap="square" lIns="27000" rIns="27000">
            <a:spAutoFit/>
          </a:bodyPr>
          <a:lstStyle/>
          <a:p>
            <a:pPr algn="r"/>
            <a:r>
              <a:rPr lang="en-US" sz="600" b="0" i="0">
                <a:solidFill>
                  <a:schemeClr val="bg1">
                    <a:lumMod val="50000"/>
                  </a:schemeClr>
                </a:solidFill>
                <a:latin typeface="Nexa Book" panose="00000400000000000000" pitchFamily="50" charset="0"/>
              </a:rPr>
              <a:t>PRICING</a:t>
            </a:r>
            <a:r>
              <a:rPr lang="en-US" sz="600" b="0" i="0">
                <a:solidFill>
                  <a:schemeClr val="accent3"/>
                </a:solidFill>
                <a:latin typeface="+mj-lt"/>
              </a:rPr>
              <a:t>ONE</a:t>
            </a:r>
            <a:r>
              <a:rPr lang="en-US" sz="600" b="0" i="0">
                <a:solidFill>
                  <a:schemeClr val="bg1">
                    <a:lumMod val="50000"/>
                  </a:schemeClr>
                </a:solidFill>
                <a:latin typeface="Nexa Book" panose="00000400000000000000" pitchFamily="50" charset="0"/>
              </a:rPr>
              <a:t> </a:t>
            </a:r>
            <a:r>
              <a:rPr lang="en-US" sz="600" b="0" i="0">
                <a:solidFill>
                  <a:schemeClr val="bg1">
                    <a:lumMod val="50000"/>
                  </a:schemeClr>
                </a:solidFill>
                <a:latin typeface="Nexa Book" pitchFamily="2" charset="77"/>
              </a:rPr>
              <a:t>Confidential</a:t>
            </a:r>
            <a:endParaRPr lang="en-US" sz="600" b="0" i="0">
              <a:solidFill>
                <a:schemeClr val="tx1">
                  <a:tint val="75000"/>
                </a:schemeClr>
              </a:solidFill>
              <a:latin typeface="Nexa Book" pitchFamily="2" charset="77"/>
            </a:endParaRPr>
          </a:p>
        </p:txBody>
      </p:sp>
      <p:sp>
        <p:nvSpPr>
          <p:cNvPr id="8" name="Date Placeholder 7">
            <a:extLst>
              <a:ext uri="{FF2B5EF4-FFF2-40B4-BE49-F238E27FC236}">
                <a16:creationId xmlns:a16="http://schemas.microsoft.com/office/drawing/2014/main" id="{E79A2962-62B5-468D-9268-B9C7896028CE}"/>
              </a:ext>
            </a:extLst>
          </p:cNvPr>
          <p:cNvSpPr>
            <a:spLocks noGrp="1"/>
          </p:cNvSpPr>
          <p:nvPr>
            <p:ph type="dt" sz="half" idx="2"/>
          </p:nvPr>
        </p:nvSpPr>
        <p:spPr>
          <a:xfrm>
            <a:off x="7024385" y="4972050"/>
            <a:ext cx="609508"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r>
              <a:rPr lang="en-US"/>
              <a:t>14/01/2024</a:t>
            </a:r>
          </a:p>
        </p:txBody>
      </p:sp>
      <p:grpSp>
        <p:nvGrpSpPr>
          <p:cNvPr id="9" name="Group 8">
            <a:extLst>
              <a:ext uri="{FF2B5EF4-FFF2-40B4-BE49-F238E27FC236}">
                <a16:creationId xmlns:a16="http://schemas.microsoft.com/office/drawing/2014/main" id="{CEBC34F0-0D86-A441-2116-F47E5238DF4F}"/>
              </a:ext>
            </a:extLst>
          </p:cNvPr>
          <p:cNvGrpSpPr>
            <a:grpSpLocks noChangeAspect="1"/>
          </p:cNvGrpSpPr>
          <p:nvPr/>
        </p:nvGrpSpPr>
        <p:grpSpPr>
          <a:xfrm>
            <a:off x="-1" y="-9332"/>
            <a:ext cx="469047" cy="756000"/>
            <a:chOff x="-1" y="-12441"/>
            <a:chExt cx="653922" cy="1053977"/>
          </a:xfrm>
        </p:grpSpPr>
        <p:sp>
          <p:nvSpPr>
            <p:cNvPr id="10" name="Freeform 9">
              <a:extLst>
                <a:ext uri="{FF2B5EF4-FFF2-40B4-BE49-F238E27FC236}">
                  <a16:creationId xmlns:a16="http://schemas.microsoft.com/office/drawing/2014/main" id="{6E642D8F-FD02-8E6C-4906-C958269150EA}"/>
                </a:ext>
              </a:extLst>
            </p:cNvPr>
            <p:cNvSpPr/>
            <p:nvPr userDrawn="1"/>
          </p:nvSpPr>
          <p:spPr>
            <a:xfrm>
              <a:off x="286911" y="660185"/>
              <a:ext cx="172436" cy="297393"/>
            </a:xfrm>
            <a:custGeom>
              <a:avLst/>
              <a:gdLst>
                <a:gd name="connsiteX0" fmla="*/ 418 w 172436"/>
                <a:gd name="connsiteY0" fmla="*/ 0 h 297393"/>
                <a:gd name="connsiteX1" fmla="*/ 46627 w 172436"/>
                <a:gd name="connsiteY1" fmla="*/ 26579 h 297393"/>
                <a:gd name="connsiteX2" fmla="*/ 165922 w 172436"/>
                <a:gd name="connsiteY2" fmla="*/ 95475 h 297393"/>
                <a:gd name="connsiteX3" fmla="*/ 172436 w 172436"/>
                <a:gd name="connsiteY3" fmla="*/ 104630 h 297393"/>
                <a:gd name="connsiteX4" fmla="*/ 172268 w 172436"/>
                <a:gd name="connsiteY4" fmla="*/ 292985 h 297393"/>
                <a:gd name="connsiteX5" fmla="*/ 171972 w 172436"/>
                <a:gd name="connsiteY5" fmla="*/ 297394 h 297393"/>
                <a:gd name="connsiteX6" fmla="*/ 166681 w 172436"/>
                <a:gd name="connsiteY6" fmla="*/ 294926 h 297393"/>
                <a:gd name="connsiteX7" fmla="*/ 4550 w 172436"/>
                <a:gd name="connsiteY7" fmla="*/ 201117 h 297393"/>
                <a:gd name="connsiteX8" fmla="*/ 186 w 172436"/>
                <a:gd name="connsiteY8" fmla="*/ 194093 h 297393"/>
                <a:gd name="connsiteX9" fmla="*/ 17 w 172436"/>
                <a:gd name="connsiteY9" fmla="*/ 3544 h 297393"/>
                <a:gd name="connsiteX10" fmla="*/ 418 w 172436"/>
                <a:gd name="connsiteY10" fmla="*/ 0 h 2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36" h="297393">
                  <a:moveTo>
                    <a:pt x="418" y="0"/>
                  </a:moveTo>
                  <a:cubicBezTo>
                    <a:pt x="16418" y="9197"/>
                    <a:pt x="31533" y="17867"/>
                    <a:pt x="46627" y="26579"/>
                  </a:cubicBezTo>
                  <a:cubicBezTo>
                    <a:pt x="86385" y="49552"/>
                    <a:pt x="126122" y="72566"/>
                    <a:pt x="165922" y="95475"/>
                  </a:cubicBezTo>
                  <a:cubicBezTo>
                    <a:pt x="169590" y="97584"/>
                    <a:pt x="172457" y="99293"/>
                    <a:pt x="172436" y="104630"/>
                  </a:cubicBezTo>
                  <a:cubicBezTo>
                    <a:pt x="172204" y="167408"/>
                    <a:pt x="172289" y="230207"/>
                    <a:pt x="172268" y="292985"/>
                  </a:cubicBezTo>
                  <a:cubicBezTo>
                    <a:pt x="172268" y="294187"/>
                    <a:pt x="172120" y="295390"/>
                    <a:pt x="171972" y="297394"/>
                  </a:cubicBezTo>
                  <a:cubicBezTo>
                    <a:pt x="169949" y="296466"/>
                    <a:pt x="168241" y="295812"/>
                    <a:pt x="166681" y="294926"/>
                  </a:cubicBezTo>
                  <a:cubicBezTo>
                    <a:pt x="112588" y="263726"/>
                    <a:pt x="58495" y="232527"/>
                    <a:pt x="4550" y="201117"/>
                  </a:cubicBezTo>
                  <a:cubicBezTo>
                    <a:pt x="2399" y="199873"/>
                    <a:pt x="186" y="196476"/>
                    <a:pt x="186" y="194093"/>
                  </a:cubicBezTo>
                  <a:cubicBezTo>
                    <a:pt x="-46" y="130576"/>
                    <a:pt x="-4" y="67060"/>
                    <a:pt x="17" y="3544"/>
                  </a:cubicBezTo>
                  <a:cubicBezTo>
                    <a:pt x="17" y="2827"/>
                    <a:pt x="165" y="2088"/>
                    <a:pt x="418"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1" name="Freeform 10">
              <a:extLst>
                <a:ext uri="{FF2B5EF4-FFF2-40B4-BE49-F238E27FC236}">
                  <a16:creationId xmlns:a16="http://schemas.microsoft.com/office/drawing/2014/main" id="{6F719CEF-6F38-DFFB-857E-15693A32263B}"/>
                </a:ext>
              </a:extLst>
            </p:cNvPr>
            <p:cNvSpPr/>
            <p:nvPr/>
          </p:nvSpPr>
          <p:spPr>
            <a:xfrm>
              <a:off x="481503" y="660249"/>
              <a:ext cx="172418" cy="297583"/>
            </a:xfrm>
            <a:custGeom>
              <a:avLst/>
              <a:gdLst>
                <a:gd name="connsiteX0" fmla="*/ 172292 w 172418"/>
                <a:gd name="connsiteY0" fmla="*/ 21 h 297583"/>
                <a:gd name="connsiteX1" fmla="*/ 172292 w 172418"/>
                <a:gd name="connsiteY1" fmla="*/ 8143 h 297583"/>
                <a:gd name="connsiteX2" fmla="*/ 172419 w 172418"/>
                <a:gd name="connsiteY2" fmla="*/ 191519 h 297583"/>
                <a:gd name="connsiteX3" fmla="*/ 166158 w 172418"/>
                <a:gd name="connsiteY3" fmla="*/ 202256 h 297583"/>
                <a:gd name="connsiteX4" fmla="*/ 5629 w 172418"/>
                <a:gd name="connsiteY4" fmla="*/ 294778 h 297583"/>
                <a:gd name="connsiteX5" fmla="*/ 485 w 172418"/>
                <a:gd name="connsiteY5" fmla="*/ 297583 h 297583"/>
                <a:gd name="connsiteX6" fmla="*/ 84 w 172418"/>
                <a:gd name="connsiteY6" fmla="*/ 289968 h 297583"/>
                <a:gd name="connsiteX7" fmla="*/ 0 w 172418"/>
                <a:gd name="connsiteY7" fmla="*/ 105853 h 297583"/>
                <a:gd name="connsiteX8" fmla="*/ 5123 w 172418"/>
                <a:gd name="connsiteY8" fmla="*/ 95897 h 297583"/>
                <a:gd name="connsiteX9" fmla="*/ 163755 w 172418"/>
                <a:gd name="connsiteY9" fmla="*/ 4451 h 297583"/>
                <a:gd name="connsiteX10" fmla="*/ 172292 w 172418"/>
                <a:gd name="connsiteY10" fmla="*/ 0 h 29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18" h="297583">
                  <a:moveTo>
                    <a:pt x="172292" y="21"/>
                  </a:moveTo>
                  <a:lnTo>
                    <a:pt x="172292" y="8143"/>
                  </a:lnTo>
                  <a:cubicBezTo>
                    <a:pt x="172292" y="69275"/>
                    <a:pt x="172208" y="130408"/>
                    <a:pt x="172419" y="191519"/>
                  </a:cubicBezTo>
                  <a:cubicBezTo>
                    <a:pt x="172419" y="196877"/>
                    <a:pt x="170754" y="199598"/>
                    <a:pt x="166158" y="202256"/>
                  </a:cubicBezTo>
                  <a:cubicBezTo>
                    <a:pt x="112571" y="232949"/>
                    <a:pt x="59110" y="263895"/>
                    <a:pt x="5629" y="294778"/>
                  </a:cubicBezTo>
                  <a:cubicBezTo>
                    <a:pt x="4216" y="295601"/>
                    <a:pt x="2740" y="296339"/>
                    <a:pt x="485" y="297583"/>
                  </a:cubicBezTo>
                  <a:cubicBezTo>
                    <a:pt x="316" y="294546"/>
                    <a:pt x="84" y="292268"/>
                    <a:pt x="84" y="289968"/>
                  </a:cubicBezTo>
                  <a:cubicBezTo>
                    <a:pt x="84" y="228604"/>
                    <a:pt x="84" y="167239"/>
                    <a:pt x="0" y="105853"/>
                  </a:cubicBezTo>
                  <a:cubicBezTo>
                    <a:pt x="0" y="101402"/>
                    <a:pt x="717" y="98407"/>
                    <a:pt x="5123" y="95897"/>
                  </a:cubicBezTo>
                  <a:cubicBezTo>
                    <a:pt x="58077" y="65562"/>
                    <a:pt x="110905" y="34975"/>
                    <a:pt x="163755" y="4451"/>
                  </a:cubicBezTo>
                  <a:cubicBezTo>
                    <a:pt x="166200" y="3038"/>
                    <a:pt x="168751" y="1835"/>
                    <a:pt x="172292"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2" name="Freeform 11">
              <a:extLst>
                <a:ext uri="{FF2B5EF4-FFF2-40B4-BE49-F238E27FC236}">
                  <a16:creationId xmlns:a16="http://schemas.microsoft.com/office/drawing/2014/main" id="{D6D8F994-7445-5B73-86FF-CF586DD3917B}"/>
                </a:ext>
              </a:extLst>
            </p:cNvPr>
            <p:cNvSpPr/>
            <p:nvPr/>
          </p:nvSpPr>
          <p:spPr>
            <a:xfrm>
              <a:off x="298543" y="540772"/>
              <a:ext cx="343720" cy="195823"/>
            </a:xfrm>
            <a:custGeom>
              <a:avLst/>
              <a:gdLst>
                <a:gd name="connsiteX0" fmla="*/ 0 w 343720"/>
                <a:gd name="connsiteY0" fmla="*/ 97517 h 195823"/>
                <a:gd name="connsiteX1" fmla="*/ 44143 w 343720"/>
                <a:gd name="connsiteY1" fmla="*/ 71866 h 195823"/>
                <a:gd name="connsiteX2" fmla="*/ 163375 w 343720"/>
                <a:gd name="connsiteY2" fmla="*/ 2802 h 195823"/>
                <a:gd name="connsiteX3" fmla="*/ 179776 w 343720"/>
                <a:gd name="connsiteY3" fmla="*/ 2528 h 195823"/>
                <a:gd name="connsiteX4" fmla="*/ 335626 w 343720"/>
                <a:gd name="connsiteY4" fmla="*/ 92771 h 195823"/>
                <a:gd name="connsiteX5" fmla="*/ 343721 w 343720"/>
                <a:gd name="connsiteY5" fmla="*/ 97770 h 195823"/>
                <a:gd name="connsiteX6" fmla="*/ 294308 w 343720"/>
                <a:gd name="connsiteY6" fmla="*/ 126438 h 195823"/>
                <a:gd name="connsiteX7" fmla="*/ 177563 w 343720"/>
                <a:gd name="connsiteY7" fmla="*/ 193962 h 195823"/>
                <a:gd name="connsiteX8" fmla="*/ 165821 w 343720"/>
                <a:gd name="connsiteY8" fmla="*/ 193836 h 195823"/>
                <a:gd name="connsiteX9" fmla="*/ 6788 w 343720"/>
                <a:gd name="connsiteY9" fmla="*/ 101842 h 195823"/>
                <a:gd name="connsiteX10" fmla="*/ 0 w 343720"/>
                <a:gd name="connsiteY10" fmla="*/ 97517 h 1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20" h="195823">
                  <a:moveTo>
                    <a:pt x="0" y="97517"/>
                  </a:moveTo>
                  <a:cubicBezTo>
                    <a:pt x="15241" y="88657"/>
                    <a:pt x="29661" y="80220"/>
                    <a:pt x="44143" y="71866"/>
                  </a:cubicBezTo>
                  <a:cubicBezTo>
                    <a:pt x="83901" y="48873"/>
                    <a:pt x="123765" y="26048"/>
                    <a:pt x="163375" y="2802"/>
                  </a:cubicBezTo>
                  <a:cubicBezTo>
                    <a:pt x="169278" y="-658"/>
                    <a:pt x="173599" y="-1101"/>
                    <a:pt x="179776" y="2528"/>
                  </a:cubicBezTo>
                  <a:cubicBezTo>
                    <a:pt x="231592" y="32841"/>
                    <a:pt x="283641" y="62732"/>
                    <a:pt x="335626" y="92771"/>
                  </a:cubicBezTo>
                  <a:cubicBezTo>
                    <a:pt x="338050" y="94163"/>
                    <a:pt x="340411" y="95724"/>
                    <a:pt x="343721" y="97770"/>
                  </a:cubicBezTo>
                  <a:cubicBezTo>
                    <a:pt x="326582" y="107706"/>
                    <a:pt x="310455" y="117093"/>
                    <a:pt x="294308" y="126438"/>
                  </a:cubicBezTo>
                  <a:cubicBezTo>
                    <a:pt x="255371" y="148925"/>
                    <a:pt x="216372" y="171286"/>
                    <a:pt x="177563" y="193962"/>
                  </a:cubicBezTo>
                  <a:cubicBezTo>
                    <a:pt x="173115" y="196557"/>
                    <a:pt x="170205" y="196367"/>
                    <a:pt x="165821" y="193836"/>
                  </a:cubicBezTo>
                  <a:cubicBezTo>
                    <a:pt x="112887" y="163016"/>
                    <a:pt x="59827" y="132471"/>
                    <a:pt x="6788" y="101842"/>
                  </a:cubicBezTo>
                  <a:cubicBezTo>
                    <a:pt x="4743" y="100660"/>
                    <a:pt x="2804" y="99289"/>
                    <a:pt x="0" y="97517"/>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3" name="Freeform 12">
              <a:extLst>
                <a:ext uri="{FF2B5EF4-FFF2-40B4-BE49-F238E27FC236}">
                  <a16:creationId xmlns:a16="http://schemas.microsoft.com/office/drawing/2014/main" id="{A6A1B091-7952-82E0-226C-14D34CD0804A}"/>
                </a:ext>
              </a:extLst>
            </p:cNvPr>
            <p:cNvSpPr/>
            <p:nvPr/>
          </p:nvSpPr>
          <p:spPr>
            <a:xfrm>
              <a:off x="412522" y="598536"/>
              <a:ext cx="123408" cy="71567"/>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Freeform 13">
              <a:extLst>
                <a:ext uri="{FF2B5EF4-FFF2-40B4-BE49-F238E27FC236}">
                  <a16:creationId xmlns:a16="http://schemas.microsoft.com/office/drawing/2014/main" id="{5043DE0B-B68A-8ED7-248B-EBC50E5DC0C6}"/>
                </a:ext>
              </a:extLst>
            </p:cNvPr>
            <p:cNvSpPr/>
            <p:nvPr/>
          </p:nvSpPr>
          <p:spPr>
            <a:xfrm>
              <a:off x="332589" y="741054"/>
              <a:ext cx="67226" cy="138914"/>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Freeform 14">
              <a:extLst>
                <a:ext uri="{FF2B5EF4-FFF2-40B4-BE49-F238E27FC236}">
                  <a16:creationId xmlns:a16="http://schemas.microsoft.com/office/drawing/2014/main" id="{EAF64219-666E-A102-563F-42073AB1B74A}"/>
                </a:ext>
              </a:extLst>
            </p:cNvPr>
            <p:cNvSpPr/>
            <p:nvPr/>
          </p:nvSpPr>
          <p:spPr>
            <a:xfrm>
              <a:off x="542805" y="747538"/>
              <a:ext cx="58983" cy="133506"/>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16" name="Freeform 15">
              <a:extLst>
                <a:ext uri="{FF2B5EF4-FFF2-40B4-BE49-F238E27FC236}">
                  <a16:creationId xmlns:a16="http://schemas.microsoft.com/office/drawing/2014/main" id="{6AE0CAE5-6737-8510-EF96-DC50F0C8E02E}"/>
                </a:ext>
              </a:extLst>
            </p:cNvPr>
            <p:cNvSpPr/>
            <p:nvPr/>
          </p:nvSpPr>
          <p:spPr>
            <a:xfrm>
              <a:off x="-1" y="280248"/>
              <a:ext cx="461498" cy="761288"/>
            </a:xfrm>
            <a:custGeom>
              <a:avLst/>
              <a:gdLst>
                <a:gd name="connsiteX0" fmla="*/ 0 w 461498"/>
                <a:gd name="connsiteY0" fmla="*/ 761288 h 761288"/>
                <a:gd name="connsiteX1" fmla="*/ 237685 w 461498"/>
                <a:gd name="connsiteY1" fmla="*/ 599449 h 761288"/>
                <a:gd name="connsiteX2" fmla="*/ 236820 w 461498"/>
                <a:gd name="connsiteY2" fmla="*/ 323256 h 761288"/>
                <a:gd name="connsiteX3" fmla="*/ 460950 w 461498"/>
                <a:gd name="connsiteY3" fmla="*/ 194662 h 761288"/>
                <a:gd name="connsiteX4" fmla="*/ 461498 w 461498"/>
                <a:gd name="connsiteY4" fmla="*/ 0 h 761288"/>
                <a:gd name="connsiteX5" fmla="*/ 696 w 461498"/>
                <a:gd name="connsiteY5" fmla="*/ 280075 h 761288"/>
                <a:gd name="connsiteX6" fmla="*/ 0 w 461498"/>
                <a:gd name="connsiteY6" fmla="*/ 761288 h 76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498" h="761288">
                  <a:moveTo>
                    <a:pt x="0" y="761288"/>
                  </a:moveTo>
                  <a:lnTo>
                    <a:pt x="237685" y="599449"/>
                  </a:lnTo>
                  <a:lnTo>
                    <a:pt x="236820" y="323256"/>
                  </a:lnTo>
                  <a:lnTo>
                    <a:pt x="460950" y="194662"/>
                  </a:lnTo>
                  <a:lnTo>
                    <a:pt x="461498" y="0"/>
                  </a:lnTo>
                  <a:lnTo>
                    <a:pt x="696" y="280075"/>
                  </a:lnTo>
                  <a:lnTo>
                    <a:pt x="0" y="761288"/>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sp>
          <p:nvSpPr>
            <p:cNvPr id="17" name="Freeform 16">
              <a:extLst>
                <a:ext uri="{FF2B5EF4-FFF2-40B4-BE49-F238E27FC236}">
                  <a16:creationId xmlns:a16="http://schemas.microsoft.com/office/drawing/2014/main" id="{3D546042-5181-94E7-B31B-EE46334167AB}"/>
                </a:ext>
              </a:extLst>
            </p:cNvPr>
            <p:cNvSpPr/>
            <p:nvPr/>
          </p:nvSpPr>
          <p:spPr>
            <a:xfrm>
              <a:off x="104" y="-12441"/>
              <a:ext cx="419379" cy="417907"/>
            </a:xfrm>
            <a:custGeom>
              <a:avLst/>
              <a:gdLst>
                <a:gd name="connsiteX0" fmla="*/ 419379 w 419379"/>
                <a:gd name="connsiteY0" fmla="*/ 250163 h 417907"/>
                <a:gd name="connsiteX1" fmla="*/ 148703 w 419379"/>
                <a:gd name="connsiteY1" fmla="*/ 417908 h 417907"/>
                <a:gd name="connsiteX2" fmla="*/ 443 w 419379"/>
                <a:gd name="connsiteY2" fmla="*/ 336313 h 417907"/>
                <a:gd name="connsiteX3" fmla="*/ 0 w 419379"/>
                <a:gd name="connsiteY3" fmla="*/ 0 h 417907"/>
                <a:gd name="connsiteX4" fmla="*/ 419379 w 419379"/>
                <a:gd name="connsiteY4" fmla="*/ 250163 h 4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 h="417907">
                  <a:moveTo>
                    <a:pt x="419379" y="250163"/>
                  </a:moveTo>
                  <a:lnTo>
                    <a:pt x="148703" y="417908"/>
                  </a:lnTo>
                  <a:lnTo>
                    <a:pt x="443" y="336313"/>
                  </a:lnTo>
                  <a:lnTo>
                    <a:pt x="0" y="0"/>
                  </a:lnTo>
                  <a:lnTo>
                    <a:pt x="419379" y="250163"/>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grpSp>
      <p:grpSp>
        <p:nvGrpSpPr>
          <p:cNvPr id="18" name="Group 17">
            <a:extLst>
              <a:ext uri="{FF2B5EF4-FFF2-40B4-BE49-F238E27FC236}">
                <a16:creationId xmlns:a16="http://schemas.microsoft.com/office/drawing/2014/main" id="{28AA2510-84D8-077A-5103-F5B14632F42F}"/>
              </a:ext>
            </a:extLst>
          </p:cNvPr>
          <p:cNvGrpSpPr/>
          <p:nvPr/>
        </p:nvGrpSpPr>
        <p:grpSpPr>
          <a:xfrm>
            <a:off x="2337" y="4972051"/>
            <a:ext cx="544631" cy="177437"/>
            <a:chOff x="61151" y="6718048"/>
            <a:chExt cx="726174" cy="236582"/>
          </a:xfrm>
        </p:grpSpPr>
        <p:sp>
          <p:nvSpPr>
            <p:cNvPr id="19" name="Freeform 18">
              <a:extLst>
                <a:ext uri="{FF2B5EF4-FFF2-40B4-BE49-F238E27FC236}">
                  <a16:creationId xmlns:a16="http://schemas.microsoft.com/office/drawing/2014/main" id="{3C25AEC9-071D-725A-4B03-9E4B973E66AB}"/>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0" name="Freeform 19">
              <a:extLst>
                <a:ext uri="{FF2B5EF4-FFF2-40B4-BE49-F238E27FC236}">
                  <a16:creationId xmlns:a16="http://schemas.microsoft.com/office/drawing/2014/main" id="{07371303-DD01-0C0A-CABA-67DFFFC9A7C4}"/>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1" name="Freeform 20">
              <a:extLst>
                <a:ext uri="{FF2B5EF4-FFF2-40B4-BE49-F238E27FC236}">
                  <a16:creationId xmlns:a16="http://schemas.microsoft.com/office/drawing/2014/main" id="{56A4F206-2BD3-3928-C081-F79FA7D3D3A6}"/>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2" name="Freeform 21">
              <a:extLst>
                <a:ext uri="{FF2B5EF4-FFF2-40B4-BE49-F238E27FC236}">
                  <a16:creationId xmlns:a16="http://schemas.microsoft.com/office/drawing/2014/main" id="{6F2B041D-50C4-FBDF-25DE-552893B4629F}"/>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23" name="Freeform 22">
              <a:extLst>
                <a:ext uri="{FF2B5EF4-FFF2-40B4-BE49-F238E27FC236}">
                  <a16:creationId xmlns:a16="http://schemas.microsoft.com/office/drawing/2014/main" id="{8B5D850D-9927-13B8-4C26-7ECECAE1E3AB}"/>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24" name="Freeform 23">
              <a:extLst>
                <a:ext uri="{FF2B5EF4-FFF2-40B4-BE49-F238E27FC236}">
                  <a16:creationId xmlns:a16="http://schemas.microsoft.com/office/drawing/2014/main" id="{F81FA937-37B5-1CB2-3F28-3B261344C253}"/>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25" name="Freeform 24">
              <a:extLst>
                <a:ext uri="{FF2B5EF4-FFF2-40B4-BE49-F238E27FC236}">
                  <a16:creationId xmlns:a16="http://schemas.microsoft.com/office/drawing/2014/main" id="{7261EFDC-F301-EA6F-637C-479C98F85CD6}"/>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6" name="Freeform 25">
              <a:extLst>
                <a:ext uri="{FF2B5EF4-FFF2-40B4-BE49-F238E27FC236}">
                  <a16:creationId xmlns:a16="http://schemas.microsoft.com/office/drawing/2014/main" id="{2F5A7E50-99D6-E700-ED9D-397466413306}"/>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7" name="Freeform 26">
              <a:extLst>
                <a:ext uri="{FF2B5EF4-FFF2-40B4-BE49-F238E27FC236}">
                  <a16:creationId xmlns:a16="http://schemas.microsoft.com/office/drawing/2014/main" id="{526E3B70-8091-BD1D-AB4D-B244DBEA6F7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8" name="Freeform 27">
              <a:extLst>
                <a:ext uri="{FF2B5EF4-FFF2-40B4-BE49-F238E27FC236}">
                  <a16:creationId xmlns:a16="http://schemas.microsoft.com/office/drawing/2014/main" id="{285D7E07-4063-8919-C488-9DF15D0100C6}"/>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9" name="Freeform 28">
              <a:extLst>
                <a:ext uri="{FF2B5EF4-FFF2-40B4-BE49-F238E27FC236}">
                  <a16:creationId xmlns:a16="http://schemas.microsoft.com/office/drawing/2014/main" id="{C9FB357A-51A4-470F-1602-66ACD4E547FA}"/>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0" name="Freeform 29">
              <a:extLst>
                <a:ext uri="{FF2B5EF4-FFF2-40B4-BE49-F238E27FC236}">
                  <a16:creationId xmlns:a16="http://schemas.microsoft.com/office/drawing/2014/main" id="{4F61FF0F-5EF4-8A5F-D147-8AD7E10E46E2}"/>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1" name="Freeform 30">
              <a:extLst>
                <a:ext uri="{FF2B5EF4-FFF2-40B4-BE49-F238E27FC236}">
                  <a16:creationId xmlns:a16="http://schemas.microsoft.com/office/drawing/2014/main" id="{8E880BDF-9C9C-9E0C-93B0-1DAF7E07F904}"/>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2" name="Freeform 31">
              <a:extLst>
                <a:ext uri="{FF2B5EF4-FFF2-40B4-BE49-F238E27FC236}">
                  <a16:creationId xmlns:a16="http://schemas.microsoft.com/office/drawing/2014/main" id="{B88CF999-ED30-8E65-E57F-83326EBA9F1F}"/>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3" name="Freeform 32">
              <a:extLst>
                <a:ext uri="{FF2B5EF4-FFF2-40B4-BE49-F238E27FC236}">
                  <a16:creationId xmlns:a16="http://schemas.microsoft.com/office/drawing/2014/main" id="{54B26BEC-DA9E-A4E8-B495-EA83743A1051}"/>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4" name="Freeform 33">
              <a:extLst>
                <a:ext uri="{FF2B5EF4-FFF2-40B4-BE49-F238E27FC236}">
                  <a16:creationId xmlns:a16="http://schemas.microsoft.com/office/drawing/2014/main" id="{D9E9AFD0-C0FD-DCE4-DBB9-0CED1C35159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5" name="Freeform 34">
              <a:extLst>
                <a:ext uri="{FF2B5EF4-FFF2-40B4-BE49-F238E27FC236}">
                  <a16:creationId xmlns:a16="http://schemas.microsoft.com/office/drawing/2014/main" id="{E8760AA1-E29F-2188-1BB3-8881263C4506}"/>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6" name="Freeform 35">
              <a:extLst>
                <a:ext uri="{FF2B5EF4-FFF2-40B4-BE49-F238E27FC236}">
                  <a16:creationId xmlns:a16="http://schemas.microsoft.com/office/drawing/2014/main" id="{F86F2C48-9195-F884-5097-483F2FDF0756}"/>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7" name="Freeform 36">
              <a:extLst>
                <a:ext uri="{FF2B5EF4-FFF2-40B4-BE49-F238E27FC236}">
                  <a16:creationId xmlns:a16="http://schemas.microsoft.com/office/drawing/2014/main" id="{60AA74B8-5938-8C45-8445-0C79A02C3E35}"/>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8" name="Freeform 37">
              <a:extLst>
                <a:ext uri="{FF2B5EF4-FFF2-40B4-BE49-F238E27FC236}">
                  <a16:creationId xmlns:a16="http://schemas.microsoft.com/office/drawing/2014/main" id="{EACDAAB3-EE0D-A9F6-2699-C493021CB0C1}"/>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1309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762363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grpSp>
        <p:nvGrpSpPr>
          <p:cNvPr id="53" name="Group 52">
            <a:extLst>
              <a:ext uri="{FF2B5EF4-FFF2-40B4-BE49-F238E27FC236}">
                <a16:creationId xmlns:a16="http://schemas.microsoft.com/office/drawing/2014/main" id="{7255F6E5-4D6B-9BF7-DFB7-A5069FF04794}"/>
              </a:ext>
            </a:extLst>
          </p:cNvPr>
          <p:cNvGrpSpPr/>
          <p:nvPr/>
        </p:nvGrpSpPr>
        <p:grpSpPr>
          <a:xfrm>
            <a:off x="2337" y="4972051"/>
            <a:ext cx="544631" cy="177437"/>
            <a:chOff x="61151" y="6718048"/>
            <a:chExt cx="726174" cy="236582"/>
          </a:xfrm>
        </p:grpSpPr>
        <p:sp>
          <p:nvSpPr>
            <p:cNvPr id="54" name="Freeform 18">
              <a:extLst>
                <a:ext uri="{FF2B5EF4-FFF2-40B4-BE49-F238E27FC236}">
                  <a16:creationId xmlns:a16="http://schemas.microsoft.com/office/drawing/2014/main" id="{C4A59211-18BA-3FE2-0751-AB90684A9E58}"/>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5" name="Freeform 19">
              <a:extLst>
                <a:ext uri="{FF2B5EF4-FFF2-40B4-BE49-F238E27FC236}">
                  <a16:creationId xmlns:a16="http://schemas.microsoft.com/office/drawing/2014/main" id="{8C29DF29-4F2A-EFFC-EA9C-2D094203D536}"/>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6" name="Freeform 20">
              <a:extLst>
                <a:ext uri="{FF2B5EF4-FFF2-40B4-BE49-F238E27FC236}">
                  <a16:creationId xmlns:a16="http://schemas.microsoft.com/office/drawing/2014/main" id="{58C7D7CF-2D75-D424-50BD-8903AD586C1A}"/>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7" name="Freeform 21">
              <a:extLst>
                <a:ext uri="{FF2B5EF4-FFF2-40B4-BE49-F238E27FC236}">
                  <a16:creationId xmlns:a16="http://schemas.microsoft.com/office/drawing/2014/main" id="{25DC3EF2-DEDC-B6EF-686D-9F9D99B5B245}"/>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Freeform 22">
              <a:extLst>
                <a:ext uri="{FF2B5EF4-FFF2-40B4-BE49-F238E27FC236}">
                  <a16:creationId xmlns:a16="http://schemas.microsoft.com/office/drawing/2014/main" id="{A96731E9-8209-3E5B-A834-4D0DD85390F0}"/>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Freeform 23">
              <a:extLst>
                <a:ext uri="{FF2B5EF4-FFF2-40B4-BE49-F238E27FC236}">
                  <a16:creationId xmlns:a16="http://schemas.microsoft.com/office/drawing/2014/main" id="{F36A7FE5-0EEC-85F1-612B-DCC9CF8FF7A4}"/>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60" name="Freeform 24">
              <a:extLst>
                <a:ext uri="{FF2B5EF4-FFF2-40B4-BE49-F238E27FC236}">
                  <a16:creationId xmlns:a16="http://schemas.microsoft.com/office/drawing/2014/main" id="{71144ADD-BE58-5324-6FD6-C2671E222CAE}"/>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1" name="Freeform 25">
              <a:extLst>
                <a:ext uri="{FF2B5EF4-FFF2-40B4-BE49-F238E27FC236}">
                  <a16:creationId xmlns:a16="http://schemas.microsoft.com/office/drawing/2014/main" id="{6A2234C2-EFFF-5640-1BC6-E57325F327C7}"/>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2" name="Freeform 26">
              <a:extLst>
                <a:ext uri="{FF2B5EF4-FFF2-40B4-BE49-F238E27FC236}">
                  <a16:creationId xmlns:a16="http://schemas.microsoft.com/office/drawing/2014/main" id="{B50E8F27-507D-4631-5B21-4FEC3FD834F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3" name="Freeform 27">
              <a:extLst>
                <a:ext uri="{FF2B5EF4-FFF2-40B4-BE49-F238E27FC236}">
                  <a16:creationId xmlns:a16="http://schemas.microsoft.com/office/drawing/2014/main" id="{80265B7B-9DAA-0F37-FC2B-93E0185ACC2C}"/>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4" name="Freeform 28">
              <a:extLst>
                <a:ext uri="{FF2B5EF4-FFF2-40B4-BE49-F238E27FC236}">
                  <a16:creationId xmlns:a16="http://schemas.microsoft.com/office/drawing/2014/main" id="{8F4045B2-47DB-32FA-D7E8-020D552A7913}"/>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5" name="Freeform 29">
              <a:extLst>
                <a:ext uri="{FF2B5EF4-FFF2-40B4-BE49-F238E27FC236}">
                  <a16:creationId xmlns:a16="http://schemas.microsoft.com/office/drawing/2014/main" id="{E94E08FD-BD24-CA98-42B5-DF58FF1463D1}"/>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6" name="Freeform 30">
              <a:extLst>
                <a:ext uri="{FF2B5EF4-FFF2-40B4-BE49-F238E27FC236}">
                  <a16:creationId xmlns:a16="http://schemas.microsoft.com/office/drawing/2014/main" id="{CF55B8E7-7B70-F8C2-3320-948D8E5E83F6}"/>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7" name="Freeform 31">
              <a:extLst>
                <a:ext uri="{FF2B5EF4-FFF2-40B4-BE49-F238E27FC236}">
                  <a16:creationId xmlns:a16="http://schemas.microsoft.com/office/drawing/2014/main" id="{1C4891DE-5655-5CA7-1554-8FC0A7C4FD86}"/>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8" name="Freeform 32">
              <a:extLst>
                <a:ext uri="{FF2B5EF4-FFF2-40B4-BE49-F238E27FC236}">
                  <a16:creationId xmlns:a16="http://schemas.microsoft.com/office/drawing/2014/main" id="{7C1DB049-F128-BBCE-0CF6-41CEB3A268E8}"/>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9" name="Freeform 33">
              <a:extLst>
                <a:ext uri="{FF2B5EF4-FFF2-40B4-BE49-F238E27FC236}">
                  <a16:creationId xmlns:a16="http://schemas.microsoft.com/office/drawing/2014/main" id="{9A31B0D9-8B01-CAAF-C1CF-8962B2AF727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0" name="Freeform 34">
              <a:extLst>
                <a:ext uri="{FF2B5EF4-FFF2-40B4-BE49-F238E27FC236}">
                  <a16:creationId xmlns:a16="http://schemas.microsoft.com/office/drawing/2014/main" id="{A81573D7-F452-F5FA-A9F1-7819B34B3B35}"/>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1" name="Freeform 35">
              <a:extLst>
                <a:ext uri="{FF2B5EF4-FFF2-40B4-BE49-F238E27FC236}">
                  <a16:creationId xmlns:a16="http://schemas.microsoft.com/office/drawing/2014/main" id="{77BE60BE-8617-7EF4-BC7D-EFC62206C1FD}"/>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2" name="Freeform 36">
              <a:extLst>
                <a:ext uri="{FF2B5EF4-FFF2-40B4-BE49-F238E27FC236}">
                  <a16:creationId xmlns:a16="http://schemas.microsoft.com/office/drawing/2014/main" id="{381B08B4-93D7-EFF3-6A84-2768D9F23E4F}"/>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73" name="Freeform 37">
              <a:extLst>
                <a:ext uri="{FF2B5EF4-FFF2-40B4-BE49-F238E27FC236}">
                  <a16:creationId xmlns:a16="http://schemas.microsoft.com/office/drawing/2014/main" id="{D50C7E1B-C005-6A90-007B-340451B1E026}"/>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cxnSp>
        <p:nvCxnSpPr>
          <p:cNvPr id="76" name="Straight Connector 75">
            <a:extLst>
              <a:ext uri="{FF2B5EF4-FFF2-40B4-BE49-F238E27FC236}">
                <a16:creationId xmlns:a16="http://schemas.microsoft.com/office/drawing/2014/main" id="{92966CB5-93DA-8946-DEAE-EB274F6849FB}"/>
              </a:ext>
            </a:extLst>
          </p:cNvPr>
          <p:cNvCxnSpPr>
            <a:cxnSpLocks/>
          </p:cNvCxnSpPr>
          <p:nvPr/>
        </p:nvCxnSpPr>
        <p:spPr>
          <a:xfrm flipV="1">
            <a:off x="540000" y="771580"/>
            <a:ext cx="8100000" cy="366"/>
          </a:xfrm>
          <a:prstGeom prst="line">
            <a:avLst/>
          </a:prstGeom>
          <a:noFill/>
          <a:ln w="15875" cap="rnd" cmpd="sng" algn="ctr">
            <a:gradFill flip="none" rotWithShape="1">
              <a:gsLst>
                <a:gs pos="0">
                  <a:srgbClr val="006C6D"/>
                </a:gs>
                <a:gs pos="51007">
                  <a:srgbClr val="7ECAC4">
                    <a:lumMod val="20000"/>
                    <a:lumOff val="80000"/>
                  </a:srgbClr>
                </a:gs>
                <a:gs pos="37000">
                  <a:srgbClr val="00A097"/>
                </a:gs>
                <a:gs pos="66000">
                  <a:srgbClr val="00A097"/>
                </a:gs>
                <a:gs pos="100000">
                  <a:srgbClr val="006C6D"/>
                </a:gs>
              </a:gsLst>
              <a:path path="circle">
                <a:fillToRect l="100000" t="100000"/>
              </a:path>
              <a:tileRect r="-100000" b="-100000"/>
            </a:gradFill>
            <a:prstDash val="solid"/>
            <a:miter lim="800000"/>
          </a:ln>
          <a:effectLst/>
        </p:spPr>
      </p:cxn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40000" y="0"/>
            <a:ext cx="8118000" cy="770400"/>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40000" y="1131888"/>
            <a:ext cx="8118000"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Tree>
    <p:extLst>
      <p:ext uri="{BB962C8B-B14F-4D97-AF65-F5344CB8AC3E}">
        <p14:creationId xmlns:p14="http://schemas.microsoft.com/office/powerpoint/2010/main" val="3047408094"/>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 id="2147484000" r:id="rId44"/>
    <p:sldLayoutId id="2147484001" r:id="rId45"/>
    <p:sldLayoutId id="2147484002" r:id="rId46"/>
    <p:sldLayoutId id="2147484003" r:id="rId47"/>
    <p:sldLayoutId id="2147484004" r:id="rId48"/>
    <p:sldLayoutId id="2147484005" r:id="rId49"/>
    <p:sldLayoutId id="2147484006" r:id="rId50"/>
  </p:sldLayoutIdLst>
  <p:hf hdr="0" ftr="0"/>
  <p:txStyles>
    <p:titleStyle>
      <a:lvl1pPr algn="l" defTabSz="685783" rtl="0" eaLnBrk="1" latinLnBrk="0" hangingPunct="1">
        <a:lnSpc>
          <a:spcPct val="90000"/>
        </a:lnSpc>
        <a:spcBef>
          <a:spcPct val="0"/>
        </a:spcBef>
        <a:buNone/>
        <a:defRPr lang="en-AE" sz="1600" b="1"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40">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chart" Target="../charts/chart142.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chart" Target="../charts/chart14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chart" Target="../charts/chart145.xml"/><Relationship Id="rId2" Type="http://schemas.openxmlformats.org/officeDocument/2006/relationships/chart" Target="../charts/chart14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chart" Target="../charts/chart14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chart" Target="../charts/chart148.xml"/><Relationship Id="rId2" Type="http://schemas.openxmlformats.org/officeDocument/2006/relationships/chart" Target="../charts/chart147.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chart" Target="../charts/chart14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chart" Target="../charts/chart15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chart" Target="../charts/chart152.xml"/><Relationship Id="rId2" Type="http://schemas.openxmlformats.org/officeDocument/2006/relationships/chart" Target="../charts/chart15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chart" Target="../charts/chart15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chart" Target="../charts/chart155.xml"/><Relationship Id="rId2" Type="http://schemas.openxmlformats.org/officeDocument/2006/relationships/chart" Target="../charts/chart15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chart" Target="../charts/chart15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chart" Target="../charts/chart158.xml"/><Relationship Id="rId2" Type="http://schemas.openxmlformats.org/officeDocument/2006/relationships/chart" Target="../charts/chart15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chart" Target="../charts/chart159.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chart" Target="../charts/chart160.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chart" Target="../charts/chart162.xml"/><Relationship Id="rId2" Type="http://schemas.openxmlformats.org/officeDocument/2006/relationships/chart" Target="../charts/chart161.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chart" Target="../charts/chart163.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chart" Target="../charts/chart164.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chart" Target="../charts/chart166.xml"/><Relationship Id="rId2" Type="http://schemas.openxmlformats.org/officeDocument/2006/relationships/chart" Target="../charts/chart165.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chart" Target="../charts/chart167.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chart" Target="../charts/chart169.xml"/><Relationship Id="rId2" Type="http://schemas.openxmlformats.org/officeDocument/2006/relationships/chart" Target="../charts/chart16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chart" Target="../charts/chart17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chart" Target="../charts/chart17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chart" Target="../charts/chart173.xml"/><Relationship Id="rId2" Type="http://schemas.openxmlformats.org/officeDocument/2006/relationships/chart" Target="../charts/chart17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chart" Target="../charts/chart174.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chart" Target="../charts/chart176.xml"/><Relationship Id="rId2" Type="http://schemas.openxmlformats.org/officeDocument/2006/relationships/chart" Target="../charts/chart175.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chart" Target="../charts/chart177.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chart" Target="../charts/chart179.xml"/><Relationship Id="rId2" Type="http://schemas.openxmlformats.org/officeDocument/2006/relationships/chart" Target="../charts/chart17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chart" Target="../charts/chart180.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chart" Target="../charts/chart181.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chart" Target="../charts/chart183.xml"/><Relationship Id="rId2" Type="http://schemas.openxmlformats.org/officeDocument/2006/relationships/chart" Target="../charts/chart18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chart" Target="../charts/chart18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chart" Target="../charts/chart186.xml"/><Relationship Id="rId2" Type="http://schemas.openxmlformats.org/officeDocument/2006/relationships/chart" Target="../charts/chart185.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chart" Target="../charts/chart187.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chart" Target="../charts/chart188.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chart" Target="../charts/chart190.xml"/><Relationship Id="rId2" Type="http://schemas.openxmlformats.org/officeDocument/2006/relationships/chart" Target="../charts/chart189.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chart" Target="../charts/chart191.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chart" Target="../charts/chart193.xml"/><Relationship Id="rId2" Type="http://schemas.openxmlformats.org/officeDocument/2006/relationships/chart" Target="../charts/chart192.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chart" Target="../charts/chart194.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chart" Target="../charts/chart196.xml"/><Relationship Id="rId2" Type="http://schemas.openxmlformats.org/officeDocument/2006/relationships/chart" Target="../charts/chart19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chart" Target="../charts/chart19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chart" Target="../charts/chart198.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chart" Target="../charts/chart200.xml"/><Relationship Id="rId2" Type="http://schemas.openxmlformats.org/officeDocument/2006/relationships/chart" Target="../charts/chart199.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chart" Target="../charts/chart201.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chart" Target="../charts/chart202.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chart" Target="../charts/chart204.xml"/><Relationship Id="rId2" Type="http://schemas.openxmlformats.org/officeDocument/2006/relationships/chart" Target="../charts/chart20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chart" Target="../charts/chart2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chart" Target="../charts/chart2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chart" Target="../charts/chart3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chart" Target="../charts/chart3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chart" Target="../charts/chart3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7.emf"/></Relationships>
</file>

<file path=ppt/slides/_rels/slide27.xml.rels><?xml version="1.0" encoding="UTF-8" standalone="yes"?>
<Relationships xmlns="http://schemas.openxmlformats.org/package/2006/relationships"><Relationship Id="rId2" Type="http://schemas.openxmlformats.org/officeDocument/2006/relationships/chart" Target="../charts/chart3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4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chart" Target="../charts/chart4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chart" Target="../charts/chart4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chart" Target="../charts/chart4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chart" Target="../charts/chart4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chart" Target="../charts/chart5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chart" Target="../charts/chart5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chart" Target="../charts/chart5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chart" Target="../charts/chart5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chart" Target="../charts/chart5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chart" Target="../charts/chart6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chart" Target="../charts/chart6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chart" Target="../charts/chart6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chart" Target="../charts/chart65.xml"/><Relationship Id="rId2" Type="http://schemas.openxmlformats.org/officeDocument/2006/relationships/chart" Target="../charts/chart6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chart" Target="../charts/chart6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chart" Target="../charts/chart68.xml"/><Relationship Id="rId2" Type="http://schemas.openxmlformats.org/officeDocument/2006/relationships/chart" Target="../charts/chart6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chart" Target="../charts/chart6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chart" Target="../charts/chart7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chart" Target="../charts/chart72.xml"/><Relationship Id="rId2" Type="http://schemas.openxmlformats.org/officeDocument/2006/relationships/chart" Target="../charts/chart7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chart" Target="../charts/chart7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chart" Target="../charts/chart75.xml"/><Relationship Id="rId2" Type="http://schemas.openxmlformats.org/officeDocument/2006/relationships/chart" Target="../charts/chart7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chart" Target="../charts/chart7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chart" Target="../charts/chart78.xml"/><Relationship Id="rId2" Type="http://schemas.openxmlformats.org/officeDocument/2006/relationships/chart" Target="../charts/chart7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chart" Target="../charts/chart7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chart" Target="../charts/chart8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chart" Target="../charts/chart82.xml"/><Relationship Id="rId2" Type="http://schemas.openxmlformats.org/officeDocument/2006/relationships/chart" Target="../charts/chart8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chart" Target="../charts/chart8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chart" Target="../charts/chart8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chart" Target="../charts/chart86.xml"/><Relationship Id="rId2" Type="http://schemas.openxmlformats.org/officeDocument/2006/relationships/chart" Target="../charts/chart8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chart" Target="../charts/chart8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chart" Target="../charts/chart89.xml"/><Relationship Id="rId2" Type="http://schemas.openxmlformats.org/officeDocument/2006/relationships/chart" Target="../charts/chart8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chart" Target="../charts/chart9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chart" Target="../charts/chart92.xml"/><Relationship Id="rId2" Type="http://schemas.openxmlformats.org/officeDocument/2006/relationships/chart" Target="../charts/chart9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chart" Target="../charts/chart9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chart" Target="../charts/chart9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chart" Target="../charts/chart96.xml"/><Relationship Id="rId2" Type="http://schemas.openxmlformats.org/officeDocument/2006/relationships/chart" Target="../charts/chart9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chart" Target="../charts/chart9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chart" Target="../charts/chart9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chart" Target="../charts/chart100.xml"/><Relationship Id="rId2" Type="http://schemas.openxmlformats.org/officeDocument/2006/relationships/chart" Target="../charts/chart9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chart" Target="../charts/chart10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chart" Target="../charts/chart10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chart" Target="../charts/chart104.xml"/><Relationship Id="rId2" Type="http://schemas.openxmlformats.org/officeDocument/2006/relationships/chart" Target="../charts/chart10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chart" Target="../charts/chart10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chart" Target="../charts/chart107.xml"/><Relationship Id="rId2" Type="http://schemas.openxmlformats.org/officeDocument/2006/relationships/chart" Target="../charts/chart10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chart" Target="../charts/chart10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chart" Target="../charts/chart110.xml"/><Relationship Id="rId2" Type="http://schemas.openxmlformats.org/officeDocument/2006/relationships/chart" Target="../charts/chart10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chart" Target="../charts/chart11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chart" Target="../charts/chart11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chart" Target="../charts/chart114.xml"/><Relationship Id="rId2" Type="http://schemas.openxmlformats.org/officeDocument/2006/relationships/chart" Target="../charts/chart11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chart" Target="../charts/chart11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chart" Target="../charts/chart117.xml"/><Relationship Id="rId2" Type="http://schemas.openxmlformats.org/officeDocument/2006/relationships/chart" Target="../charts/chart11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chart" Target="../charts/chart11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chart" Target="../charts/chart120.xml"/><Relationship Id="rId2" Type="http://schemas.openxmlformats.org/officeDocument/2006/relationships/chart" Target="../charts/chart11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chart" Target="../charts/chart12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chart" Target="../charts/chart123.xml"/><Relationship Id="rId2" Type="http://schemas.openxmlformats.org/officeDocument/2006/relationships/chart" Target="../charts/chart12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chart" Target="../charts/chart12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chart" Target="../charts/chart12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chart" Target="../charts/chart127.xml"/><Relationship Id="rId2" Type="http://schemas.openxmlformats.org/officeDocument/2006/relationships/chart" Target="../charts/chart12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chart" Target="../charts/chart12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chart" Target="../charts/chart130.xml"/><Relationship Id="rId2" Type="http://schemas.openxmlformats.org/officeDocument/2006/relationships/chart" Target="../charts/chart12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chart" Target="../charts/chart13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chart" Target="../charts/chart13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chart" Target="../charts/chart134.xml"/><Relationship Id="rId2" Type="http://schemas.openxmlformats.org/officeDocument/2006/relationships/chart" Target="../charts/chart13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chart" Target="../charts/chart13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chart" Target="../charts/chart13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chart" Target="../charts/chart138.xml"/><Relationship Id="rId2" Type="http://schemas.openxmlformats.org/officeDocument/2006/relationships/chart" Target="../charts/chart13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chart" Target="../charts/chart139.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chart" Target="../charts/chart141.xml"/><Relationship Id="rId2" Type="http://schemas.openxmlformats.org/officeDocument/2006/relationships/chart" Target="../charts/chart14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62EBF-66C2-2845-7D50-107BFCECE5A5}"/>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9DB57E75-996B-6789-CEBD-ED6015048CFE}"/>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FDB3197F-D32D-6B5F-A52F-E59CAD17D705}"/>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12" name="Head">
            <a:extLst>
              <a:ext uri="{FF2B5EF4-FFF2-40B4-BE49-F238E27FC236}">
                <a16:creationId xmlns:a16="http://schemas.microsoft.com/office/drawing/2014/main" id="{8F89E2D7-B0D1-8DF0-7C2D-A446F4FDE12E}"/>
              </a:ext>
            </a:extLst>
          </p:cNvPr>
          <p:cNvSpPr>
            <a:spLocks noGrp="1"/>
          </p:cNvSpPr>
          <p:nvPr>
            <p:ph type="body" sz="quarter" idx="18"/>
          </p:nvPr>
        </p:nvSpPr>
        <p:spPr>
          <a:xfrm>
            <a:off x="503238" y="774000"/>
            <a:ext cx="8136762" cy="360000"/>
          </a:xfrm>
        </p:spPr>
        <p:txBody>
          <a:bodyPr/>
          <a:lstStyle/>
          <a:p>
            <a:pPr>
              <a:defRPr sz="1200"/>
            </a:pPr>
            <a:r>
              <a:t>Based on price change | by Brand | Sun Care | Walmart</a:t>
            </a:r>
          </a:p>
        </p:txBody>
      </p:sp>
      <p:sp>
        <p:nvSpPr>
          <p:cNvPr id="3" name="Title 2">
            <a:extLst>
              <a:ext uri="{FF2B5EF4-FFF2-40B4-BE49-F238E27FC236}">
                <a16:creationId xmlns:a16="http://schemas.microsoft.com/office/drawing/2014/main" id="{057A5087-2755-CD63-18B5-A4F45BD23F7D}"/>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59930E47-7847-7E3D-6E7D-49D8AE7D4864}"/>
              </a:ext>
            </a:extLst>
          </p:cNvPr>
          <p:cNvGraphicFramePr>
            <a:graphicFrameLocks/>
          </p:cNvGraphicFramePr>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B9532281-A112-FC10-95EC-26D500A3C6A3}"/>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F27C7268-95E9-640C-5993-E9734821AEC5}"/>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DF51383E-7D99-DDF0-3FCE-D9B019BB3F96}"/>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61F30143-D8DC-54DA-2788-203755CACF16}"/>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78722F6F-DF27-1C84-805C-D431675A9425}"/>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0A4239D3-2C12-BA3F-AC83-2FE899FD7281}"/>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D5549BD9-E1A2-6978-1DE3-C74B6522002C}"/>
              </a:ext>
            </a:extLst>
          </p:cNvPr>
          <p:cNvSpPr>
            <a:spLocks noGrp="1"/>
          </p:cNvSpPr>
          <p:nvPr>
            <p:ph type="dt" sz="half" idx="14"/>
          </p:nvPr>
        </p:nvSpPr>
        <p:spPr/>
        <p:txBody>
          <a:bodyPr/>
          <a:lstStyle/>
          <a:p>
            <a:fld id="{AD583B17-CA9E-4798-A693-AB6BF9A9B56D}" type="datetime1">
              <a:rPr lang="en-US" smtClean="0"/>
              <a:t>7/24/2025</a:t>
            </a:fld>
            <a:endParaRPr lang="en-US"/>
          </a:p>
        </p:txBody>
      </p:sp>
      <p:sp>
        <p:nvSpPr>
          <p:cNvPr id="9" name="Slide Number Placeholder 8">
            <a:extLst>
              <a:ext uri="{FF2B5EF4-FFF2-40B4-BE49-F238E27FC236}">
                <a16:creationId xmlns:a16="http://schemas.microsoft.com/office/drawing/2014/main" id="{C4EE55B8-30E2-A1E7-16E1-F1189B4CB170}"/>
              </a:ext>
            </a:extLst>
          </p:cNvPr>
          <p:cNvSpPr>
            <a:spLocks noGrp="1"/>
          </p:cNvSpPr>
          <p:nvPr>
            <p:ph type="sldNum" sz="quarter" idx="16"/>
          </p:nvPr>
        </p:nvSpPr>
        <p:spPr/>
        <p:txBody>
          <a:bodyPr/>
          <a:lstStyle/>
          <a:p>
            <a:fld id="{7B1F438D-4EAF-094E-9162-80CF3EF77236}" type="slidenum">
              <a:rPr lang="en-US" smtClean="0"/>
              <a:pPr/>
              <a:t>1</a:t>
            </a:fld>
            <a:endParaRPr lang="en-US"/>
          </a:p>
        </p:txBody>
      </p:sp>
    </p:spTree>
    <p:extLst>
      <p:ext uri="{BB962C8B-B14F-4D97-AF65-F5344CB8AC3E}">
        <p14:creationId xmlns:p14="http://schemas.microsoft.com/office/powerpoint/2010/main" val="3382552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3CFB7-5508-A36A-6B6E-8CC1C92BB159}"/>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52BC29CA-B9FD-27A5-BF09-8508B0E7856B}"/>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E9881ADE-B4E0-54F5-F72C-14C401FDA765}"/>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DE48067D-D756-E4A0-69A6-EF219DB83D8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6C7A88DD-0EAD-0222-28F7-0F06582470B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30472B4E-C1A2-F2B4-7926-54E63ED72BC7}"/>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Neutrogena (2.7%) | Up &amp; Down Pricing | Walmart | Assumes no other are changing prices</a:t>
            </a:r>
          </a:p>
        </p:txBody>
      </p:sp>
      <p:sp>
        <p:nvSpPr>
          <p:cNvPr id="4" name="Title1">
            <a:extLst>
              <a:ext uri="{FF2B5EF4-FFF2-40B4-BE49-F238E27FC236}">
                <a16:creationId xmlns:a16="http://schemas.microsoft.com/office/drawing/2014/main" id="{BD644943-53B6-AF01-24C6-C78ACE3695E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3F78027-6CB6-F9F3-4BBC-6D0D2BECD903}"/>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A26FFAAF-0FE6-3B94-4264-B57F74C2B268}"/>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A1E78D6-ED33-2AAF-57B3-799E15952F17}"/>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3E860F76-A4DC-9798-FE9E-D7CDB7ED0D0C}"/>
              </a:ext>
            </a:extLst>
          </p:cNvPr>
          <p:cNvSpPr>
            <a:spLocks noGrp="1"/>
          </p:cNvSpPr>
          <p:nvPr>
            <p:ph type="sldNum" sz="quarter" idx="16"/>
          </p:nvPr>
        </p:nvSpPr>
        <p:spPr/>
        <p:txBody>
          <a:bodyPr/>
          <a:lstStyle/>
          <a:p>
            <a:fld id="{7B1F438D-4EAF-094E-9162-80CF3EF77236}" type="slidenum">
              <a:rPr lang="en-US" smtClean="0"/>
              <a:pPr/>
              <a:t>10</a:t>
            </a:fld>
            <a:endParaRPr lang="en-US"/>
          </a:p>
        </p:txBody>
      </p:sp>
    </p:spTree>
    <p:extLst>
      <p:ext uri="{BB962C8B-B14F-4D97-AF65-F5344CB8AC3E}">
        <p14:creationId xmlns:p14="http://schemas.microsoft.com/office/powerpoint/2010/main" val="9664210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E4E0A-406E-36B9-ECCA-2464DF7DC38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0BBA01E-AADC-13A9-3B88-C6D6A1DC3E0B}"/>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3F50ABCA-8924-A1D8-6AE3-24F57FCB1DE1}"/>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3177B3A6-CE8B-ECDB-F493-F2B7A9495BE9}"/>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Kids | Price Elasticity | Walmart | Assumes no other products are changing prices</a:t>
            </a:r>
          </a:p>
        </p:txBody>
      </p:sp>
      <p:sp>
        <p:nvSpPr>
          <p:cNvPr id="18" name="Title 17">
            <a:extLst>
              <a:ext uri="{FF2B5EF4-FFF2-40B4-BE49-F238E27FC236}">
                <a16:creationId xmlns:a16="http://schemas.microsoft.com/office/drawing/2014/main" id="{B73680FA-035E-1C77-D5EB-F5D454630BBA}"/>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293321C9-3D89-9171-013C-EA4ACE6F00BA}"/>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Kids Cream FPS50+ 236ml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57.0%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Aqua Protect Kids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CC26694C-FCD2-6BCB-3E1F-7BECE5A77AB2}"/>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F6DD664B-11A3-D9B4-1B9E-3A5897636320}"/>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8584DE5B-3D3E-CFFA-0E2B-D3422B18D662}"/>
              </a:ext>
            </a:extLst>
          </p:cNvPr>
          <p:cNvSpPr>
            <a:spLocks noGrp="1"/>
          </p:cNvSpPr>
          <p:nvPr>
            <p:ph type="sldNum" sz="quarter" idx="16"/>
          </p:nvPr>
        </p:nvSpPr>
        <p:spPr/>
        <p:txBody>
          <a:bodyPr/>
          <a:lstStyle/>
          <a:p>
            <a:fld id="{7B1F438D-4EAF-094E-9162-80CF3EF77236}" type="slidenum">
              <a:rPr lang="en-US" smtClean="0"/>
              <a:pPr/>
              <a:t>100</a:t>
            </a:fld>
            <a:endParaRPr lang="en-US"/>
          </a:p>
        </p:txBody>
      </p:sp>
      <p:sp>
        <p:nvSpPr>
          <p:cNvPr id="3" name="TextBox Y">
            <a:extLst>
              <a:ext uri="{FF2B5EF4-FFF2-40B4-BE49-F238E27FC236}">
                <a16:creationId xmlns:a16="http://schemas.microsoft.com/office/drawing/2014/main" id="{55CA2DC3-ED49-0675-FA4C-FA6D61EB0915}"/>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9590576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CF889-6552-DFDB-DCDC-62C0C6FCF80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A5EECB0A-A70C-793E-3D6C-B8935C42A23C}"/>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1E5F2297-8A75-E926-CFCE-C2E33C3850A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1B19C84D-8CE1-A439-B194-9EFB0516711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Kids Cream FPS50+ 236ml | Walmart | Assuming no other products are changing prices</a:t>
            </a:r>
          </a:p>
        </p:txBody>
      </p:sp>
      <p:sp>
        <p:nvSpPr>
          <p:cNvPr id="10" name="Title 9">
            <a:extLst>
              <a:ext uri="{FF2B5EF4-FFF2-40B4-BE49-F238E27FC236}">
                <a16:creationId xmlns:a16="http://schemas.microsoft.com/office/drawing/2014/main" id="{6FE30F2F-2D02-4E63-8719-223E8847ABC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7BCBF60C-F101-F192-F935-DAD4A3BDA86C}"/>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25CE27C6-7743-B786-DB68-E957B486BE82}"/>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5F7BACF9-21F2-1263-39E5-C3ADBA1C14F4}"/>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99AF4A99-3357-1985-BB7A-F12775EAB8B6}"/>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2AD5C4ED-02FE-2E12-299E-C977D174F25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2C3589B4-B0A2-411F-7B66-FD0A2A297A21}"/>
              </a:ext>
            </a:extLst>
          </p:cNvPr>
          <p:cNvSpPr>
            <a:spLocks noGrp="1"/>
          </p:cNvSpPr>
          <p:nvPr>
            <p:ph type="sldNum" sz="quarter" idx="16"/>
          </p:nvPr>
        </p:nvSpPr>
        <p:spPr/>
        <p:txBody>
          <a:bodyPr/>
          <a:lstStyle/>
          <a:p>
            <a:fld id="{7B1F438D-4EAF-094E-9162-80CF3EF77236}" type="slidenum">
              <a:rPr lang="en-US" smtClean="0"/>
              <a:pPr/>
              <a:t>101</a:t>
            </a:fld>
            <a:endParaRPr lang="en-US"/>
          </a:p>
        </p:txBody>
      </p:sp>
      <p:sp>
        <p:nvSpPr>
          <p:cNvPr id="22" name="Rectangle 21">
            <a:extLst>
              <a:ext uri="{FF2B5EF4-FFF2-40B4-BE49-F238E27FC236}">
                <a16:creationId xmlns:a16="http://schemas.microsoft.com/office/drawing/2014/main" id="{5447853A-AA8E-3B9F-6C09-6C60FE7FD0EF}"/>
              </a:ext>
            </a:extLst>
          </p:cNvPr>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19DE61A7-6311-4A0E-8281-AE256DBCCF91}"/>
              </a:ext>
            </a:extLst>
          </p:cNvPr>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F9D9005C-9103-3DB1-09D5-895B8B7499EB}"/>
              </a:ext>
            </a:extLst>
          </p:cNvPr>
          <p:cNvSpPr/>
          <p:nvPr/>
        </p:nvSpPr>
        <p:spPr>
          <a:xfrm>
            <a:off x="249804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D78648D5-D6BF-1027-6D46-C3201D3E052F}"/>
              </a:ext>
            </a:extLst>
          </p:cNvPr>
          <p:cNvSpPr/>
          <p:nvPr/>
        </p:nvSpPr>
        <p:spPr>
          <a:xfrm>
            <a:off x="278064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F45FC3B9-C8DE-AC17-1EDE-C99B4EC7AE8D}"/>
              </a:ext>
            </a:extLst>
          </p:cNvPr>
          <p:cNvSpPr/>
          <p:nvPr/>
        </p:nvSpPr>
        <p:spPr>
          <a:xfrm>
            <a:off x="30067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F9536767-6E16-011B-6DC8-EDCB13D666E3}"/>
              </a:ext>
            </a:extLst>
          </p:cNvPr>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a:extLst>
              <a:ext uri="{FF2B5EF4-FFF2-40B4-BE49-F238E27FC236}">
                <a16:creationId xmlns:a16="http://schemas.microsoft.com/office/drawing/2014/main" id="{FC93E4E4-9436-011C-6FFE-E035203A0A66}"/>
              </a:ext>
            </a:extLst>
          </p:cNvPr>
          <p:cNvSpPr/>
          <p:nvPr/>
        </p:nvSpPr>
        <p:spPr>
          <a:xfrm>
            <a:off x="3798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9" name="Rectangle 28">
            <a:extLst>
              <a:ext uri="{FF2B5EF4-FFF2-40B4-BE49-F238E27FC236}">
                <a16:creationId xmlns:a16="http://schemas.microsoft.com/office/drawing/2014/main" id="{1ED811ED-5509-D20A-C5E9-CE8DDBB222D7}"/>
              </a:ext>
            </a:extLst>
          </p:cNvPr>
          <p:cNvSpPr/>
          <p:nvPr/>
        </p:nvSpPr>
        <p:spPr>
          <a:xfrm>
            <a:off x="481536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30" name="Rectangle 29">
            <a:extLst>
              <a:ext uri="{FF2B5EF4-FFF2-40B4-BE49-F238E27FC236}">
                <a16:creationId xmlns:a16="http://schemas.microsoft.com/office/drawing/2014/main" id="{A8B56830-4D2A-C265-1730-6D67AB643EB2}"/>
              </a:ext>
            </a:extLst>
          </p:cNvPr>
          <p:cNvSpPr/>
          <p:nvPr/>
        </p:nvSpPr>
        <p:spPr>
          <a:xfrm>
            <a:off x="560664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5676736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23682-D45D-9CAB-D5D8-8345C66DC1C7}"/>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65903720-DB03-F64D-7DE0-409C5B3F9477}"/>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2E2A3558-6BA5-A31F-79F2-4B9E5FEFD166}"/>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80721D7-C82F-4F00-C0C4-7CD684927FE2}"/>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7049EB77-A5DE-BC82-BCB7-40B648737D6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9FEBCCEF-A8E0-3D88-A0DF-B918CB2123D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Kids Cream FPS50+ 236ml (1.9%) | Up &amp; Down Pricing | Walmart | Assumes no other are changing prices</a:t>
            </a:r>
          </a:p>
        </p:txBody>
      </p:sp>
      <p:sp>
        <p:nvSpPr>
          <p:cNvPr id="4" name="Title1">
            <a:extLst>
              <a:ext uri="{FF2B5EF4-FFF2-40B4-BE49-F238E27FC236}">
                <a16:creationId xmlns:a16="http://schemas.microsoft.com/office/drawing/2014/main" id="{C3368AFA-F76E-F2FA-378F-87C8D635741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725D8F6F-12F2-89B6-1283-DE6474CE2130}"/>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18D4963B-251A-D6A9-F17F-2BA943F4D821}"/>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2E85CB2B-A839-4E9F-10C4-C1A9FBDC770F}"/>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12142CA-7ABF-359B-3A9B-B610BE3A5D75}"/>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134D5F9C-B13C-294E-57FA-D9F1BEAC9003}"/>
              </a:ext>
            </a:extLst>
          </p:cNvPr>
          <p:cNvSpPr>
            <a:spLocks noGrp="1"/>
          </p:cNvSpPr>
          <p:nvPr>
            <p:ph type="sldNum" sz="quarter" idx="16"/>
          </p:nvPr>
        </p:nvSpPr>
        <p:spPr/>
        <p:txBody>
          <a:bodyPr/>
          <a:lstStyle/>
          <a:p>
            <a:fld id="{7B1F438D-4EAF-094E-9162-80CF3EF77236}" type="slidenum">
              <a:rPr lang="en-US" smtClean="0"/>
              <a:pPr/>
              <a:t>102</a:t>
            </a:fld>
            <a:endParaRPr lang="en-US"/>
          </a:p>
        </p:txBody>
      </p:sp>
    </p:spTree>
    <p:extLst>
      <p:ext uri="{BB962C8B-B14F-4D97-AF65-F5344CB8AC3E}">
        <p14:creationId xmlns:p14="http://schemas.microsoft.com/office/powerpoint/2010/main" val="33825634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CAE4E-400A-D285-6484-7305FBD5FA78}"/>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66FAA06-12EF-2EAB-64C5-896AD13D7804}"/>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E1A1FBDE-3DAD-5EC8-28B7-CCDD74C9C21D}"/>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DEF0A53A-D3DF-23C3-7532-565C0B7AE41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Kids Spray FPS50+ 170g | Walmart | Assuming no other products are changing prices</a:t>
            </a:r>
          </a:p>
        </p:txBody>
      </p:sp>
      <p:sp>
        <p:nvSpPr>
          <p:cNvPr id="10" name="Title 9">
            <a:extLst>
              <a:ext uri="{FF2B5EF4-FFF2-40B4-BE49-F238E27FC236}">
                <a16:creationId xmlns:a16="http://schemas.microsoft.com/office/drawing/2014/main" id="{89B2D334-BC86-56BB-32BF-24EC2DE47F0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85034AC5-7A4E-B273-8BA0-E00EC2A6F763}"/>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8C83F636-F563-C03A-B09D-BB2B37D360A6}"/>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F3D3CCD7-38AA-2300-E47D-E88A8BF958E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D0ED252D-0C30-92E0-4E3B-F3BEC4A2456D}"/>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7F28323-BDF1-7815-2FB6-A0156C1A0AAF}"/>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75B76B9B-F130-8FD7-0195-6DF6BB2B5B54}"/>
              </a:ext>
            </a:extLst>
          </p:cNvPr>
          <p:cNvSpPr>
            <a:spLocks noGrp="1"/>
          </p:cNvSpPr>
          <p:nvPr>
            <p:ph type="sldNum" sz="quarter" idx="16"/>
          </p:nvPr>
        </p:nvSpPr>
        <p:spPr/>
        <p:txBody>
          <a:bodyPr/>
          <a:lstStyle/>
          <a:p>
            <a:fld id="{7B1F438D-4EAF-094E-9162-80CF3EF77236}" type="slidenum">
              <a:rPr lang="en-US" smtClean="0"/>
              <a:pPr/>
              <a:t>103</a:t>
            </a:fld>
            <a:endParaRPr lang="en-US"/>
          </a:p>
        </p:txBody>
      </p:sp>
      <p:sp>
        <p:nvSpPr>
          <p:cNvPr id="22" name="Rectangle 21">
            <a:extLst>
              <a:ext uri="{FF2B5EF4-FFF2-40B4-BE49-F238E27FC236}">
                <a16:creationId xmlns:a16="http://schemas.microsoft.com/office/drawing/2014/main" id="{D13577BB-06BC-1D11-C867-DFDE7FF02A4B}"/>
              </a:ext>
            </a:extLst>
          </p:cNvPr>
          <p:cNvSpPr/>
          <p:nvPr/>
        </p:nvSpPr>
        <p:spPr>
          <a:xfrm>
            <a:off x="97200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BFC4C64A-37F8-9DBB-4DD6-DC3A25973E91}"/>
              </a:ext>
            </a:extLst>
          </p:cNvPr>
          <p:cNvSpPr/>
          <p:nvPr/>
        </p:nvSpPr>
        <p:spPr>
          <a:xfrm>
            <a:off x="16502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2B5A072B-5DD6-8E92-0415-F09B3092E069}"/>
              </a:ext>
            </a:extLst>
          </p:cNvPr>
          <p:cNvSpPr/>
          <p:nvPr/>
        </p:nvSpPr>
        <p:spPr>
          <a:xfrm>
            <a:off x="2498040" y="1458000"/>
            <a:ext cx="4125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0592395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61BA4-73E5-9B15-3FAD-E3679B278B6A}"/>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3FFCF173-0A87-619E-6548-FC3A3E5AEADF}"/>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756BE0D7-A949-D7A6-DE5C-20B5FDCB04F9}"/>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F3F4D915-29C3-714D-EDDE-F76051A989B0}"/>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41BDB530-0F84-DA1B-75E5-E153ABB5AF5A}"/>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3E294C55-0B72-4395-871D-036D64BD5B8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Kids Spray FPS50+ 170g (0.3%) | Up &amp; Down Pricing | Walmart | Assumes no other are changing prices</a:t>
            </a:r>
          </a:p>
        </p:txBody>
      </p:sp>
      <p:sp>
        <p:nvSpPr>
          <p:cNvPr id="4" name="Title1">
            <a:extLst>
              <a:ext uri="{FF2B5EF4-FFF2-40B4-BE49-F238E27FC236}">
                <a16:creationId xmlns:a16="http://schemas.microsoft.com/office/drawing/2014/main" id="{208C3CAB-03DE-EB07-A893-D8B7D74E765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4A4A6071-1745-8485-CE73-A6427F1502A2}"/>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DD1FAE9-B5A8-6CAC-A1B8-C026DF315D66}"/>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71C0C945-8A97-2B08-77EF-D9381DCCCFF4}"/>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FFB11564-9879-D32A-8320-A1B8BF564B14}"/>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3546D93D-25EE-0404-2DF1-49804966C057}"/>
              </a:ext>
            </a:extLst>
          </p:cNvPr>
          <p:cNvSpPr>
            <a:spLocks noGrp="1"/>
          </p:cNvSpPr>
          <p:nvPr>
            <p:ph type="sldNum" sz="quarter" idx="16"/>
          </p:nvPr>
        </p:nvSpPr>
        <p:spPr/>
        <p:txBody>
          <a:bodyPr/>
          <a:lstStyle/>
          <a:p>
            <a:fld id="{7B1F438D-4EAF-094E-9162-80CF3EF77236}" type="slidenum">
              <a:rPr lang="en-US" smtClean="0"/>
              <a:pPr/>
              <a:t>104</a:t>
            </a:fld>
            <a:endParaRPr lang="en-US"/>
          </a:p>
        </p:txBody>
      </p:sp>
    </p:spTree>
    <p:extLst>
      <p:ext uri="{BB962C8B-B14F-4D97-AF65-F5344CB8AC3E}">
        <p14:creationId xmlns:p14="http://schemas.microsoft.com/office/powerpoint/2010/main" val="2704733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7773A-F5FF-0291-8611-00AB233D195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2B4D7-6837-2042-B0B3-16B073542E0D}"/>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A208DE8F-1FE9-6DEE-FFC3-2EEBAEBC9E8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6E926C77-4A17-0195-DE92-035E8F6A7A36}"/>
              </a:ext>
            </a:extLst>
          </p:cNvPr>
          <p:cNvSpPr>
            <a:spLocks noGrp="1"/>
          </p:cNvSpPr>
          <p:nvPr>
            <p:ph type="body" sz="quarter" idx="18"/>
          </p:nvPr>
        </p:nvSpPr>
        <p:spPr>
          <a:xfrm>
            <a:off x="503238" y="774000"/>
            <a:ext cx="8136762" cy="360000"/>
          </a:xfrm>
        </p:spPr>
        <p:txBody>
          <a:bodyPr/>
          <a:lstStyle/>
          <a:p>
            <a:pPr>
              <a:defRPr sz="1200">
                <a:latin typeface="Nexa Bold (Headings)"/>
              </a:defRPr>
            </a:pPr>
            <a:r>
              <a:t>BB Advanced Protection | Price Elasticity | Walmart | Assumes no other products are changing prices</a:t>
            </a:r>
          </a:p>
        </p:txBody>
      </p:sp>
      <p:sp>
        <p:nvSpPr>
          <p:cNvPr id="18" name="Title 17">
            <a:extLst>
              <a:ext uri="{FF2B5EF4-FFF2-40B4-BE49-F238E27FC236}">
                <a16:creationId xmlns:a16="http://schemas.microsoft.com/office/drawing/2014/main" id="{8E3F25F0-5AE3-B2D3-E55E-B520EE637463}"/>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150F76FA-D2F9-B06E-8374-E06068F05F96}"/>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Advanced Protection Face Fluid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39.6%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Advanced Protection Sport Roll-on FPS50+ 75ml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54.3%</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Banana Boat Advanced Protection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6.3%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61.3%</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F44C6AE6-6123-3712-8371-7867BB736E1B}"/>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5056D7F7-6A5E-F8A2-BCAC-DA2EFE044B6C}"/>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E84D6E05-1444-F7CD-BF6A-6740C37395C9}"/>
              </a:ext>
            </a:extLst>
          </p:cNvPr>
          <p:cNvSpPr>
            <a:spLocks noGrp="1"/>
          </p:cNvSpPr>
          <p:nvPr>
            <p:ph type="sldNum" sz="quarter" idx="16"/>
          </p:nvPr>
        </p:nvSpPr>
        <p:spPr/>
        <p:txBody>
          <a:bodyPr/>
          <a:lstStyle/>
          <a:p>
            <a:fld id="{7B1F438D-4EAF-094E-9162-80CF3EF77236}" type="slidenum">
              <a:rPr lang="en-US" smtClean="0"/>
              <a:pPr/>
              <a:t>105</a:t>
            </a:fld>
            <a:endParaRPr lang="en-US"/>
          </a:p>
        </p:txBody>
      </p:sp>
      <p:sp>
        <p:nvSpPr>
          <p:cNvPr id="3" name="TextBox Y">
            <a:extLst>
              <a:ext uri="{FF2B5EF4-FFF2-40B4-BE49-F238E27FC236}">
                <a16:creationId xmlns:a16="http://schemas.microsoft.com/office/drawing/2014/main" id="{4AFB6D10-ABC0-F5E7-4800-EB2D07A3FD8F}"/>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9461733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7886A-D37C-CE69-0807-FD99BBD33039}"/>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C3EB4FB-F3E8-577A-83F6-9BA071C0DD7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EE44881-31EE-251A-2103-BF6DE4DE40BA}"/>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7618FD51-1923-50C1-3F29-89929D38D7F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Face Fluid FPS50+ 50ml | Walmart | Assuming no other products are changing prices</a:t>
            </a:r>
          </a:p>
        </p:txBody>
      </p:sp>
      <p:sp>
        <p:nvSpPr>
          <p:cNvPr id="10" name="Title 9">
            <a:extLst>
              <a:ext uri="{FF2B5EF4-FFF2-40B4-BE49-F238E27FC236}">
                <a16:creationId xmlns:a16="http://schemas.microsoft.com/office/drawing/2014/main" id="{1576E03F-95D1-E1BF-7F9F-11831AA7D8C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800C35FB-B506-38B0-52F2-367A3D1D25A6}"/>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8C4A0D1F-C881-1CE8-6900-040DB4521429}"/>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33F07BD2-0787-D67B-C7AC-0B16661321B0}"/>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D6DAA601-E4FA-5830-C632-99334865E21F}"/>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8C8C65F-69B0-4C8B-C88C-CFF1D442B463}"/>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9D8D5012-E7D5-70DA-C32F-1E0CF7E23E1C}"/>
              </a:ext>
            </a:extLst>
          </p:cNvPr>
          <p:cNvSpPr>
            <a:spLocks noGrp="1"/>
          </p:cNvSpPr>
          <p:nvPr>
            <p:ph type="sldNum" sz="quarter" idx="16"/>
          </p:nvPr>
        </p:nvSpPr>
        <p:spPr/>
        <p:txBody>
          <a:bodyPr/>
          <a:lstStyle/>
          <a:p>
            <a:fld id="{7B1F438D-4EAF-094E-9162-80CF3EF77236}" type="slidenum">
              <a:rPr lang="en-US" smtClean="0"/>
              <a:pPr/>
              <a:t>106</a:t>
            </a:fld>
            <a:endParaRPr lang="en-US"/>
          </a:p>
        </p:txBody>
      </p:sp>
      <p:sp>
        <p:nvSpPr>
          <p:cNvPr id="22" name="Rectangle 21">
            <a:extLst>
              <a:ext uri="{FF2B5EF4-FFF2-40B4-BE49-F238E27FC236}">
                <a16:creationId xmlns:a16="http://schemas.microsoft.com/office/drawing/2014/main" id="{F48B52E5-94B7-488D-D582-F811D3C6CE47}"/>
              </a:ext>
            </a:extLst>
          </p:cNvPr>
          <p:cNvSpPr/>
          <p:nvPr/>
        </p:nvSpPr>
        <p:spPr>
          <a:xfrm>
            <a:off x="97200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74147FD3-A560-3A12-593C-B49DF386C34C}"/>
              </a:ext>
            </a:extLst>
          </p:cNvPr>
          <p:cNvSpPr/>
          <p:nvPr/>
        </p:nvSpPr>
        <p:spPr>
          <a:xfrm>
            <a:off x="125460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F44E2174-A9CB-0EA7-FD04-EB24E33629DF}"/>
              </a:ext>
            </a:extLst>
          </p:cNvPr>
          <p:cNvSpPr/>
          <p:nvPr/>
        </p:nvSpPr>
        <p:spPr>
          <a:xfrm>
            <a:off x="204588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26981BC2-B4BF-ED57-4C93-3007365AEAE5}"/>
              </a:ext>
            </a:extLst>
          </p:cNvPr>
          <p:cNvSpPr/>
          <p:nvPr/>
        </p:nvSpPr>
        <p:spPr>
          <a:xfrm>
            <a:off x="2554560" y="1458000"/>
            <a:ext cx="3786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1C652811-0F90-80FF-3368-8FAFF08CE953}"/>
              </a:ext>
            </a:extLst>
          </p:cNvPr>
          <p:cNvSpPr/>
          <p:nvPr/>
        </p:nvSpPr>
        <p:spPr>
          <a:xfrm>
            <a:off x="63414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4715831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2B424-D05F-CEDD-D688-93DB94DFFC34}"/>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A4A6DF1-34F1-CA9B-7CF9-06652411F492}"/>
              </a:ext>
            </a:extLst>
          </p:cNvPr>
          <p:cNvGraphicFramePr>
            <a:graphicFrameLocks noGrp="1"/>
          </p:cNvGraphicFramePr>
          <p:nvPr/>
        </p:nvGraphicFramePr>
        <p:xfrm>
          <a:off x="535405" y="1133206"/>
          <a:ext cx="3996001" cy="3713820"/>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AC522670-3AA7-F5A6-6010-152C457D687A}"/>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A046EC67-5B78-55E7-F9F3-72DCB3CDEF7A}"/>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7E964F78-9F54-3946-6BEC-B83A07F3BAF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68B53B0A-0AE1-5017-9EFE-BC8E34BF630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Face Fluid FPS50+ 50ml (0.2%) | Up &amp; Down Pricing | Walmart | Assumes no other are changing prices</a:t>
            </a:r>
          </a:p>
        </p:txBody>
      </p:sp>
      <p:sp>
        <p:nvSpPr>
          <p:cNvPr id="4" name="Title1">
            <a:extLst>
              <a:ext uri="{FF2B5EF4-FFF2-40B4-BE49-F238E27FC236}">
                <a16:creationId xmlns:a16="http://schemas.microsoft.com/office/drawing/2014/main" id="{13C9FDE9-CD5E-0FAB-B0FC-95BC74CEE03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91162B7E-5043-1CA1-E117-510E28F35887}"/>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EC5BE275-CA9B-BF53-CA5D-6D2BF9EBA129}"/>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B34652F8-D9AA-C2DE-2CDF-2D2950B4BDDD}"/>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C1065C5-6909-A29E-A3C8-8B5290B2E280}"/>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58A0DC9D-378C-B108-A380-87D0E8FDE145}"/>
              </a:ext>
            </a:extLst>
          </p:cNvPr>
          <p:cNvSpPr>
            <a:spLocks noGrp="1"/>
          </p:cNvSpPr>
          <p:nvPr>
            <p:ph type="sldNum" sz="quarter" idx="16"/>
          </p:nvPr>
        </p:nvSpPr>
        <p:spPr/>
        <p:txBody>
          <a:bodyPr/>
          <a:lstStyle/>
          <a:p>
            <a:fld id="{7B1F438D-4EAF-094E-9162-80CF3EF77236}" type="slidenum">
              <a:rPr lang="en-US" smtClean="0"/>
              <a:pPr/>
              <a:t>107</a:t>
            </a:fld>
            <a:endParaRPr lang="en-US"/>
          </a:p>
        </p:txBody>
      </p:sp>
    </p:spTree>
    <p:extLst>
      <p:ext uri="{BB962C8B-B14F-4D97-AF65-F5344CB8AC3E}">
        <p14:creationId xmlns:p14="http://schemas.microsoft.com/office/powerpoint/2010/main" val="40983129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D3AF7-5654-FA55-D029-530A3EA9F9FA}"/>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4984DA2-EB87-51AF-2F0A-1BA9620B79EC}"/>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DA339D05-0BB5-EB8B-F102-48620453F1E0}"/>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8809E19B-8C8C-4B92-1ACF-E6A4E9EC901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Sport Roll-on FPS50+ 75ml | Walmart | Assuming no other products are changing prices</a:t>
            </a:r>
          </a:p>
        </p:txBody>
      </p:sp>
      <p:sp>
        <p:nvSpPr>
          <p:cNvPr id="10" name="Title 9">
            <a:extLst>
              <a:ext uri="{FF2B5EF4-FFF2-40B4-BE49-F238E27FC236}">
                <a16:creationId xmlns:a16="http://schemas.microsoft.com/office/drawing/2014/main" id="{F6187A27-1597-0E41-3970-AC73F24975C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6F748BD1-F81A-A0F7-72B1-257764C2C1F4}"/>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182A7D17-E9CE-29EB-7BC1-1C463CD35024}"/>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5FD874EE-C8A4-261A-929A-07E122135E70}"/>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DDA92F27-FF56-8106-D00A-BA6768E37A7B}"/>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F978D6F-591B-16FF-CAF4-C61E729ACD59}"/>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776653CB-9DE5-1443-A07C-D6BC3CEB1201}"/>
              </a:ext>
            </a:extLst>
          </p:cNvPr>
          <p:cNvSpPr>
            <a:spLocks noGrp="1"/>
          </p:cNvSpPr>
          <p:nvPr>
            <p:ph type="sldNum" sz="quarter" idx="16"/>
          </p:nvPr>
        </p:nvSpPr>
        <p:spPr/>
        <p:txBody>
          <a:bodyPr/>
          <a:lstStyle/>
          <a:p>
            <a:fld id="{7B1F438D-4EAF-094E-9162-80CF3EF77236}" type="slidenum">
              <a:rPr lang="en-US" smtClean="0"/>
              <a:pPr/>
              <a:t>108</a:t>
            </a:fld>
            <a:endParaRPr lang="en-US"/>
          </a:p>
        </p:txBody>
      </p:sp>
      <p:sp>
        <p:nvSpPr>
          <p:cNvPr id="22" name="Rectangle 21">
            <a:extLst>
              <a:ext uri="{FF2B5EF4-FFF2-40B4-BE49-F238E27FC236}">
                <a16:creationId xmlns:a16="http://schemas.microsoft.com/office/drawing/2014/main" id="{A5FC96A2-9601-34B9-292E-7AECA0C0760D}"/>
              </a:ext>
            </a:extLst>
          </p:cNvPr>
          <p:cNvSpPr/>
          <p:nvPr/>
        </p:nvSpPr>
        <p:spPr>
          <a:xfrm>
            <a:off x="972000" y="1458000"/>
            <a:ext cx="4860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D4B5188C-E05D-97FF-F70A-832E938B5131}"/>
              </a:ext>
            </a:extLst>
          </p:cNvPr>
          <p:cNvSpPr/>
          <p:nvPr/>
        </p:nvSpPr>
        <p:spPr>
          <a:xfrm>
            <a:off x="583272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178831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1B106-2007-B477-34C4-8BC2D524C7EA}"/>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4FBE3BD5-C4C3-59DA-B493-357811970222}"/>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40AC4C90-FC2E-0C6B-83D6-18A04852AF54}"/>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Dry Balance Sport Spray FPS50 170ml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B59D3341-F348-D406-D0A8-339B13206EBE}"/>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8EAF265-6022-CFFC-1813-AC88C9120C91}"/>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69AFE69B-420B-7868-3B72-EA89DD36F020}"/>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Sport Roll-on FPS50+ 75ml (0.2%) | Up &amp; Down Pricing | Walmart | Assumes no other are changing prices</a:t>
            </a:r>
          </a:p>
        </p:txBody>
      </p:sp>
      <p:sp>
        <p:nvSpPr>
          <p:cNvPr id="4" name="Title1">
            <a:extLst>
              <a:ext uri="{FF2B5EF4-FFF2-40B4-BE49-F238E27FC236}">
                <a16:creationId xmlns:a16="http://schemas.microsoft.com/office/drawing/2014/main" id="{A4090470-BD18-1ACE-912F-686D294F459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60FCD068-08C5-17BD-E7F5-DF9B8B802450}"/>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D5569EAA-9680-E02B-9093-548BBAD92D66}"/>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53186AEE-3A09-20AA-4174-B053E3E57E13}"/>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8389CCD4-26CC-3667-BE11-3653FDF67D11}"/>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635F10C5-127D-5A19-A9CA-CF3ED580E056}"/>
              </a:ext>
            </a:extLst>
          </p:cNvPr>
          <p:cNvSpPr>
            <a:spLocks noGrp="1"/>
          </p:cNvSpPr>
          <p:nvPr>
            <p:ph type="sldNum" sz="quarter" idx="16"/>
          </p:nvPr>
        </p:nvSpPr>
        <p:spPr/>
        <p:txBody>
          <a:bodyPr/>
          <a:lstStyle/>
          <a:p>
            <a:fld id="{7B1F438D-4EAF-094E-9162-80CF3EF77236}" type="slidenum">
              <a:rPr lang="en-US" smtClean="0"/>
              <a:pPr/>
              <a:t>109</a:t>
            </a:fld>
            <a:endParaRPr lang="en-US"/>
          </a:p>
        </p:txBody>
      </p:sp>
    </p:spTree>
    <p:extLst>
      <p:ext uri="{BB962C8B-B14F-4D97-AF65-F5344CB8AC3E}">
        <p14:creationId xmlns:p14="http://schemas.microsoft.com/office/powerpoint/2010/main" val="3970634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5D359-DB4C-ECE6-AB09-792293599D8F}"/>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264FD4AC-866B-9AB5-CC9D-6B72BA9DF861}"/>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55B78C2D-C844-C17A-4B96-73F10277816B}"/>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DBC18B8A-465C-57F9-E99D-743389939226}"/>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63A5413B-4BD6-9DB5-8516-EA0FC19BC28A}"/>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2CEEC3D5-A922-5235-FB2E-2F2532CE25A9}"/>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Caribbean Beach (6.6%) | Up &amp; Down Pricing | Walmart | Assumes no other are changing prices</a:t>
            </a:r>
          </a:p>
        </p:txBody>
      </p:sp>
      <p:sp>
        <p:nvSpPr>
          <p:cNvPr id="4" name="Title1">
            <a:extLst>
              <a:ext uri="{FF2B5EF4-FFF2-40B4-BE49-F238E27FC236}">
                <a16:creationId xmlns:a16="http://schemas.microsoft.com/office/drawing/2014/main" id="{BFD7E908-D341-6974-D5CF-6BDDE3BB0F6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7C6904B7-D386-9CA4-A45C-CF244F9F76C6}"/>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2833EC9-6DB8-28F2-5016-3F837BB0F8F8}"/>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8DAF6B54-5904-322F-3239-9D63D3BEE856}"/>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4D654CF4-6C9F-18A1-CBA6-CBB140AA722B}"/>
              </a:ext>
            </a:extLst>
          </p:cNvPr>
          <p:cNvSpPr>
            <a:spLocks noGrp="1"/>
          </p:cNvSpPr>
          <p:nvPr>
            <p:ph type="sldNum" sz="quarter" idx="16"/>
          </p:nvPr>
        </p:nvSpPr>
        <p:spPr/>
        <p:txBody>
          <a:bodyPr/>
          <a:lstStyle/>
          <a:p>
            <a:fld id="{7B1F438D-4EAF-094E-9162-80CF3EF77236}" type="slidenum">
              <a:rPr lang="en-US" smtClean="0"/>
              <a:pPr/>
              <a:t>11</a:t>
            </a:fld>
            <a:endParaRPr lang="en-US"/>
          </a:p>
        </p:txBody>
      </p:sp>
    </p:spTree>
    <p:extLst>
      <p:ext uri="{BB962C8B-B14F-4D97-AF65-F5344CB8AC3E}">
        <p14:creationId xmlns:p14="http://schemas.microsoft.com/office/powerpoint/2010/main" val="36282612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CE379-45A3-02FA-504A-C345466DE60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1BE08B2C-8836-56C4-AC87-875A9E47D1A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F3D97BA2-5FFD-09D8-BCD4-57F2317B2B7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AF8677DC-84DC-018C-9AC3-378D2395EE3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Lotion FPS50+ 240ml | Walmart | Assuming no other products are changing prices</a:t>
            </a:r>
          </a:p>
        </p:txBody>
      </p:sp>
      <p:sp>
        <p:nvSpPr>
          <p:cNvPr id="10" name="Title 9">
            <a:extLst>
              <a:ext uri="{FF2B5EF4-FFF2-40B4-BE49-F238E27FC236}">
                <a16:creationId xmlns:a16="http://schemas.microsoft.com/office/drawing/2014/main" id="{D318D6B8-23D6-D942-760F-4D0C844A47C4}"/>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50BA739B-CB16-FD48-0D1D-45989B0B54EA}"/>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06AE47DE-5EAB-B8F0-1A8D-228E39581BE6}"/>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148C6643-A87E-AD6F-75A6-E5C5970BE013}"/>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E657841-23AD-CEC6-5187-7A596B93C4DF}"/>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A86DBBE9-4E08-0D20-78AE-6E6E0914C764}"/>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92C70E84-E3ED-BDB8-9F27-0A0DFEC0CB81}"/>
              </a:ext>
            </a:extLst>
          </p:cNvPr>
          <p:cNvSpPr>
            <a:spLocks noGrp="1"/>
          </p:cNvSpPr>
          <p:nvPr>
            <p:ph type="sldNum" sz="quarter" idx="16"/>
          </p:nvPr>
        </p:nvSpPr>
        <p:spPr/>
        <p:txBody>
          <a:bodyPr/>
          <a:lstStyle/>
          <a:p>
            <a:fld id="{7B1F438D-4EAF-094E-9162-80CF3EF77236}" type="slidenum">
              <a:rPr lang="en-US" smtClean="0"/>
              <a:pPr/>
              <a:t>110</a:t>
            </a:fld>
            <a:endParaRPr lang="en-US"/>
          </a:p>
        </p:txBody>
      </p:sp>
      <p:sp>
        <p:nvSpPr>
          <p:cNvPr id="22" name="Rectangle 21">
            <a:extLst>
              <a:ext uri="{FF2B5EF4-FFF2-40B4-BE49-F238E27FC236}">
                <a16:creationId xmlns:a16="http://schemas.microsoft.com/office/drawing/2014/main" id="{0B4DFC29-847A-1564-E447-6215A35CC730}"/>
              </a:ext>
            </a:extLst>
          </p:cNvPr>
          <p:cNvSpPr/>
          <p:nvPr/>
        </p:nvSpPr>
        <p:spPr>
          <a:xfrm>
            <a:off x="9720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479371FD-C9AD-92BF-DC57-BE0F844EA2CC}"/>
              </a:ext>
            </a:extLst>
          </p:cNvPr>
          <p:cNvSpPr/>
          <p:nvPr/>
        </p:nvSpPr>
        <p:spPr>
          <a:xfrm>
            <a:off x="125460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061F3DF0-DC91-68B3-618B-74F36A18F80D}"/>
              </a:ext>
            </a:extLst>
          </p:cNvPr>
          <p:cNvSpPr/>
          <p:nvPr/>
        </p:nvSpPr>
        <p:spPr>
          <a:xfrm>
            <a:off x="204588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521B5712-BB3E-9FD7-A43A-64F7B82D5535}"/>
              </a:ext>
            </a:extLst>
          </p:cNvPr>
          <p:cNvSpPr/>
          <p:nvPr/>
        </p:nvSpPr>
        <p:spPr>
          <a:xfrm>
            <a:off x="232848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3B0D697E-4DDE-3468-AA01-32AB1BA026FE}"/>
              </a:ext>
            </a:extLst>
          </p:cNvPr>
          <p:cNvSpPr/>
          <p:nvPr/>
        </p:nvSpPr>
        <p:spPr>
          <a:xfrm>
            <a:off x="255456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6136F1C7-04D8-ABAE-F277-735F8C37B1B0}"/>
              </a:ext>
            </a:extLst>
          </p:cNvPr>
          <p:cNvSpPr/>
          <p:nvPr/>
        </p:nvSpPr>
        <p:spPr>
          <a:xfrm>
            <a:off x="311976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a:extLst>
              <a:ext uri="{FF2B5EF4-FFF2-40B4-BE49-F238E27FC236}">
                <a16:creationId xmlns:a16="http://schemas.microsoft.com/office/drawing/2014/main" id="{4A7C0548-7A4F-BE7C-EF23-3EE82192141A}"/>
              </a:ext>
            </a:extLst>
          </p:cNvPr>
          <p:cNvSpPr/>
          <p:nvPr/>
        </p:nvSpPr>
        <p:spPr>
          <a:xfrm>
            <a:off x="3402360" y="1458000"/>
            <a:ext cx="322163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4124697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12308-50F9-C4B5-521D-CB8099616451}"/>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0CAC4368-A056-AD05-69AA-75C5512D87A7}"/>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5B9ADEA4-23C4-82EE-EB3F-3F3CD15FA804}"/>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4BB8D5D-8100-6CEC-79F2-7C0FF1A5F054}"/>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0EACFB44-7B63-8C32-9332-56D18F874E3E}"/>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22997750-E156-BF6F-B0D7-E2B960A62A27}"/>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Lotion FPS50+ 240ml (2.8%) | Up &amp; Down Pricing | Walmart | Assumes no other are changing prices</a:t>
            </a:r>
          </a:p>
        </p:txBody>
      </p:sp>
      <p:sp>
        <p:nvSpPr>
          <p:cNvPr id="4" name="Title1">
            <a:extLst>
              <a:ext uri="{FF2B5EF4-FFF2-40B4-BE49-F238E27FC236}">
                <a16:creationId xmlns:a16="http://schemas.microsoft.com/office/drawing/2014/main" id="{DEB6E4BB-D296-C8BA-A027-B3A2EC8D5A6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AF0B427-7D4C-FD46-EDD4-2E40FB6DCC97}"/>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72E59CCD-94ED-2DD8-864D-FF2DA9A96F9F}"/>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AD23A2E0-3E4A-6A82-8D76-E87A448A7095}"/>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E483DDA0-8485-BE34-A4EA-DAE9AD29ECBB}"/>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70BAAB61-17E0-8B4A-3B5F-F9A806D91FCB}"/>
              </a:ext>
            </a:extLst>
          </p:cNvPr>
          <p:cNvSpPr>
            <a:spLocks noGrp="1"/>
          </p:cNvSpPr>
          <p:nvPr>
            <p:ph type="sldNum" sz="quarter" idx="16"/>
          </p:nvPr>
        </p:nvSpPr>
        <p:spPr/>
        <p:txBody>
          <a:bodyPr/>
          <a:lstStyle/>
          <a:p>
            <a:fld id="{7B1F438D-4EAF-094E-9162-80CF3EF77236}" type="slidenum">
              <a:rPr lang="en-US" smtClean="0"/>
              <a:pPr/>
              <a:t>111</a:t>
            </a:fld>
            <a:endParaRPr lang="en-US"/>
          </a:p>
        </p:txBody>
      </p:sp>
    </p:spTree>
    <p:extLst>
      <p:ext uri="{BB962C8B-B14F-4D97-AF65-F5344CB8AC3E}">
        <p14:creationId xmlns:p14="http://schemas.microsoft.com/office/powerpoint/2010/main" val="2273025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66F95-89C8-BB50-F56D-0CC63DC09CA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05F0B4BB-140C-34C0-129F-67760C54A80F}"/>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52235C57-7467-64F9-CBFD-C09F1151A671}"/>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F4B1BD67-58C6-7C16-A320-3410B9DC9A50}"/>
              </a:ext>
            </a:extLst>
          </p:cNvPr>
          <p:cNvSpPr>
            <a:spLocks noGrp="1"/>
          </p:cNvSpPr>
          <p:nvPr>
            <p:ph type="body" sz="quarter" idx="18"/>
          </p:nvPr>
        </p:nvSpPr>
        <p:spPr>
          <a:xfrm>
            <a:off x="503238" y="774000"/>
            <a:ext cx="8136762" cy="360000"/>
          </a:xfrm>
        </p:spPr>
        <p:txBody>
          <a:bodyPr/>
          <a:lstStyle/>
          <a:p>
            <a:pPr>
              <a:defRPr sz="1200">
                <a:latin typeface="Nexa Bold (Headings)"/>
              </a:defRPr>
            </a:pPr>
            <a:r>
              <a:t>BB Advanced Protection Innovation | Price Elasticity | Walmart | Assumes no other products are changing prices</a:t>
            </a:r>
          </a:p>
        </p:txBody>
      </p:sp>
      <p:sp>
        <p:nvSpPr>
          <p:cNvPr id="18" name="Title 17">
            <a:extLst>
              <a:ext uri="{FF2B5EF4-FFF2-40B4-BE49-F238E27FC236}">
                <a16:creationId xmlns:a16="http://schemas.microsoft.com/office/drawing/2014/main" id="{977B5CAA-95A4-EB1C-564B-59EAE8B567ED}"/>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C7611CB8-1236-DC21-FAC6-710B42C30CFF}"/>
              </a:ext>
            </a:extLst>
          </p:cNvPr>
          <p:cNvGraphicFramePr>
            <a:graphicFrameLocks/>
          </p:cNvGraphicFramePr>
          <p:nvPr/>
        </p:nvGraphicFramePr>
        <p:xfrm>
          <a:off x="4579258" y="1141495"/>
          <a:ext cx="4057904" cy="746284"/>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Advanced Protection Lotion FPS50+ 360ml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B7176851-D574-19DD-B8E7-E932E60BE381}"/>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92E1F8BD-34AF-DCE7-D5A3-6F65D7A2C085}"/>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2993F9A2-35AB-07DA-38D8-2BB560A18403}"/>
              </a:ext>
            </a:extLst>
          </p:cNvPr>
          <p:cNvSpPr>
            <a:spLocks noGrp="1"/>
          </p:cNvSpPr>
          <p:nvPr>
            <p:ph type="sldNum" sz="quarter" idx="16"/>
          </p:nvPr>
        </p:nvSpPr>
        <p:spPr/>
        <p:txBody>
          <a:bodyPr/>
          <a:lstStyle/>
          <a:p>
            <a:fld id="{7B1F438D-4EAF-094E-9162-80CF3EF77236}" type="slidenum">
              <a:rPr lang="en-US" smtClean="0"/>
              <a:pPr/>
              <a:t>112</a:t>
            </a:fld>
            <a:endParaRPr lang="en-US"/>
          </a:p>
        </p:txBody>
      </p:sp>
      <p:sp>
        <p:nvSpPr>
          <p:cNvPr id="3" name="TextBox Y">
            <a:extLst>
              <a:ext uri="{FF2B5EF4-FFF2-40B4-BE49-F238E27FC236}">
                <a16:creationId xmlns:a16="http://schemas.microsoft.com/office/drawing/2014/main" id="{A3721801-CC4C-7955-24B6-5D5365EE39C4}"/>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3729223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BC0D6-9AFB-A86F-9546-2CE8A6EBD1E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C0CBA70-94D2-D459-B024-3F3D7CC6C3AC}"/>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A0483222-2ADE-39F4-462C-CE96F6B859F4}"/>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EC23B878-D075-1AC2-54CD-313C9A007CC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Advanced Protection Lotion FPS50+ 360ml | Walmart | Assuming no other products are changing prices</a:t>
            </a:r>
          </a:p>
        </p:txBody>
      </p:sp>
      <p:sp>
        <p:nvSpPr>
          <p:cNvPr id="10" name="Title 9">
            <a:extLst>
              <a:ext uri="{FF2B5EF4-FFF2-40B4-BE49-F238E27FC236}">
                <a16:creationId xmlns:a16="http://schemas.microsoft.com/office/drawing/2014/main" id="{A24BEC3E-AC49-54C7-5441-1677726E6AF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81BCB2-2BE8-2024-088A-276840CBDBCD}"/>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88E0A51F-44D8-39D8-A863-36FC434C9CB9}"/>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01336CE8-8836-BC13-ED1D-9F16F4E5AEF0}"/>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0F78879D-48BB-79EC-15DB-979765EAAAAE}"/>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FFBCC9DF-52E3-8395-A2E2-16839CFB5B7B}"/>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26A011E3-A0CC-339A-AEBE-C6A54CDD119F}"/>
              </a:ext>
            </a:extLst>
          </p:cNvPr>
          <p:cNvSpPr>
            <a:spLocks noGrp="1"/>
          </p:cNvSpPr>
          <p:nvPr>
            <p:ph type="sldNum" sz="quarter" idx="16"/>
          </p:nvPr>
        </p:nvSpPr>
        <p:spPr/>
        <p:txBody>
          <a:bodyPr/>
          <a:lstStyle/>
          <a:p>
            <a:fld id="{7B1F438D-4EAF-094E-9162-80CF3EF77236}" type="slidenum">
              <a:rPr lang="en-US" smtClean="0"/>
              <a:pPr/>
              <a:t>113</a:t>
            </a:fld>
            <a:endParaRPr lang="en-US"/>
          </a:p>
        </p:txBody>
      </p:sp>
      <p:sp>
        <p:nvSpPr>
          <p:cNvPr id="22" name="Rectangle 21">
            <a:extLst>
              <a:ext uri="{FF2B5EF4-FFF2-40B4-BE49-F238E27FC236}">
                <a16:creationId xmlns:a16="http://schemas.microsoft.com/office/drawing/2014/main" id="{A9114523-206A-B372-CB0F-C71FA8165C48}"/>
              </a:ext>
            </a:extLst>
          </p:cNvPr>
          <p:cNvSpPr/>
          <p:nvPr/>
        </p:nvSpPr>
        <p:spPr>
          <a:xfrm>
            <a:off x="97200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0192BB12-24C7-8C9B-3A28-BDB1247CC703}"/>
              </a:ext>
            </a:extLst>
          </p:cNvPr>
          <p:cNvSpPr/>
          <p:nvPr/>
        </p:nvSpPr>
        <p:spPr>
          <a:xfrm>
            <a:off x="193284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28E832DA-1A24-9D2F-7256-728706E309DE}"/>
              </a:ext>
            </a:extLst>
          </p:cNvPr>
          <p:cNvSpPr/>
          <p:nvPr/>
        </p:nvSpPr>
        <p:spPr>
          <a:xfrm>
            <a:off x="2667600" y="1458000"/>
            <a:ext cx="7347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CF14B486-1F40-AB3C-CA74-4C3C09327663}"/>
              </a:ext>
            </a:extLst>
          </p:cNvPr>
          <p:cNvSpPr/>
          <p:nvPr/>
        </p:nvSpPr>
        <p:spPr>
          <a:xfrm>
            <a:off x="340236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F272D048-BB7A-C6D8-68D3-75C06A199EFA}"/>
              </a:ext>
            </a:extLst>
          </p:cNvPr>
          <p:cNvSpPr/>
          <p:nvPr/>
        </p:nvSpPr>
        <p:spPr>
          <a:xfrm>
            <a:off x="3684960" y="1458000"/>
            <a:ext cx="2939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40083897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85F23-CE5B-6624-0EB3-41059C8EF291}"/>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BEFB60C1-1BE1-B3E0-E482-FA771BE55D3A}"/>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DDE3A22C-17EA-9370-5928-092285186C89}"/>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AD4898D2-7420-8C56-1753-44DFA1ACE6B1}"/>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B9DF62F7-5065-51B1-FEBB-63B757E87C71}"/>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2460EE2F-34E8-DCFF-A5EA-815499069512}"/>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Advanced Protection Lotion FPS50+ 360ml (0.0%) | Up &amp; Down Pricing | Walmart | Assumes no other are changing prices</a:t>
            </a:r>
          </a:p>
        </p:txBody>
      </p:sp>
      <p:sp>
        <p:nvSpPr>
          <p:cNvPr id="4" name="Title1">
            <a:extLst>
              <a:ext uri="{FF2B5EF4-FFF2-40B4-BE49-F238E27FC236}">
                <a16:creationId xmlns:a16="http://schemas.microsoft.com/office/drawing/2014/main" id="{01A6CB4C-47D2-E1EB-F1F8-27DBABA2F10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0D4E821D-C10E-62F7-5277-66C1DF0DEC4F}"/>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A5D771A3-050B-D105-3A83-B138A7E3F001}"/>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6E1666D1-0844-44A2-8DB0-FF42A6A2FC90}"/>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93C3A89-6670-E653-7C5D-D4E8922FB79D}"/>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9C30E9ED-BDA9-E12A-77AE-EB1D5F6CC23C}"/>
              </a:ext>
            </a:extLst>
          </p:cNvPr>
          <p:cNvSpPr>
            <a:spLocks noGrp="1"/>
          </p:cNvSpPr>
          <p:nvPr>
            <p:ph type="sldNum" sz="quarter" idx="16"/>
          </p:nvPr>
        </p:nvSpPr>
        <p:spPr/>
        <p:txBody>
          <a:bodyPr/>
          <a:lstStyle/>
          <a:p>
            <a:fld id="{7B1F438D-4EAF-094E-9162-80CF3EF77236}" type="slidenum">
              <a:rPr lang="en-US" smtClean="0"/>
              <a:pPr/>
              <a:t>114</a:t>
            </a:fld>
            <a:endParaRPr lang="en-US"/>
          </a:p>
        </p:txBody>
      </p:sp>
    </p:spTree>
    <p:extLst>
      <p:ext uri="{BB962C8B-B14F-4D97-AF65-F5344CB8AC3E}">
        <p14:creationId xmlns:p14="http://schemas.microsoft.com/office/powerpoint/2010/main" val="14952894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6C54D-3D45-73E5-E0C4-278F8389D7C7}"/>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02C771B-2DFE-CCAB-8DAA-5933D1051E2E}"/>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33D35856-8BFF-0047-C7A4-ED630786379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FFB186E8-02B3-3FD5-55E3-DBA445059845}"/>
              </a:ext>
            </a:extLst>
          </p:cNvPr>
          <p:cNvSpPr>
            <a:spLocks noGrp="1"/>
          </p:cNvSpPr>
          <p:nvPr>
            <p:ph type="body" sz="quarter" idx="18"/>
          </p:nvPr>
        </p:nvSpPr>
        <p:spPr>
          <a:xfrm>
            <a:off x="503238" y="774000"/>
            <a:ext cx="8136762" cy="360000"/>
          </a:xfrm>
        </p:spPr>
        <p:txBody>
          <a:bodyPr/>
          <a:lstStyle/>
          <a:p>
            <a:pPr>
              <a:defRPr sz="1200">
                <a:latin typeface="Nexa Bold (Headings)"/>
              </a:defRPr>
            </a:pPr>
            <a:r>
              <a:t>BB Dry Balance | Price Elasticity | Walmart | Assumes no other products are changing prices</a:t>
            </a:r>
          </a:p>
        </p:txBody>
      </p:sp>
      <p:sp>
        <p:nvSpPr>
          <p:cNvPr id="18" name="Title 17">
            <a:extLst>
              <a:ext uri="{FF2B5EF4-FFF2-40B4-BE49-F238E27FC236}">
                <a16:creationId xmlns:a16="http://schemas.microsoft.com/office/drawing/2014/main" id="{F9DDDDC2-690D-2301-C430-BD038956297B}"/>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F841ED8F-67DA-4E10-142E-C840896B1D41}"/>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Dry Balance Sport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Dry Balance Sport Spray FPS50 170ml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3.3%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66.2%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2AD099B8-0A9C-311A-1453-67E42901F970}"/>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7CE735F7-BF1A-A612-3A3F-9EC51EA09DA2}"/>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157CEFDA-D22B-F1C1-FA94-CA3F9FBDE570}"/>
              </a:ext>
            </a:extLst>
          </p:cNvPr>
          <p:cNvSpPr>
            <a:spLocks noGrp="1"/>
          </p:cNvSpPr>
          <p:nvPr>
            <p:ph type="sldNum" sz="quarter" idx="16"/>
          </p:nvPr>
        </p:nvSpPr>
        <p:spPr/>
        <p:txBody>
          <a:bodyPr/>
          <a:lstStyle/>
          <a:p>
            <a:fld id="{7B1F438D-4EAF-094E-9162-80CF3EF77236}" type="slidenum">
              <a:rPr lang="en-US" smtClean="0"/>
              <a:pPr/>
              <a:t>115</a:t>
            </a:fld>
            <a:endParaRPr lang="en-US"/>
          </a:p>
        </p:txBody>
      </p:sp>
      <p:sp>
        <p:nvSpPr>
          <p:cNvPr id="3" name="TextBox Y">
            <a:extLst>
              <a:ext uri="{FF2B5EF4-FFF2-40B4-BE49-F238E27FC236}">
                <a16:creationId xmlns:a16="http://schemas.microsoft.com/office/drawing/2014/main" id="{98A11745-7799-B0D4-7DFF-A29199B7919B}"/>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3330865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76161-28BB-4EF7-E136-246301E3A08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E2E2640-763F-7478-BB86-F5C7EA7231B3}"/>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54C23C4A-5F70-F25B-8224-D5F38AFF17E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A22FB0B3-CD86-6F3A-0223-5099FFC016F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Lotion FPS50+ 180ml | Walmart | Assuming no other products are changing prices</a:t>
            </a:r>
          </a:p>
        </p:txBody>
      </p:sp>
      <p:sp>
        <p:nvSpPr>
          <p:cNvPr id="10" name="Title 9">
            <a:extLst>
              <a:ext uri="{FF2B5EF4-FFF2-40B4-BE49-F238E27FC236}">
                <a16:creationId xmlns:a16="http://schemas.microsoft.com/office/drawing/2014/main" id="{4F90960F-1254-A76D-9346-76E6AA81E23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A6615859-7CA9-7E79-5A71-5E7EA07DD82F}"/>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0CEB4D4B-E204-E2C0-CB67-7E5393ABAAF8}"/>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F2875149-3CB0-637C-FFDD-70BD43AD1672}"/>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A0E22065-1706-6B0B-1908-D8C4C748B523}"/>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EF07128A-E809-58E2-553A-637E9A0DD09D}"/>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20364784-1389-B7F4-238A-4625A84A59C3}"/>
              </a:ext>
            </a:extLst>
          </p:cNvPr>
          <p:cNvSpPr>
            <a:spLocks noGrp="1"/>
          </p:cNvSpPr>
          <p:nvPr>
            <p:ph type="sldNum" sz="quarter" idx="16"/>
          </p:nvPr>
        </p:nvSpPr>
        <p:spPr/>
        <p:txBody>
          <a:bodyPr/>
          <a:lstStyle/>
          <a:p>
            <a:fld id="{7B1F438D-4EAF-094E-9162-80CF3EF77236}" type="slidenum">
              <a:rPr lang="en-US" smtClean="0"/>
              <a:pPr/>
              <a:t>116</a:t>
            </a:fld>
            <a:endParaRPr lang="en-US"/>
          </a:p>
        </p:txBody>
      </p:sp>
      <p:sp>
        <p:nvSpPr>
          <p:cNvPr id="22" name="Rectangle 21">
            <a:extLst>
              <a:ext uri="{FF2B5EF4-FFF2-40B4-BE49-F238E27FC236}">
                <a16:creationId xmlns:a16="http://schemas.microsoft.com/office/drawing/2014/main" id="{766636BE-8A63-49C6-2EC8-D71551D4C2D1}"/>
              </a:ext>
            </a:extLst>
          </p:cNvPr>
          <p:cNvSpPr/>
          <p:nvPr/>
        </p:nvSpPr>
        <p:spPr>
          <a:xfrm>
            <a:off x="97200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9837B2D5-058D-BE67-24F7-E92C7F4469BC}"/>
              </a:ext>
            </a:extLst>
          </p:cNvPr>
          <p:cNvSpPr/>
          <p:nvPr/>
        </p:nvSpPr>
        <p:spPr>
          <a:xfrm>
            <a:off x="153720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13E87BDC-7102-6A41-0FE8-B73F6E0FC0DB}"/>
              </a:ext>
            </a:extLst>
          </p:cNvPr>
          <p:cNvSpPr/>
          <p:nvPr/>
        </p:nvSpPr>
        <p:spPr>
          <a:xfrm>
            <a:off x="232848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EB3E002F-AFAD-3E84-FAC4-225F585089F5}"/>
              </a:ext>
            </a:extLst>
          </p:cNvPr>
          <p:cNvSpPr/>
          <p:nvPr/>
        </p:nvSpPr>
        <p:spPr>
          <a:xfrm>
            <a:off x="3119760" y="1458000"/>
            <a:ext cx="10173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a:extLst>
              <a:ext uri="{FF2B5EF4-FFF2-40B4-BE49-F238E27FC236}">
                <a16:creationId xmlns:a16="http://schemas.microsoft.com/office/drawing/2014/main" id="{BF92FD68-BE55-A6A7-9162-B9536BE2C5E3}"/>
              </a:ext>
            </a:extLst>
          </p:cNvPr>
          <p:cNvSpPr/>
          <p:nvPr/>
        </p:nvSpPr>
        <p:spPr>
          <a:xfrm>
            <a:off x="4137120" y="1458000"/>
            <a:ext cx="3391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5983DACC-F69B-2CD6-D4F2-DB8A898E6DC5}"/>
              </a:ext>
            </a:extLst>
          </p:cNvPr>
          <p:cNvSpPr/>
          <p:nvPr/>
        </p:nvSpPr>
        <p:spPr>
          <a:xfrm>
            <a:off x="4476240" y="1458000"/>
            <a:ext cx="1582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8" name="Rectangle 27">
            <a:extLst>
              <a:ext uri="{FF2B5EF4-FFF2-40B4-BE49-F238E27FC236}">
                <a16:creationId xmlns:a16="http://schemas.microsoft.com/office/drawing/2014/main" id="{4833D281-AFF4-3C05-FEB7-EB8082A559EE}"/>
              </a:ext>
            </a:extLst>
          </p:cNvPr>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1427923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6C767-698F-75F2-C59A-092710D7D53F}"/>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228319E3-02F4-6AFB-8B7E-8443BF397241}"/>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Sport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A1301DB2-D3C2-0FF2-0B55-E90EFA210CFA}"/>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DD6462E4-9CBF-456F-A03F-207ED10CDA1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84F0316A-CF0B-6ED1-7E7F-447BEB82D911}"/>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7FCFE76F-AD1B-A5CB-48F4-A694A1D5115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Lotion FPS50+ 180ml (0.5%) | Up &amp; Down Pricing | Walmart | Assumes no other are changing prices</a:t>
            </a:r>
          </a:p>
        </p:txBody>
      </p:sp>
      <p:sp>
        <p:nvSpPr>
          <p:cNvPr id="4" name="Title1">
            <a:extLst>
              <a:ext uri="{FF2B5EF4-FFF2-40B4-BE49-F238E27FC236}">
                <a16:creationId xmlns:a16="http://schemas.microsoft.com/office/drawing/2014/main" id="{829552CA-2651-481C-41E6-30F02F44115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2990811C-611A-5014-24C7-490DC67BE932}"/>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B1FC7A59-438E-E22A-0C11-93B149229CDB}"/>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712C1677-6A4B-5CBC-950F-EA26B45A3B33}"/>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0081B00-CF90-1034-23C1-8214324BFE94}"/>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92E94464-437E-8437-03AE-B4DB089198C4}"/>
              </a:ext>
            </a:extLst>
          </p:cNvPr>
          <p:cNvSpPr>
            <a:spLocks noGrp="1"/>
          </p:cNvSpPr>
          <p:nvPr>
            <p:ph type="sldNum" sz="quarter" idx="16"/>
          </p:nvPr>
        </p:nvSpPr>
        <p:spPr/>
        <p:txBody>
          <a:bodyPr/>
          <a:lstStyle/>
          <a:p>
            <a:fld id="{7B1F438D-4EAF-094E-9162-80CF3EF77236}" type="slidenum">
              <a:rPr lang="en-US" smtClean="0"/>
              <a:pPr/>
              <a:t>117</a:t>
            </a:fld>
            <a:endParaRPr lang="en-US"/>
          </a:p>
        </p:txBody>
      </p:sp>
    </p:spTree>
    <p:extLst>
      <p:ext uri="{BB962C8B-B14F-4D97-AF65-F5344CB8AC3E}">
        <p14:creationId xmlns:p14="http://schemas.microsoft.com/office/powerpoint/2010/main" val="21871649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C00CD-1652-F057-A2DE-91795CD657AB}"/>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236D674-71A3-B417-50AE-9CFD816C2DD4}"/>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27C54E23-C5E2-15F4-3551-03080C310FAD}"/>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BD469AE7-8562-A3CA-5AED-70E9C2EFBCA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Spray FPS50 170ml | Walmart | Assuming no other products are changing prices</a:t>
            </a:r>
          </a:p>
        </p:txBody>
      </p:sp>
      <p:sp>
        <p:nvSpPr>
          <p:cNvPr id="10" name="Title 9">
            <a:extLst>
              <a:ext uri="{FF2B5EF4-FFF2-40B4-BE49-F238E27FC236}">
                <a16:creationId xmlns:a16="http://schemas.microsoft.com/office/drawing/2014/main" id="{8AF4FD20-AB54-1316-EC93-7B74B1D1E69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7A9ABFF7-B10B-63AD-F1C5-DE7537775AF6}"/>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814F2C32-B9FA-EE0D-31F7-0F3528ADBF04}"/>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576ED591-4274-7306-14F2-CCEE1C563D43}"/>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A4A791D-BC16-C75B-20A9-A7136987A8C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5190930-7F8B-8C1F-0D50-F794EB846D6C}"/>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D5341AA7-96C1-0896-7B81-C167A728122E}"/>
              </a:ext>
            </a:extLst>
          </p:cNvPr>
          <p:cNvSpPr>
            <a:spLocks noGrp="1"/>
          </p:cNvSpPr>
          <p:nvPr>
            <p:ph type="sldNum" sz="quarter" idx="16"/>
          </p:nvPr>
        </p:nvSpPr>
        <p:spPr/>
        <p:txBody>
          <a:bodyPr/>
          <a:lstStyle/>
          <a:p>
            <a:fld id="{7B1F438D-4EAF-094E-9162-80CF3EF77236}" type="slidenum">
              <a:rPr lang="en-US" smtClean="0"/>
              <a:pPr/>
              <a:t>118</a:t>
            </a:fld>
            <a:endParaRPr lang="en-US"/>
          </a:p>
        </p:txBody>
      </p:sp>
      <p:sp>
        <p:nvSpPr>
          <p:cNvPr id="22" name="Rectangle 21">
            <a:extLst>
              <a:ext uri="{FF2B5EF4-FFF2-40B4-BE49-F238E27FC236}">
                <a16:creationId xmlns:a16="http://schemas.microsoft.com/office/drawing/2014/main" id="{3C680AD6-3530-6D6D-D4EA-20ECDFB68362}"/>
              </a:ext>
            </a:extLst>
          </p:cNvPr>
          <p:cNvSpPr/>
          <p:nvPr/>
        </p:nvSpPr>
        <p:spPr>
          <a:xfrm>
            <a:off x="97200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00CD0485-5125-FC56-DCEF-58656B25D5F4}"/>
              </a:ext>
            </a:extLst>
          </p:cNvPr>
          <p:cNvSpPr/>
          <p:nvPr/>
        </p:nvSpPr>
        <p:spPr>
          <a:xfrm>
            <a:off x="1198080" y="1458000"/>
            <a:ext cx="2091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982D4CA6-6B50-FA14-BF56-8F788A6A8038}"/>
              </a:ext>
            </a:extLst>
          </p:cNvPr>
          <p:cNvSpPr/>
          <p:nvPr/>
        </p:nvSpPr>
        <p:spPr>
          <a:xfrm>
            <a:off x="3289320" y="1458000"/>
            <a:ext cx="27129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02A1035B-02DC-FE96-8EF7-9BD42FA2D6F8}"/>
              </a:ext>
            </a:extLst>
          </p:cNvPr>
          <p:cNvSpPr/>
          <p:nvPr/>
        </p:nvSpPr>
        <p:spPr>
          <a:xfrm>
            <a:off x="600228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6318355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84B6D-DDFB-4D41-C7E9-AA3DC353FEC3}"/>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50918996-B9B9-0BE3-E4CC-421F6A27921E}"/>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9EBF8CB-17E9-FE58-8089-08AA36647E3D}"/>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54C36CA2-0FBA-F82B-F784-5FA9555AB351}"/>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195E3685-86F5-7867-E5FB-0BE314C5E2A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78100141-2813-55D0-5CFF-7BADE57293C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Spray FPS50 170ml (1.2%) | Up &amp; Down Pricing | Walmart | Assumes no other are changing prices</a:t>
            </a:r>
          </a:p>
        </p:txBody>
      </p:sp>
      <p:sp>
        <p:nvSpPr>
          <p:cNvPr id="4" name="Title1">
            <a:extLst>
              <a:ext uri="{FF2B5EF4-FFF2-40B4-BE49-F238E27FC236}">
                <a16:creationId xmlns:a16="http://schemas.microsoft.com/office/drawing/2014/main" id="{2088C544-3C10-4163-19F9-9E280701238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F404837F-2B8B-77D7-8980-68507D5924B0}"/>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2B318DD7-E497-FA2D-3620-2A2C7E17DD7D}"/>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704D5545-0F98-5B50-1823-EC0E860EFCD4}"/>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7FE321A-41E9-A8A1-B497-BD5D27ED661D}"/>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5770CC36-B7E2-3595-CBE0-7DE093183328}"/>
              </a:ext>
            </a:extLst>
          </p:cNvPr>
          <p:cNvSpPr>
            <a:spLocks noGrp="1"/>
          </p:cNvSpPr>
          <p:nvPr>
            <p:ph type="sldNum" sz="quarter" idx="16"/>
          </p:nvPr>
        </p:nvSpPr>
        <p:spPr/>
        <p:txBody>
          <a:bodyPr/>
          <a:lstStyle/>
          <a:p>
            <a:fld id="{7B1F438D-4EAF-094E-9162-80CF3EF77236}" type="slidenum">
              <a:rPr lang="en-US" smtClean="0"/>
              <a:pPr/>
              <a:t>119</a:t>
            </a:fld>
            <a:endParaRPr lang="en-US"/>
          </a:p>
        </p:txBody>
      </p:sp>
    </p:spTree>
    <p:extLst>
      <p:ext uri="{BB962C8B-B14F-4D97-AF65-F5344CB8AC3E}">
        <p14:creationId xmlns:p14="http://schemas.microsoft.com/office/powerpoint/2010/main" val="2528620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2B0C0-B637-CBA5-B674-3484EE6D517A}"/>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C4FF9A13-67BC-89B5-090A-13E0D8464DE1}"/>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3DE5341C-21B4-CF86-2630-54553343559D}"/>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AB279E4D-0948-D0A9-B979-ED20047EBCF4}"/>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09B1EA61-7A59-8B06-B68A-5E8435711CA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27D07B6B-CA93-82F3-8A8A-1B8DB78D57EB}"/>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Australian Gold (0.1%) | Up &amp; Down Pricing | Walmart | Assumes no other are changing prices</a:t>
            </a:r>
          </a:p>
        </p:txBody>
      </p:sp>
      <p:sp>
        <p:nvSpPr>
          <p:cNvPr id="4" name="Title1">
            <a:extLst>
              <a:ext uri="{FF2B5EF4-FFF2-40B4-BE49-F238E27FC236}">
                <a16:creationId xmlns:a16="http://schemas.microsoft.com/office/drawing/2014/main" id="{C2D7DC26-743F-D809-B3A5-E00E7DFBD74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C6862310-0456-631A-42B7-81476E6ECBF1}"/>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9894BEBF-C8C2-6183-B0B5-38C6DA74EA53}"/>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BCA92BE2-B14E-C133-0BD1-0D03965FB74B}"/>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78CBBF9B-D8CE-484E-1B76-594381DA8A0E}"/>
              </a:ext>
            </a:extLst>
          </p:cNvPr>
          <p:cNvSpPr>
            <a:spLocks noGrp="1"/>
          </p:cNvSpPr>
          <p:nvPr>
            <p:ph type="sldNum" sz="quarter" idx="16"/>
          </p:nvPr>
        </p:nvSpPr>
        <p:spPr/>
        <p:txBody>
          <a:bodyPr/>
          <a:lstStyle/>
          <a:p>
            <a:fld id="{7B1F438D-4EAF-094E-9162-80CF3EF77236}" type="slidenum">
              <a:rPr lang="en-US" smtClean="0"/>
              <a:pPr/>
              <a:t>12</a:t>
            </a:fld>
            <a:endParaRPr lang="en-US"/>
          </a:p>
        </p:txBody>
      </p:sp>
    </p:spTree>
    <p:extLst>
      <p:ext uri="{BB962C8B-B14F-4D97-AF65-F5344CB8AC3E}">
        <p14:creationId xmlns:p14="http://schemas.microsoft.com/office/powerpoint/2010/main" val="4977131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6B7EF-BAA7-505A-13A2-B129B9D56F27}"/>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5A51939-0E77-C60D-886D-23D796D41B6D}"/>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C658C84D-AE12-8DCF-7E23-20F46F04581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EA82F3C4-B058-6FD1-2058-36BFC4E1A6A9}"/>
              </a:ext>
            </a:extLst>
          </p:cNvPr>
          <p:cNvSpPr>
            <a:spLocks noGrp="1"/>
          </p:cNvSpPr>
          <p:nvPr>
            <p:ph type="body" sz="quarter" idx="18"/>
          </p:nvPr>
        </p:nvSpPr>
        <p:spPr>
          <a:xfrm>
            <a:off x="503238" y="774000"/>
            <a:ext cx="8136762" cy="360000"/>
          </a:xfrm>
        </p:spPr>
        <p:txBody>
          <a:bodyPr/>
          <a:lstStyle/>
          <a:p>
            <a:pPr>
              <a:defRPr sz="1200">
                <a:latin typeface="Nexa Bold (Headings)"/>
              </a:defRPr>
            </a:pPr>
            <a:r>
              <a:t>BB Sport Innovation | Price Elasticity | Walmart | Assumes no other products are changing prices</a:t>
            </a:r>
          </a:p>
        </p:txBody>
      </p:sp>
      <p:sp>
        <p:nvSpPr>
          <p:cNvPr id="18" name="Title 17">
            <a:extLst>
              <a:ext uri="{FF2B5EF4-FFF2-40B4-BE49-F238E27FC236}">
                <a16:creationId xmlns:a16="http://schemas.microsoft.com/office/drawing/2014/main" id="{173D4AE8-0632-4C6D-5197-ECD6D3D6440F}"/>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AE83AB89-1962-643D-55B4-CD684EFBAFAF}"/>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Dry Balance Sport Stick FPS50+ 40g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Dry Balance Sport Aerosol FPS50+ 200ml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Banana Boat Sport Lotion FPS50+ 354ml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40B50B5A-6F71-CB99-B13A-2F6D797593F9}"/>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44425B79-CFAA-D930-07A7-67346CC38AC7}"/>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F1F7F13F-90AA-466B-7FA8-3DF37ACDC6DD}"/>
              </a:ext>
            </a:extLst>
          </p:cNvPr>
          <p:cNvSpPr>
            <a:spLocks noGrp="1"/>
          </p:cNvSpPr>
          <p:nvPr>
            <p:ph type="sldNum" sz="quarter" idx="16"/>
          </p:nvPr>
        </p:nvSpPr>
        <p:spPr/>
        <p:txBody>
          <a:bodyPr/>
          <a:lstStyle/>
          <a:p>
            <a:fld id="{7B1F438D-4EAF-094E-9162-80CF3EF77236}" type="slidenum">
              <a:rPr lang="en-US" smtClean="0"/>
              <a:pPr/>
              <a:t>120</a:t>
            </a:fld>
            <a:endParaRPr lang="en-US"/>
          </a:p>
        </p:txBody>
      </p:sp>
      <p:sp>
        <p:nvSpPr>
          <p:cNvPr id="3" name="TextBox Y">
            <a:extLst>
              <a:ext uri="{FF2B5EF4-FFF2-40B4-BE49-F238E27FC236}">
                <a16:creationId xmlns:a16="http://schemas.microsoft.com/office/drawing/2014/main" id="{0CAA6F0C-8A5E-96D2-80D4-E0F508BA87F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8468770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2E579-04E1-53B3-041B-DB99476804BD}"/>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AB82E76C-3924-E62C-1226-AF520C88ED5C}"/>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E252E4AE-5EA3-A181-8C86-DF579AC48C3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C4F76B69-FF62-837F-29F0-38D1135D1DD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Stick FPS50+ 40g | Walmart | Assuming no other products are changing prices</a:t>
            </a:r>
          </a:p>
        </p:txBody>
      </p:sp>
      <p:sp>
        <p:nvSpPr>
          <p:cNvPr id="10" name="Title 9">
            <a:extLst>
              <a:ext uri="{FF2B5EF4-FFF2-40B4-BE49-F238E27FC236}">
                <a16:creationId xmlns:a16="http://schemas.microsoft.com/office/drawing/2014/main" id="{926681A4-469E-C03A-E70F-FBF267F30DC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CEEB909F-030C-928D-6D8C-B275205E1658}"/>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FEB9B87F-F50B-9663-4B5F-86C8E3E73C4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3B6FEADD-7717-5DB1-70DC-17B9BD5D2758}"/>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E58E0F03-8A06-099E-2770-5DEED4918B26}"/>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B3B6929-07A9-774E-730E-C19942B2733F}"/>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44AA3678-2C01-DFC8-D1D0-0B0CEB6F57E5}"/>
              </a:ext>
            </a:extLst>
          </p:cNvPr>
          <p:cNvSpPr>
            <a:spLocks noGrp="1"/>
          </p:cNvSpPr>
          <p:nvPr>
            <p:ph type="sldNum" sz="quarter" idx="16"/>
          </p:nvPr>
        </p:nvSpPr>
        <p:spPr/>
        <p:txBody>
          <a:bodyPr/>
          <a:lstStyle/>
          <a:p>
            <a:fld id="{7B1F438D-4EAF-094E-9162-80CF3EF77236}" type="slidenum">
              <a:rPr lang="en-US" smtClean="0"/>
              <a:pPr/>
              <a:t>121</a:t>
            </a:fld>
            <a:endParaRPr lang="en-US"/>
          </a:p>
        </p:txBody>
      </p:sp>
      <p:sp>
        <p:nvSpPr>
          <p:cNvPr id="22" name="Rectangle 21">
            <a:extLst>
              <a:ext uri="{FF2B5EF4-FFF2-40B4-BE49-F238E27FC236}">
                <a16:creationId xmlns:a16="http://schemas.microsoft.com/office/drawing/2014/main" id="{2B8198A9-2A8B-78EA-548C-EDEF6E0BEC12}"/>
              </a:ext>
            </a:extLst>
          </p:cNvPr>
          <p:cNvSpPr/>
          <p:nvPr/>
        </p:nvSpPr>
        <p:spPr>
          <a:xfrm>
            <a:off x="972000" y="1458000"/>
            <a:ext cx="3391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A93D15A4-11E6-CB05-1986-2767B037AE7D}"/>
              </a:ext>
            </a:extLst>
          </p:cNvPr>
          <p:cNvSpPr/>
          <p:nvPr/>
        </p:nvSpPr>
        <p:spPr>
          <a:xfrm>
            <a:off x="131112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6199BDAC-6EAD-8719-494F-253301E1949B}"/>
              </a:ext>
            </a:extLst>
          </p:cNvPr>
          <p:cNvSpPr/>
          <p:nvPr/>
        </p:nvSpPr>
        <p:spPr>
          <a:xfrm>
            <a:off x="1932840" y="1458000"/>
            <a:ext cx="9043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A5AE7D09-A2B6-8738-8290-E7D6E6BA47D1}"/>
              </a:ext>
            </a:extLst>
          </p:cNvPr>
          <p:cNvSpPr/>
          <p:nvPr/>
        </p:nvSpPr>
        <p:spPr>
          <a:xfrm>
            <a:off x="2837160" y="1458000"/>
            <a:ext cx="2826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a:extLst>
              <a:ext uri="{FF2B5EF4-FFF2-40B4-BE49-F238E27FC236}">
                <a16:creationId xmlns:a16="http://schemas.microsoft.com/office/drawing/2014/main" id="{EE7204B3-0DFE-458E-7C14-2636A80FC1F8}"/>
              </a:ext>
            </a:extLst>
          </p:cNvPr>
          <p:cNvSpPr/>
          <p:nvPr/>
        </p:nvSpPr>
        <p:spPr>
          <a:xfrm>
            <a:off x="566316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4052070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2A67D-91DD-568F-7C49-FE346EDC0511}"/>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D6199553-3725-A400-95DD-0AA32BC66A76}"/>
              </a:ext>
            </a:extLst>
          </p:cNvPr>
          <p:cNvGraphicFramePr>
            <a:graphicFrameLocks noGrp="1"/>
          </p:cNvGraphicFramePr>
          <p:nvPr/>
        </p:nvGraphicFramePr>
        <p:xfrm>
          <a:off x="535405" y="1133206"/>
          <a:ext cx="3996001" cy="371578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F7C9FC0D-8EAF-2DF6-A8D6-0829EAC28155}"/>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66FC4EF1-8790-D36A-6589-90972749871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E8098C44-6E42-93C9-E1A7-851F83CF9309}"/>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291FA478-1A7C-0FAA-374B-50702DDF7C86}"/>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Stick FPS50+ 40g (0.0%) | Up &amp; Down Pricing | Walmart | Assumes no other are changing prices</a:t>
            </a:r>
          </a:p>
        </p:txBody>
      </p:sp>
      <p:sp>
        <p:nvSpPr>
          <p:cNvPr id="4" name="Title1">
            <a:extLst>
              <a:ext uri="{FF2B5EF4-FFF2-40B4-BE49-F238E27FC236}">
                <a16:creationId xmlns:a16="http://schemas.microsoft.com/office/drawing/2014/main" id="{60FEB9F2-F8A0-46E3-AD0D-710B49D5BB2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B2248E9C-6377-E9F1-D918-9EE25ECEED10}"/>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ADFC73E8-51B5-9EBA-8695-486A0A4E465E}"/>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B79137D9-3942-059E-970E-450996AFD44A}"/>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9FE2230-9772-DAB1-58FE-50E4F8704672}"/>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04A43561-AD2B-0135-97E3-57A249E45417}"/>
              </a:ext>
            </a:extLst>
          </p:cNvPr>
          <p:cNvSpPr>
            <a:spLocks noGrp="1"/>
          </p:cNvSpPr>
          <p:nvPr>
            <p:ph type="sldNum" sz="quarter" idx="16"/>
          </p:nvPr>
        </p:nvSpPr>
        <p:spPr/>
        <p:txBody>
          <a:bodyPr/>
          <a:lstStyle/>
          <a:p>
            <a:fld id="{7B1F438D-4EAF-094E-9162-80CF3EF77236}" type="slidenum">
              <a:rPr lang="en-US" smtClean="0"/>
              <a:pPr/>
              <a:t>122</a:t>
            </a:fld>
            <a:endParaRPr lang="en-US"/>
          </a:p>
        </p:txBody>
      </p:sp>
    </p:spTree>
    <p:extLst>
      <p:ext uri="{BB962C8B-B14F-4D97-AF65-F5344CB8AC3E}">
        <p14:creationId xmlns:p14="http://schemas.microsoft.com/office/powerpoint/2010/main" val="32940940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CA3D3-ADF7-E25B-E70F-DAA163FE27D4}"/>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5CB0971-7CF9-C485-B5C7-E99113A5DEE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0E5E2558-5E7C-A4EF-A39D-769D62DE5B8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4EC94F94-2DB4-D689-2E8E-FC5A015B061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Dry Balance Sport Aerosol FPS50+ 200ml | Walmart | Assuming no other products are changing prices</a:t>
            </a:r>
          </a:p>
        </p:txBody>
      </p:sp>
      <p:sp>
        <p:nvSpPr>
          <p:cNvPr id="10" name="Title 9">
            <a:extLst>
              <a:ext uri="{FF2B5EF4-FFF2-40B4-BE49-F238E27FC236}">
                <a16:creationId xmlns:a16="http://schemas.microsoft.com/office/drawing/2014/main" id="{29FDC355-03B2-BDC2-C359-AA5EF6FCAE6F}"/>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7B62B691-3390-C1A3-1886-2695762F925E}"/>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F8D1AC3-AE21-6D5B-8352-13842B090BDC}"/>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09E86F78-E238-0782-4486-701EA3FACE62}"/>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2CAB5307-096D-79CE-159A-EA1A1CB22678}"/>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EB9F33C-0CCE-2926-8D8E-71624156B4A7}"/>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CE054AE1-1436-6255-B54C-C01CC120904A}"/>
              </a:ext>
            </a:extLst>
          </p:cNvPr>
          <p:cNvSpPr>
            <a:spLocks noGrp="1"/>
          </p:cNvSpPr>
          <p:nvPr>
            <p:ph type="sldNum" sz="quarter" idx="16"/>
          </p:nvPr>
        </p:nvSpPr>
        <p:spPr/>
        <p:txBody>
          <a:bodyPr/>
          <a:lstStyle/>
          <a:p>
            <a:fld id="{7B1F438D-4EAF-094E-9162-80CF3EF77236}" type="slidenum">
              <a:rPr lang="en-US" smtClean="0"/>
              <a:pPr/>
              <a:t>123</a:t>
            </a:fld>
            <a:endParaRPr lang="en-US"/>
          </a:p>
        </p:txBody>
      </p:sp>
      <p:sp>
        <p:nvSpPr>
          <p:cNvPr id="22" name="Rectangle 21">
            <a:extLst>
              <a:ext uri="{FF2B5EF4-FFF2-40B4-BE49-F238E27FC236}">
                <a16:creationId xmlns:a16="http://schemas.microsoft.com/office/drawing/2014/main" id="{478FAC35-10D9-A39F-36E9-3F3858009973}"/>
              </a:ext>
            </a:extLst>
          </p:cNvPr>
          <p:cNvSpPr/>
          <p:nvPr/>
        </p:nvSpPr>
        <p:spPr>
          <a:xfrm>
            <a:off x="97200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2E7C9BC5-896F-0BA9-F7B2-4E5AD08B5E1E}"/>
              </a:ext>
            </a:extLst>
          </p:cNvPr>
          <p:cNvSpPr/>
          <p:nvPr/>
        </p:nvSpPr>
        <p:spPr>
          <a:xfrm>
            <a:off x="119808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D0884AE5-6A6F-6CBC-DCE9-16882B27974D}"/>
              </a:ext>
            </a:extLst>
          </p:cNvPr>
          <p:cNvSpPr/>
          <p:nvPr/>
        </p:nvSpPr>
        <p:spPr>
          <a:xfrm>
            <a:off x="165024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5" name="Rectangle 24">
            <a:extLst>
              <a:ext uri="{FF2B5EF4-FFF2-40B4-BE49-F238E27FC236}">
                <a16:creationId xmlns:a16="http://schemas.microsoft.com/office/drawing/2014/main" id="{D6DE1FB9-DAEC-B9F9-A9C8-45E3639B2275}"/>
              </a:ext>
            </a:extLst>
          </p:cNvPr>
          <p:cNvSpPr/>
          <p:nvPr/>
        </p:nvSpPr>
        <p:spPr>
          <a:xfrm>
            <a:off x="2158920" y="1458000"/>
            <a:ext cx="1413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a:extLst>
              <a:ext uri="{FF2B5EF4-FFF2-40B4-BE49-F238E27FC236}">
                <a16:creationId xmlns:a16="http://schemas.microsoft.com/office/drawing/2014/main" id="{7FAF617E-5C9F-992B-82B0-C5E0EF0D9C13}"/>
              </a:ext>
            </a:extLst>
          </p:cNvPr>
          <p:cNvSpPr/>
          <p:nvPr/>
        </p:nvSpPr>
        <p:spPr>
          <a:xfrm>
            <a:off x="357192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a:extLst>
              <a:ext uri="{FF2B5EF4-FFF2-40B4-BE49-F238E27FC236}">
                <a16:creationId xmlns:a16="http://schemas.microsoft.com/office/drawing/2014/main" id="{D3FF0B7B-C8DF-BD80-190E-18600CB2C3A4}"/>
              </a:ext>
            </a:extLst>
          </p:cNvPr>
          <p:cNvSpPr/>
          <p:nvPr/>
        </p:nvSpPr>
        <p:spPr>
          <a:xfrm>
            <a:off x="44762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8350149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5331D-DF9A-EC35-D7A2-96B2E97A5BD3}"/>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EAD3E3E1-C0AC-95D2-E984-292DC12880F4}"/>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0C210CAC-A691-DC90-8E0A-AAFB97AC16DE}"/>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6FB90D5-6F22-6880-F100-6593374C6039}"/>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BB1E3A5E-87B3-FACF-A0C9-6C82E9787D5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B90BD439-1A84-C723-8FE8-488167F38A6B}"/>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Dry Balance Sport Aerosol FPS50+ 200ml (0.0%) | Up &amp; Down Pricing | Walmart | Assumes no other are changing prices</a:t>
            </a:r>
          </a:p>
        </p:txBody>
      </p:sp>
      <p:sp>
        <p:nvSpPr>
          <p:cNvPr id="4" name="Title1">
            <a:extLst>
              <a:ext uri="{FF2B5EF4-FFF2-40B4-BE49-F238E27FC236}">
                <a16:creationId xmlns:a16="http://schemas.microsoft.com/office/drawing/2014/main" id="{24457D8D-16D0-43DD-F492-6BFC9E1F037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B707A85C-593B-8BE2-ED76-44F81D5D0D43}"/>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A55CB307-4BE6-E3F0-3B45-B4F94E3D3D78}"/>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7FC01474-1E6C-A21B-0EA4-7B29A44A479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03110DE-51F3-370F-E4C3-F29A8FFD88C3}"/>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C5A4FF29-B512-2567-8FC4-F6F917234C4B}"/>
              </a:ext>
            </a:extLst>
          </p:cNvPr>
          <p:cNvSpPr>
            <a:spLocks noGrp="1"/>
          </p:cNvSpPr>
          <p:nvPr>
            <p:ph type="sldNum" sz="quarter" idx="16"/>
          </p:nvPr>
        </p:nvSpPr>
        <p:spPr/>
        <p:txBody>
          <a:bodyPr/>
          <a:lstStyle/>
          <a:p>
            <a:fld id="{7B1F438D-4EAF-094E-9162-80CF3EF77236}" type="slidenum">
              <a:rPr lang="en-US" smtClean="0"/>
              <a:pPr/>
              <a:t>124</a:t>
            </a:fld>
            <a:endParaRPr lang="en-US"/>
          </a:p>
        </p:txBody>
      </p:sp>
    </p:spTree>
    <p:extLst>
      <p:ext uri="{BB962C8B-B14F-4D97-AF65-F5344CB8AC3E}">
        <p14:creationId xmlns:p14="http://schemas.microsoft.com/office/powerpoint/2010/main" val="36457109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1DAA9-E868-73DA-368A-10F2E143F86A}"/>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7D24F464-E853-9385-49C2-128C0849CFB7}"/>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128ABEA2-4C31-134E-8B78-597685160BF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1B79DC4-5629-D5EE-4400-895C1CA4192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Sport Lotion FPS50+ 354ml | Walmart | Assuming no other products are changing prices</a:t>
            </a:r>
          </a:p>
        </p:txBody>
      </p:sp>
      <p:sp>
        <p:nvSpPr>
          <p:cNvPr id="10" name="Title 9">
            <a:extLst>
              <a:ext uri="{FF2B5EF4-FFF2-40B4-BE49-F238E27FC236}">
                <a16:creationId xmlns:a16="http://schemas.microsoft.com/office/drawing/2014/main" id="{4B277018-E639-6000-F20E-3E08A5AB5BB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439EFBC8-7F71-EB9E-1DB9-E1108466A6E3}"/>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71C217CB-3764-0C42-7CEA-A66C1C23C4C2}"/>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083C45BB-4174-7E99-1690-08B2EB409FD2}"/>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93F8C467-2C56-9640-DC79-0229DBDB232F}"/>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5DE5D9D-947B-820E-398B-CAC5E2A67E14}"/>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6049D435-9ECE-A289-93D8-18657B34968E}"/>
              </a:ext>
            </a:extLst>
          </p:cNvPr>
          <p:cNvSpPr>
            <a:spLocks noGrp="1"/>
          </p:cNvSpPr>
          <p:nvPr>
            <p:ph type="sldNum" sz="quarter" idx="16"/>
          </p:nvPr>
        </p:nvSpPr>
        <p:spPr/>
        <p:txBody>
          <a:bodyPr/>
          <a:lstStyle/>
          <a:p>
            <a:fld id="{7B1F438D-4EAF-094E-9162-80CF3EF77236}" type="slidenum">
              <a:rPr lang="en-US" smtClean="0"/>
              <a:pPr/>
              <a:t>125</a:t>
            </a:fld>
            <a:endParaRPr lang="en-US"/>
          </a:p>
        </p:txBody>
      </p:sp>
      <p:sp>
        <p:nvSpPr>
          <p:cNvPr id="22" name="Rectangle 21">
            <a:extLst>
              <a:ext uri="{FF2B5EF4-FFF2-40B4-BE49-F238E27FC236}">
                <a16:creationId xmlns:a16="http://schemas.microsoft.com/office/drawing/2014/main" id="{AEB2677A-EF5B-C4EF-E399-4FC70E995AFE}"/>
              </a:ext>
            </a:extLst>
          </p:cNvPr>
          <p:cNvSpPr/>
          <p:nvPr/>
        </p:nvSpPr>
        <p:spPr>
          <a:xfrm>
            <a:off x="97200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86C0546F-531A-8964-D4BE-0C93A6296BC4}"/>
              </a:ext>
            </a:extLst>
          </p:cNvPr>
          <p:cNvSpPr/>
          <p:nvPr/>
        </p:nvSpPr>
        <p:spPr>
          <a:xfrm>
            <a:off x="193284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E7BE0048-A548-FAA8-C054-CB703BFFAB35}"/>
              </a:ext>
            </a:extLst>
          </p:cNvPr>
          <p:cNvSpPr/>
          <p:nvPr/>
        </p:nvSpPr>
        <p:spPr>
          <a:xfrm>
            <a:off x="2667600" y="1458000"/>
            <a:ext cx="7347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EDFDEF03-7494-D4A6-B96E-2E8620479865}"/>
              </a:ext>
            </a:extLst>
          </p:cNvPr>
          <p:cNvSpPr/>
          <p:nvPr/>
        </p:nvSpPr>
        <p:spPr>
          <a:xfrm>
            <a:off x="340236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A4639B6F-AB00-17FA-EF86-15D7C7079DD5}"/>
              </a:ext>
            </a:extLst>
          </p:cNvPr>
          <p:cNvSpPr/>
          <p:nvPr/>
        </p:nvSpPr>
        <p:spPr>
          <a:xfrm>
            <a:off x="3684960" y="1458000"/>
            <a:ext cx="4521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608FFC9B-A3CA-CB73-C280-7A5D6786A6E6}"/>
              </a:ext>
            </a:extLst>
          </p:cNvPr>
          <p:cNvSpPr/>
          <p:nvPr/>
        </p:nvSpPr>
        <p:spPr>
          <a:xfrm>
            <a:off x="413712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8" name="Rectangle 27">
            <a:extLst>
              <a:ext uri="{FF2B5EF4-FFF2-40B4-BE49-F238E27FC236}">
                <a16:creationId xmlns:a16="http://schemas.microsoft.com/office/drawing/2014/main" id="{F1383B6D-25C8-292B-DA13-9503307222FA}"/>
              </a:ext>
            </a:extLst>
          </p:cNvPr>
          <p:cNvSpPr/>
          <p:nvPr/>
        </p:nvSpPr>
        <p:spPr>
          <a:xfrm>
            <a:off x="4419720" y="1458000"/>
            <a:ext cx="2204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1299115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124F1-1131-9175-6ECF-110FDD5A793D}"/>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E84F836A-49EE-ED75-2A9D-CAAEF17BAC39}"/>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8BEC9172-3916-AC49-A36C-508B4E87736E}"/>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8D05368-454E-4FDB-A996-E646248DACDA}"/>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3DCBE833-1A6D-E4AF-AE1D-5C0BB50C8C7A}"/>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A5EA84DD-9495-60FC-E7E5-1EBF516B0EE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Sport Lotion FPS50+ 354ml (0.0%) | Up &amp; Down Pricing | Walmart | Assumes no other are changing prices</a:t>
            </a:r>
          </a:p>
        </p:txBody>
      </p:sp>
      <p:sp>
        <p:nvSpPr>
          <p:cNvPr id="4" name="Title1">
            <a:extLst>
              <a:ext uri="{FF2B5EF4-FFF2-40B4-BE49-F238E27FC236}">
                <a16:creationId xmlns:a16="http://schemas.microsoft.com/office/drawing/2014/main" id="{5BC95FF5-BE0E-2D2E-6D96-DC35547ADB9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BFB65D68-7B0D-BAB4-A68F-FC907BF61D5F}"/>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52D833A2-1C13-94BE-4554-49D8527A513B}"/>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8ACC4E08-D5EE-AE29-BEAC-CA562EF359A2}"/>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A9F68A66-A008-5F20-05A2-A3AE487CA2A4}"/>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D0F6D65F-FBD1-9109-00ED-66B81A412EEF}"/>
              </a:ext>
            </a:extLst>
          </p:cNvPr>
          <p:cNvSpPr>
            <a:spLocks noGrp="1"/>
          </p:cNvSpPr>
          <p:nvPr>
            <p:ph type="sldNum" sz="quarter" idx="16"/>
          </p:nvPr>
        </p:nvSpPr>
        <p:spPr/>
        <p:txBody>
          <a:bodyPr/>
          <a:lstStyle/>
          <a:p>
            <a:fld id="{7B1F438D-4EAF-094E-9162-80CF3EF77236}" type="slidenum">
              <a:rPr lang="en-US" smtClean="0"/>
              <a:pPr/>
              <a:t>126</a:t>
            </a:fld>
            <a:endParaRPr lang="en-US"/>
          </a:p>
        </p:txBody>
      </p:sp>
    </p:spTree>
    <p:extLst>
      <p:ext uri="{BB962C8B-B14F-4D97-AF65-F5344CB8AC3E}">
        <p14:creationId xmlns:p14="http://schemas.microsoft.com/office/powerpoint/2010/main" val="36442773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AB066-7E9C-E87D-49D2-8851DF65318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06D12C32-9EEE-49FC-0B1F-AB38EC00BD9A}"/>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46E1849E-6427-8926-6E00-25DB2529928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C09FDBB2-2DF8-C9A5-EF26-DC87009A2AA2}"/>
              </a:ext>
            </a:extLst>
          </p:cNvPr>
          <p:cNvSpPr>
            <a:spLocks noGrp="1"/>
          </p:cNvSpPr>
          <p:nvPr>
            <p:ph type="body" sz="quarter" idx="18"/>
          </p:nvPr>
        </p:nvSpPr>
        <p:spPr>
          <a:xfrm>
            <a:off x="503238" y="774000"/>
            <a:ext cx="8136762" cy="360000"/>
          </a:xfrm>
        </p:spPr>
        <p:txBody>
          <a:bodyPr/>
          <a:lstStyle/>
          <a:p>
            <a:pPr>
              <a:defRPr sz="1200">
                <a:latin typeface="Nexa Bold (Headings)"/>
              </a:defRPr>
            </a:pPr>
            <a:r>
              <a:t>BB Mineral | Price Elasticity | Walmart | Assumes no other products are changing prices</a:t>
            </a:r>
          </a:p>
        </p:txBody>
      </p:sp>
      <p:sp>
        <p:nvSpPr>
          <p:cNvPr id="18" name="Title 17">
            <a:extLst>
              <a:ext uri="{FF2B5EF4-FFF2-40B4-BE49-F238E27FC236}">
                <a16:creationId xmlns:a16="http://schemas.microsoft.com/office/drawing/2014/main" id="{1449FD0A-F1F2-91E7-5E78-942AF08361BB}"/>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27820248-401C-A374-DEBD-A5A7D1232340}"/>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Mineral Sensitive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59.0%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Mineral Kids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58.2%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9A11A68-D2A4-0BA5-7A06-9F45DF11A93D}"/>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71408498-C26F-F3F6-77B2-D91C0AC5FAC5}"/>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F6045E65-EF47-403F-DF43-4950A31D83DE}"/>
              </a:ext>
            </a:extLst>
          </p:cNvPr>
          <p:cNvSpPr>
            <a:spLocks noGrp="1"/>
          </p:cNvSpPr>
          <p:nvPr>
            <p:ph type="sldNum" sz="quarter" idx="16"/>
          </p:nvPr>
        </p:nvSpPr>
        <p:spPr/>
        <p:txBody>
          <a:bodyPr/>
          <a:lstStyle/>
          <a:p>
            <a:fld id="{7B1F438D-4EAF-094E-9162-80CF3EF77236}" type="slidenum">
              <a:rPr lang="en-US" smtClean="0"/>
              <a:pPr/>
              <a:t>127</a:t>
            </a:fld>
            <a:endParaRPr lang="en-US"/>
          </a:p>
        </p:txBody>
      </p:sp>
      <p:sp>
        <p:nvSpPr>
          <p:cNvPr id="3" name="TextBox Y">
            <a:extLst>
              <a:ext uri="{FF2B5EF4-FFF2-40B4-BE49-F238E27FC236}">
                <a16:creationId xmlns:a16="http://schemas.microsoft.com/office/drawing/2014/main" id="{A64B568E-E53F-9195-C352-56B0D36B4A1D}"/>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584488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9B301-E438-4FD5-6640-AFFB51A89BE3}"/>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D841AD9-8357-35BC-5298-475BECDED7DC}"/>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051910A3-88F4-9CF0-790A-2F854859AF4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CFFC8E7B-82E4-F1BA-C35D-579BD3A97EC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Mineral Sensitive Lotion FPS50 180ml | Walmart | Assuming no other products are changing prices</a:t>
            </a:r>
          </a:p>
        </p:txBody>
      </p:sp>
      <p:sp>
        <p:nvSpPr>
          <p:cNvPr id="10" name="Title 9">
            <a:extLst>
              <a:ext uri="{FF2B5EF4-FFF2-40B4-BE49-F238E27FC236}">
                <a16:creationId xmlns:a16="http://schemas.microsoft.com/office/drawing/2014/main" id="{F3FD04DB-5510-86AD-7FD9-63EE2BBAC38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5CF8E7AA-1B4D-3371-2CBD-08EBF97FB815}"/>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E0128A8D-6A98-DD08-A489-68A964D1A70A}"/>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F4CD5C13-8B87-E6B4-757A-C03BBB0CF738}"/>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F706DB97-C4C1-D813-875A-FF3D93B5A3B2}"/>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0BD3705-C07C-F3A7-5CB8-8C5213B7E193}"/>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9681A673-D371-C6C9-1389-5C546D384AD1}"/>
              </a:ext>
            </a:extLst>
          </p:cNvPr>
          <p:cNvSpPr>
            <a:spLocks noGrp="1"/>
          </p:cNvSpPr>
          <p:nvPr>
            <p:ph type="sldNum" sz="quarter" idx="16"/>
          </p:nvPr>
        </p:nvSpPr>
        <p:spPr/>
        <p:txBody>
          <a:bodyPr/>
          <a:lstStyle/>
          <a:p>
            <a:fld id="{7B1F438D-4EAF-094E-9162-80CF3EF77236}" type="slidenum">
              <a:rPr lang="en-US" smtClean="0"/>
              <a:pPr/>
              <a:t>128</a:t>
            </a:fld>
            <a:endParaRPr lang="en-US"/>
          </a:p>
        </p:txBody>
      </p:sp>
      <p:sp>
        <p:nvSpPr>
          <p:cNvPr id="22" name="Rectangle 21">
            <a:extLst>
              <a:ext uri="{FF2B5EF4-FFF2-40B4-BE49-F238E27FC236}">
                <a16:creationId xmlns:a16="http://schemas.microsoft.com/office/drawing/2014/main" id="{00725E82-C30B-D9B7-6D28-9D8985F1E836}"/>
              </a:ext>
            </a:extLst>
          </p:cNvPr>
          <p:cNvSpPr/>
          <p:nvPr/>
        </p:nvSpPr>
        <p:spPr>
          <a:xfrm>
            <a:off x="972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D8C4F284-8D2E-49BC-7EF1-899EF22677F3}"/>
              </a:ext>
            </a:extLst>
          </p:cNvPr>
          <p:cNvSpPr/>
          <p:nvPr/>
        </p:nvSpPr>
        <p:spPr>
          <a:xfrm>
            <a:off x="1650240"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15CE3FAE-2585-6865-9D8F-0C733216FC4B}"/>
              </a:ext>
            </a:extLst>
          </p:cNvPr>
          <p:cNvSpPr/>
          <p:nvPr/>
        </p:nvSpPr>
        <p:spPr>
          <a:xfrm>
            <a:off x="210240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88743D9A-6195-41B3-5C86-9443372D7798}"/>
              </a:ext>
            </a:extLst>
          </p:cNvPr>
          <p:cNvSpPr/>
          <p:nvPr/>
        </p:nvSpPr>
        <p:spPr>
          <a:xfrm>
            <a:off x="3006720" y="1458000"/>
            <a:ext cx="2260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a:extLst>
              <a:ext uri="{FF2B5EF4-FFF2-40B4-BE49-F238E27FC236}">
                <a16:creationId xmlns:a16="http://schemas.microsoft.com/office/drawing/2014/main" id="{2D41115E-7A71-4417-09B5-1E6CB8D89C31}"/>
              </a:ext>
            </a:extLst>
          </p:cNvPr>
          <p:cNvSpPr/>
          <p:nvPr/>
        </p:nvSpPr>
        <p:spPr>
          <a:xfrm>
            <a:off x="526752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40647116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FA61F-CC52-17B0-4F13-4E8F779DD6A9}"/>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8DEFD060-6B22-D36E-78EA-71344008AF90}"/>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5250C42D-344A-5B51-9E93-A85910B423F6}"/>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22FC47A8-D1F7-13EA-204E-2B8360A24DD9}"/>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3452CAEB-EA85-8BC7-06F8-293FE77DDBC3}"/>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EED4EF9D-17A6-531A-58C0-13D0A6D5767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Mineral Sensitive Lotion FPS50 180ml (0.4%) | Up &amp; Down Pricing | Walmart | Assumes no other are changing prices</a:t>
            </a:r>
          </a:p>
        </p:txBody>
      </p:sp>
      <p:sp>
        <p:nvSpPr>
          <p:cNvPr id="4" name="Title1">
            <a:extLst>
              <a:ext uri="{FF2B5EF4-FFF2-40B4-BE49-F238E27FC236}">
                <a16:creationId xmlns:a16="http://schemas.microsoft.com/office/drawing/2014/main" id="{8870F715-9DFF-7BC9-55E8-06F3BB20359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17D70F5B-9023-6219-D79F-254F906DFC92}"/>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0B32CC43-695C-9BA0-B0D0-4F7AFC0471F1}"/>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1BD5B4F3-0825-2A0C-DE21-35B3F0C0C335}"/>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BB74004-1764-0EA1-B8CD-3A1306893FAD}"/>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69DA0233-1BA9-BB6E-C474-0D2F303556F6}"/>
              </a:ext>
            </a:extLst>
          </p:cNvPr>
          <p:cNvSpPr>
            <a:spLocks noGrp="1"/>
          </p:cNvSpPr>
          <p:nvPr>
            <p:ph type="sldNum" sz="quarter" idx="16"/>
          </p:nvPr>
        </p:nvSpPr>
        <p:spPr/>
        <p:txBody>
          <a:bodyPr/>
          <a:lstStyle/>
          <a:p>
            <a:fld id="{7B1F438D-4EAF-094E-9162-80CF3EF77236}" type="slidenum">
              <a:rPr lang="en-US" smtClean="0"/>
              <a:pPr/>
              <a:t>129</a:t>
            </a:fld>
            <a:endParaRPr lang="en-US"/>
          </a:p>
        </p:txBody>
      </p:sp>
    </p:spTree>
    <p:extLst>
      <p:ext uri="{BB962C8B-B14F-4D97-AF65-F5344CB8AC3E}">
        <p14:creationId xmlns:p14="http://schemas.microsoft.com/office/powerpoint/2010/main" val="949285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FA80F-C1F1-9F48-23E7-5D537A509084}"/>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1924E62C-2DBC-32F1-399A-4003B51B45B8}"/>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27B2E4D9-9DA5-0718-0184-B2CD80690299}"/>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53722553-0AF5-CA1B-AAFB-B37D84D403AE}"/>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051D5FF-8A5C-D9DD-5730-7DFC5CF12CC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47696446-D242-6FCF-6D6C-0F26CB1CEBD9}"/>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Isdin (1.8%) | Up &amp; Down Pricing | Walmart | Assumes no other are changing prices</a:t>
            </a:r>
          </a:p>
        </p:txBody>
      </p:sp>
      <p:sp>
        <p:nvSpPr>
          <p:cNvPr id="4" name="Title1">
            <a:extLst>
              <a:ext uri="{FF2B5EF4-FFF2-40B4-BE49-F238E27FC236}">
                <a16:creationId xmlns:a16="http://schemas.microsoft.com/office/drawing/2014/main" id="{61B71339-93C8-E0FA-69E5-BDD039104E4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25152AE4-EC7F-8E19-9432-AE4E85C46277}"/>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A406A881-1086-D82A-FFDD-B9E624379FEB}"/>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4F20AF10-61E2-3075-7951-2064E1BB2A02}"/>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F2E5363E-366A-21C6-8A4D-10F31F907210}"/>
              </a:ext>
            </a:extLst>
          </p:cNvPr>
          <p:cNvSpPr>
            <a:spLocks noGrp="1"/>
          </p:cNvSpPr>
          <p:nvPr>
            <p:ph type="sldNum" sz="quarter" idx="16"/>
          </p:nvPr>
        </p:nvSpPr>
        <p:spPr/>
        <p:txBody>
          <a:bodyPr/>
          <a:lstStyle/>
          <a:p>
            <a:fld id="{7B1F438D-4EAF-094E-9162-80CF3EF77236}" type="slidenum">
              <a:rPr lang="en-US" smtClean="0"/>
              <a:pPr/>
              <a:t>13</a:t>
            </a:fld>
            <a:endParaRPr lang="en-US"/>
          </a:p>
        </p:txBody>
      </p:sp>
    </p:spTree>
    <p:extLst>
      <p:ext uri="{BB962C8B-B14F-4D97-AF65-F5344CB8AC3E}">
        <p14:creationId xmlns:p14="http://schemas.microsoft.com/office/powerpoint/2010/main" val="17199235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CB7D6-A92B-F454-F128-EF9CEE6B09D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9E2AEC19-CD8B-CF11-37AB-1BF61E15882D}"/>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3E1D94A8-1FF6-D788-E1CA-B5469C2FFB49}"/>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AD94397E-EDB0-B719-833F-8DB53C4F183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Mineral Kids Lotion FPS50 180ml | Walmart | Assuming no other products are changing prices</a:t>
            </a:r>
          </a:p>
        </p:txBody>
      </p:sp>
      <p:sp>
        <p:nvSpPr>
          <p:cNvPr id="10" name="Title 9">
            <a:extLst>
              <a:ext uri="{FF2B5EF4-FFF2-40B4-BE49-F238E27FC236}">
                <a16:creationId xmlns:a16="http://schemas.microsoft.com/office/drawing/2014/main" id="{0CA10E87-ECCA-CC1C-D76A-F3850BD6562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AA54B3B7-BED8-3D2B-EDA3-134466064D7C}"/>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BAAC0AD0-15F6-EC50-55EB-4A6CFAC4284C}"/>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82CE68A8-8459-2A7F-F653-2C53B9D32C3A}"/>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49F324EC-1DCD-8E6F-95A2-836BABE8B19B}"/>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8DCA526B-5C05-BAC2-E530-F2E8F8D20684}"/>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77685379-29C7-0752-18CA-CAB0EED78333}"/>
              </a:ext>
            </a:extLst>
          </p:cNvPr>
          <p:cNvSpPr>
            <a:spLocks noGrp="1"/>
          </p:cNvSpPr>
          <p:nvPr>
            <p:ph type="sldNum" sz="quarter" idx="16"/>
          </p:nvPr>
        </p:nvSpPr>
        <p:spPr/>
        <p:txBody>
          <a:bodyPr/>
          <a:lstStyle/>
          <a:p>
            <a:fld id="{7B1F438D-4EAF-094E-9162-80CF3EF77236}" type="slidenum">
              <a:rPr lang="en-US" smtClean="0"/>
              <a:pPr/>
              <a:t>130</a:t>
            </a:fld>
            <a:endParaRPr lang="en-US"/>
          </a:p>
        </p:txBody>
      </p:sp>
      <p:sp>
        <p:nvSpPr>
          <p:cNvPr id="22" name="Rectangle 21">
            <a:extLst>
              <a:ext uri="{FF2B5EF4-FFF2-40B4-BE49-F238E27FC236}">
                <a16:creationId xmlns:a16="http://schemas.microsoft.com/office/drawing/2014/main" id="{419F0879-1EC6-9219-17B5-31F810750168}"/>
              </a:ext>
            </a:extLst>
          </p:cNvPr>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EB0917D7-FE4D-09C6-AC87-63031AADBA1B}"/>
              </a:ext>
            </a:extLst>
          </p:cNvPr>
          <p:cNvSpPr/>
          <p:nvPr/>
        </p:nvSpPr>
        <p:spPr>
          <a:xfrm>
            <a:off x="142416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6FE36A60-C9EB-55FD-BF91-3EB54E4435EA}"/>
              </a:ext>
            </a:extLst>
          </p:cNvPr>
          <p:cNvSpPr/>
          <p:nvPr/>
        </p:nvSpPr>
        <p:spPr>
          <a:xfrm>
            <a:off x="2102400" y="1458000"/>
            <a:ext cx="90432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830CDF1F-576D-5B81-8EF0-02A7FD30F640}"/>
              </a:ext>
            </a:extLst>
          </p:cNvPr>
          <p:cNvSpPr/>
          <p:nvPr/>
        </p:nvSpPr>
        <p:spPr>
          <a:xfrm>
            <a:off x="3006720" y="1458000"/>
            <a:ext cx="2260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16CA1394-B6F1-0B64-763F-96B7F50D2097}"/>
              </a:ext>
            </a:extLst>
          </p:cNvPr>
          <p:cNvSpPr/>
          <p:nvPr/>
        </p:nvSpPr>
        <p:spPr>
          <a:xfrm>
            <a:off x="526752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8441244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C926A-3340-69E2-F98E-9C6676A101CD}"/>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FC72AACA-2BC3-36E7-6C4C-B9125C9C0701}"/>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4444DDEF-D642-141E-FCD3-B0CA602072C1}"/>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AD26F65A-55A9-4545-B9E7-51BDA45CC5BC}"/>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C3FBBBA-6C27-48A3-64A1-BDA3EA81738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E1CFB822-5CC4-235F-5A5E-59E7EFF413B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Mineral Kids Lotion FPS50 180ml (0.3%) | Up &amp; Down Pricing | Walmart | Assumes no other are changing prices</a:t>
            </a:r>
          </a:p>
        </p:txBody>
      </p:sp>
      <p:sp>
        <p:nvSpPr>
          <p:cNvPr id="4" name="Title1">
            <a:extLst>
              <a:ext uri="{FF2B5EF4-FFF2-40B4-BE49-F238E27FC236}">
                <a16:creationId xmlns:a16="http://schemas.microsoft.com/office/drawing/2014/main" id="{40DF35CA-3596-2788-D70E-5B664E215ED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1ED5385-3F18-DC00-517B-6ED0AFAEA142}"/>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A0A0A847-7F76-D1B0-E38B-4D6CB5247393}"/>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5AC7B262-806E-827C-14BF-6ACE377D73A4}"/>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36DB531-5391-6EF7-1E4D-A7E2EE39C77F}"/>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9F0302D2-E29E-5DA6-79C2-F8CF27E07261}"/>
              </a:ext>
            </a:extLst>
          </p:cNvPr>
          <p:cNvSpPr>
            <a:spLocks noGrp="1"/>
          </p:cNvSpPr>
          <p:nvPr>
            <p:ph type="sldNum" sz="quarter" idx="16"/>
          </p:nvPr>
        </p:nvSpPr>
        <p:spPr/>
        <p:txBody>
          <a:bodyPr/>
          <a:lstStyle/>
          <a:p>
            <a:fld id="{7B1F438D-4EAF-094E-9162-80CF3EF77236}" type="slidenum">
              <a:rPr lang="en-US" smtClean="0"/>
              <a:pPr/>
              <a:t>131</a:t>
            </a:fld>
            <a:endParaRPr lang="en-US"/>
          </a:p>
        </p:txBody>
      </p:sp>
    </p:spTree>
    <p:extLst>
      <p:ext uri="{BB962C8B-B14F-4D97-AF65-F5344CB8AC3E}">
        <p14:creationId xmlns:p14="http://schemas.microsoft.com/office/powerpoint/2010/main" val="40638315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88484-90F8-D76A-F49C-B89A88CEE2D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CAF9350-13F1-11E1-F256-65ADE19DACE5}"/>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77EADE6-236B-CE74-46BC-EBBB6DE597F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6E5EB7A7-A171-D762-2609-C404ABC83294}"/>
              </a:ext>
            </a:extLst>
          </p:cNvPr>
          <p:cNvSpPr>
            <a:spLocks noGrp="1"/>
          </p:cNvSpPr>
          <p:nvPr>
            <p:ph type="body" sz="quarter" idx="18"/>
          </p:nvPr>
        </p:nvSpPr>
        <p:spPr>
          <a:xfrm>
            <a:off x="503238" y="774000"/>
            <a:ext cx="8136762" cy="360000"/>
          </a:xfrm>
        </p:spPr>
        <p:txBody>
          <a:bodyPr/>
          <a:lstStyle/>
          <a:p>
            <a:pPr>
              <a:defRPr sz="1200">
                <a:latin typeface="Nexa Bold (Headings)"/>
              </a:defRPr>
            </a:pPr>
            <a:r>
              <a:t>BB Kids | Price Elasticity | Walmart | Assumes no other products are changing prices</a:t>
            </a:r>
          </a:p>
        </p:txBody>
      </p:sp>
      <p:sp>
        <p:nvSpPr>
          <p:cNvPr id="18" name="Title 17">
            <a:extLst>
              <a:ext uri="{FF2B5EF4-FFF2-40B4-BE49-F238E27FC236}">
                <a16:creationId xmlns:a16="http://schemas.microsoft.com/office/drawing/2014/main" id="{4E5292D7-A9C8-3475-29B0-F9445ECB02F9}"/>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236D0AF8-1840-56A7-F42F-DCA45F1EA318}"/>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Kids Sport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57.1%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Kids Sport Roll-on FPS50+ 75ml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0.6%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55.7%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Banana Boat Kids Sport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44.3%</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84E87D5C-FDDE-7024-A319-B53D8D321E5F}"/>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DEFAA567-DAC6-B373-CD18-B0781B287600}"/>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272CA6C5-1106-31A2-561E-FBEA982C7282}"/>
              </a:ext>
            </a:extLst>
          </p:cNvPr>
          <p:cNvSpPr>
            <a:spLocks noGrp="1"/>
          </p:cNvSpPr>
          <p:nvPr>
            <p:ph type="sldNum" sz="quarter" idx="16"/>
          </p:nvPr>
        </p:nvSpPr>
        <p:spPr/>
        <p:txBody>
          <a:bodyPr/>
          <a:lstStyle/>
          <a:p>
            <a:fld id="{7B1F438D-4EAF-094E-9162-80CF3EF77236}" type="slidenum">
              <a:rPr lang="en-US" smtClean="0"/>
              <a:pPr/>
              <a:t>132</a:t>
            </a:fld>
            <a:endParaRPr lang="en-US"/>
          </a:p>
        </p:txBody>
      </p:sp>
      <p:sp>
        <p:nvSpPr>
          <p:cNvPr id="3" name="TextBox Y">
            <a:extLst>
              <a:ext uri="{FF2B5EF4-FFF2-40B4-BE49-F238E27FC236}">
                <a16:creationId xmlns:a16="http://schemas.microsoft.com/office/drawing/2014/main" id="{D68A6E3B-6F20-A49C-D88A-5FC45F3879C2}"/>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0757378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48C94-4A6C-40DB-56DE-51FDE354430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31C33AA-95EC-A7D5-0898-DE1EC96EE00E}"/>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4BB24430-4AEE-2655-BE9D-F26862933EE5}"/>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30F7E4FD-66B1-2233-AA9B-2DB22791303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Lotion FPS50 180ml | Walmart | Assuming no other products are changing prices</a:t>
            </a:r>
          </a:p>
        </p:txBody>
      </p:sp>
      <p:sp>
        <p:nvSpPr>
          <p:cNvPr id="10" name="Title 9">
            <a:extLst>
              <a:ext uri="{FF2B5EF4-FFF2-40B4-BE49-F238E27FC236}">
                <a16:creationId xmlns:a16="http://schemas.microsoft.com/office/drawing/2014/main" id="{091E6040-0576-6F9D-34C9-35B2D45069B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41B9AC18-DCB7-6D27-DAB7-6C51F4418435}"/>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CC0BB718-99E1-CA52-A7E1-B8BD437AA396}"/>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C0DE8FD4-06DA-A116-B455-D5E3A5D45FE2}"/>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14ACA80C-4DC0-3464-3536-ABA079E4DD68}"/>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F41E3B3D-AC13-E497-C0C7-7C015D5638DF}"/>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A971DD68-3352-9123-8863-79CE8153C1D4}"/>
              </a:ext>
            </a:extLst>
          </p:cNvPr>
          <p:cNvSpPr>
            <a:spLocks noGrp="1"/>
          </p:cNvSpPr>
          <p:nvPr>
            <p:ph type="sldNum" sz="quarter" idx="16"/>
          </p:nvPr>
        </p:nvSpPr>
        <p:spPr/>
        <p:txBody>
          <a:bodyPr/>
          <a:lstStyle/>
          <a:p>
            <a:fld id="{7B1F438D-4EAF-094E-9162-80CF3EF77236}" type="slidenum">
              <a:rPr lang="en-US" smtClean="0"/>
              <a:pPr/>
              <a:t>133</a:t>
            </a:fld>
            <a:endParaRPr lang="en-US"/>
          </a:p>
        </p:txBody>
      </p:sp>
      <p:sp>
        <p:nvSpPr>
          <p:cNvPr id="22" name="Rectangle 21">
            <a:extLst>
              <a:ext uri="{FF2B5EF4-FFF2-40B4-BE49-F238E27FC236}">
                <a16:creationId xmlns:a16="http://schemas.microsoft.com/office/drawing/2014/main" id="{8AF4EDD4-8575-9A89-8062-5E22CF640C26}"/>
              </a:ext>
            </a:extLst>
          </p:cNvPr>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242BF4EF-7A2D-652F-4373-F8201B19559B}"/>
              </a:ext>
            </a:extLst>
          </p:cNvPr>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48C13BA9-9907-DBC2-F928-DAF56907DA2F}"/>
              </a:ext>
            </a:extLst>
          </p:cNvPr>
          <p:cNvSpPr/>
          <p:nvPr/>
        </p:nvSpPr>
        <p:spPr>
          <a:xfrm>
            <a:off x="249804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6C250A52-C4D7-45A8-5820-B96E44C8BD1C}"/>
              </a:ext>
            </a:extLst>
          </p:cNvPr>
          <p:cNvSpPr/>
          <p:nvPr/>
        </p:nvSpPr>
        <p:spPr>
          <a:xfrm>
            <a:off x="300672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6" name="Rectangle 25">
            <a:extLst>
              <a:ext uri="{FF2B5EF4-FFF2-40B4-BE49-F238E27FC236}">
                <a16:creationId xmlns:a16="http://schemas.microsoft.com/office/drawing/2014/main" id="{740DA1EC-E349-6E44-BA08-BFE4FEAEC9E4}"/>
              </a:ext>
            </a:extLst>
          </p:cNvPr>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a:extLst>
              <a:ext uri="{FF2B5EF4-FFF2-40B4-BE49-F238E27FC236}">
                <a16:creationId xmlns:a16="http://schemas.microsoft.com/office/drawing/2014/main" id="{E8AD4456-E155-6E92-033A-E645C2AB7054}"/>
              </a:ext>
            </a:extLst>
          </p:cNvPr>
          <p:cNvSpPr/>
          <p:nvPr/>
        </p:nvSpPr>
        <p:spPr>
          <a:xfrm>
            <a:off x="3798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8" name="Rectangle 27">
            <a:extLst>
              <a:ext uri="{FF2B5EF4-FFF2-40B4-BE49-F238E27FC236}">
                <a16:creationId xmlns:a16="http://schemas.microsoft.com/office/drawing/2014/main" id="{F9E20FD6-D2D2-4496-E4E3-B353F8F69023}"/>
              </a:ext>
            </a:extLst>
          </p:cNvPr>
          <p:cNvSpPr/>
          <p:nvPr/>
        </p:nvSpPr>
        <p:spPr>
          <a:xfrm>
            <a:off x="4815360" y="1458000"/>
            <a:ext cx="1808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7802076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2EBF9-55B4-C561-7FC6-BA26F9E03185}"/>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069155A9-F564-9C3E-15DB-B69D12263B63}"/>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049485D4-4D2A-5E4D-D6FD-B76118D398C6}"/>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2BB8E36C-C32B-A893-4220-567D4AC0430A}"/>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1643E8B8-850B-51C5-A38D-DEACF141930D}"/>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56DC47D7-13FD-6B3D-6BEA-E6C6C6CBDF66}"/>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Lotion FPS50 180ml (0.6%) | Up &amp; Down Pricing | Walmart | Assumes no other are changing prices</a:t>
            </a:r>
          </a:p>
        </p:txBody>
      </p:sp>
      <p:sp>
        <p:nvSpPr>
          <p:cNvPr id="4" name="Title1">
            <a:extLst>
              <a:ext uri="{FF2B5EF4-FFF2-40B4-BE49-F238E27FC236}">
                <a16:creationId xmlns:a16="http://schemas.microsoft.com/office/drawing/2014/main" id="{D0B8A734-D9DC-049E-7500-F1650FE38A1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A98A293A-27C3-A9AC-5DD9-08CD68591ADB}"/>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26B07EF5-527A-3B45-8995-2C7BB69672D5}"/>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0B6C66FD-2D8D-80B5-20B1-C5DC7A51D2CF}"/>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5496ED8-4CA3-68A7-59A3-DA7A2CC9BAF7}"/>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5785DBA-EF72-1AAA-C992-C22B79D9AF28}"/>
              </a:ext>
            </a:extLst>
          </p:cNvPr>
          <p:cNvSpPr>
            <a:spLocks noGrp="1"/>
          </p:cNvSpPr>
          <p:nvPr>
            <p:ph type="sldNum" sz="quarter" idx="16"/>
          </p:nvPr>
        </p:nvSpPr>
        <p:spPr/>
        <p:txBody>
          <a:bodyPr/>
          <a:lstStyle/>
          <a:p>
            <a:fld id="{7B1F438D-4EAF-094E-9162-80CF3EF77236}" type="slidenum">
              <a:rPr lang="en-US" smtClean="0"/>
              <a:pPr/>
              <a:t>134</a:t>
            </a:fld>
            <a:endParaRPr lang="en-US"/>
          </a:p>
        </p:txBody>
      </p:sp>
    </p:spTree>
    <p:extLst>
      <p:ext uri="{BB962C8B-B14F-4D97-AF65-F5344CB8AC3E}">
        <p14:creationId xmlns:p14="http://schemas.microsoft.com/office/powerpoint/2010/main" val="30268809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A4B11-ECE1-3736-0D51-CEB73399078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5164E9F-8742-52B3-B6BE-2DD02768FD7A}"/>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C4C5B76B-66F1-3E79-F7A0-D256B5E8EC51}"/>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DCA775F-41D8-C018-CF55-63F1606368BB}"/>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Roll-on FPS50+ 75ml | Walmart | Assuming no other products are changing prices</a:t>
            </a:r>
          </a:p>
        </p:txBody>
      </p:sp>
      <p:sp>
        <p:nvSpPr>
          <p:cNvPr id="10" name="Title 9">
            <a:extLst>
              <a:ext uri="{FF2B5EF4-FFF2-40B4-BE49-F238E27FC236}">
                <a16:creationId xmlns:a16="http://schemas.microsoft.com/office/drawing/2014/main" id="{6119EF2C-1A22-9095-B895-E54C027CA96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EDB0FA47-6066-15BD-ABB1-E8CC45DDE4AB}"/>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C7300B7F-EBC4-1307-F69C-05E0D0F5839B}"/>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0513EC77-E063-7BA7-45B9-0B91CBE3C1D6}"/>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785E366B-51A0-68EA-972E-B83B2105BB3B}"/>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8B6BF6F7-0027-9BBB-305C-B54295C895AA}"/>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F76B4CB6-F8EA-32EC-536D-3A5038689FD2}"/>
              </a:ext>
            </a:extLst>
          </p:cNvPr>
          <p:cNvSpPr>
            <a:spLocks noGrp="1"/>
          </p:cNvSpPr>
          <p:nvPr>
            <p:ph type="sldNum" sz="quarter" idx="16"/>
          </p:nvPr>
        </p:nvSpPr>
        <p:spPr/>
        <p:txBody>
          <a:bodyPr/>
          <a:lstStyle/>
          <a:p>
            <a:fld id="{7B1F438D-4EAF-094E-9162-80CF3EF77236}" type="slidenum">
              <a:rPr lang="en-US" smtClean="0"/>
              <a:pPr/>
              <a:t>135</a:t>
            </a:fld>
            <a:endParaRPr lang="en-US"/>
          </a:p>
        </p:txBody>
      </p:sp>
      <p:sp>
        <p:nvSpPr>
          <p:cNvPr id="22" name="Rectangle 21">
            <a:extLst>
              <a:ext uri="{FF2B5EF4-FFF2-40B4-BE49-F238E27FC236}">
                <a16:creationId xmlns:a16="http://schemas.microsoft.com/office/drawing/2014/main" id="{671B127A-3E44-5F07-21E8-B3B78A654723}"/>
              </a:ext>
            </a:extLst>
          </p:cNvPr>
          <p:cNvSpPr/>
          <p:nvPr/>
        </p:nvSpPr>
        <p:spPr>
          <a:xfrm>
            <a:off x="972000" y="1458000"/>
            <a:ext cx="15825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AF75F113-8016-E259-E6C9-9395B5C214AB}"/>
              </a:ext>
            </a:extLst>
          </p:cNvPr>
          <p:cNvSpPr/>
          <p:nvPr/>
        </p:nvSpPr>
        <p:spPr>
          <a:xfrm>
            <a:off x="2554560" y="1458000"/>
            <a:ext cx="3673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C6E33BDE-B556-4756-7A21-60E0A59BDF70}"/>
              </a:ext>
            </a:extLst>
          </p:cNvPr>
          <p:cNvSpPr/>
          <p:nvPr/>
        </p:nvSpPr>
        <p:spPr>
          <a:xfrm>
            <a:off x="6228360" y="1458000"/>
            <a:ext cx="395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5815848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F4013-9AD4-193F-5D20-C67921BC6916}"/>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A5DAE51E-46EF-069A-B24D-47485D3C3186}"/>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C43AEB73-9D69-B677-DA58-C1F47E3198DB}"/>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Spray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A71DE991-2997-73D0-C76A-AFE639A8A412}"/>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8FF827B0-C2ED-D3C7-8D57-A4C0C3B4805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9AFEA726-5DBC-4062-7C41-AB98438F779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Roll-on FPS50+ 75ml (0.1%) | Up &amp; Down Pricing | Walmart | Assumes no other are changing prices</a:t>
            </a:r>
          </a:p>
        </p:txBody>
      </p:sp>
      <p:sp>
        <p:nvSpPr>
          <p:cNvPr id="4" name="Title1">
            <a:extLst>
              <a:ext uri="{FF2B5EF4-FFF2-40B4-BE49-F238E27FC236}">
                <a16:creationId xmlns:a16="http://schemas.microsoft.com/office/drawing/2014/main" id="{2150BE3A-FA14-0607-CE43-57592826103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D7E5479D-28CE-C988-B58A-8B3C9427FF75}"/>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B76CC362-B953-B520-907F-788AEB1FD1BD}"/>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86DDDACC-4D1F-A4FF-0810-6693D440CBDA}"/>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E18B0C4A-C454-B107-D806-4C3D4341F190}"/>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BBD3AE2F-B3FD-24F4-8F52-85FF968EA556}"/>
              </a:ext>
            </a:extLst>
          </p:cNvPr>
          <p:cNvSpPr>
            <a:spLocks noGrp="1"/>
          </p:cNvSpPr>
          <p:nvPr>
            <p:ph type="sldNum" sz="quarter" idx="16"/>
          </p:nvPr>
        </p:nvSpPr>
        <p:spPr/>
        <p:txBody>
          <a:bodyPr/>
          <a:lstStyle/>
          <a:p>
            <a:fld id="{7B1F438D-4EAF-094E-9162-80CF3EF77236}" type="slidenum">
              <a:rPr lang="en-US" smtClean="0"/>
              <a:pPr/>
              <a:t>136</a:t>
            </a:fld>
            <a:endParaRPr lang="en-US"/>
          </a:p>
        </p:txBody>
      </p:sp>
    </p:spTree>
    <p:extLst>
      <p:ext uri="{BB962C8B-B14F-4D97-AF65-F5344CB8AC3E}">
        <p14:creationId xmlns:p14="http://schemas.microsoft.com/office/powerpoint/2010/main" val="18744020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88E61-AB46-F134-2BD8-7D953CFC8B51}"/>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FED6F4D-D68C-A379-2CD4-938D7811100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AC169F5-75E9-5F91-1D91-CEA15E7E3129}"/>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C496097C-B210-A242-004D-EAA9BCF613F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Spray FPS50 170g | Walmart | Assuming no other products are changing prices</a:t>
            </a:r>
          </a:p>
        </p:txBody>
      </p:sp>
      <p:sp>
        <p:nvSpPr>
          <p:cNvPr id="10" name="Title 9">
            <a:extLst>
              <a:ext uri="{FF2B5EF4-FFF2-40B4-BE49-F238E27FC236}">
                <a16:creationId xmlns:a16="http://schemas.microsoft.com/office/drawing/2014/main" id="{DAE5CFBB-F338-FA42-831F-DB0B4B2B039F}"/>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0F8A797E-72F1-32B7-5A34-58951194FEDB}"/>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E2A0348F-571A-BD27-2F06-7ADB9D0D7A7C}"/>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6AA4111A-21E1-A7A8-4E10-F1DDEFB63CBB}"/>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EF779678-EB5C-DA32-481C-8E050CD4C341}"/>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F356343-EB0C-1352-DE3A-B1A33A1E8F9B}"/>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A6A323CF-F353-1541-5200-B35E1722E6E3}"/>
              </a:ext>
            </a:extLst>
          </p:cNvPr>
          <p:cNvSpPr>
            <a:spLocks noGrp="1"/>
          </p:cNvSpPr>
          <p:nvPr>
            <p:ph type="sldNum" sz="quarter" idx="16"/>
          </p:nvPr>
        </p:nvSpPr>
        <p:spPr/>
        <p:txBody>
          <a:bodyPr/>
          <a:lstStyle/>
          <a:p>
            <a:fld id="{7B1F438D-4EAF-094E-9162-80CF3EF77236}" type="slidenum">
              <a:rPr lang="en-US" smtClean="0"/>
              <a:pPr/>
              <a:t>137</a:t>
            </a:fld>
            <a:endParaRPr lang="en-US"/>
          </a:p>
        </p:txBody>
      </p:sp>
      <p:sp>
        <p:nvSpPr>
          <p:cNvPr id="22" name="Rectangle 21">
            <a:extLst>
              <a:ext uri="{FF2B5EF4-FFF2-40B4-BE49-F238E27FC236}">
                <a16:creationId xmlns:a16="http://schemas.microsoft.com/office/drawing/2014/main" id="{04315070-CD60-C7D8-11CD-0B51CBD5A5ED}"/>
              </a:ext>
            </a:extLst>
          </p:cNvPr>
          <p:cNvSpPr/>
          <p:nvPr/>
        </p:nvSpPr>
        <p:spPr>
          <a:xfrm>
            <a:off x="972000" y="1458000"/>
            <a:ext cx="5652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8613636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C4603-EA2D-7FF6-F924-F90B3BDA4543}"/>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DFFBA0A0-0AC5-6D78-61D8-BC918EAFEE3F}"/>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E8FA04AC-679E-AA6E-AD2C-CAE42F4E3438}"/>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381EF454-C3C4-0F57-2ADC-56C7FC9DD1B9}"/>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13CA1C21-3113-1A82-5D57-4B953CCFAFA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9D0F4882-B697-2E51-9BBC-77767A5FE01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Spray FPS50 170g (0.4%) | Up &amp; Down Pricing | Walmart | Assumes no other are changing prices</a:t>
            </a:r>
          </a:p>
        </p:txBody>
      </p:sp>
      <p:sp>
        <p:nvSpPr>
          <p:cNvPr id="4" name="Title1">
            <a:extLst>
              <a:ext uri="{FF2B5EF4-FFF2-40B4-BE49-F238E27FC236}">
                <a16:creationId xmlns:a16="http://schemas.microsoft.com/office/drawing/2014/main" id="{12455834-CEE7-E8D5-1365-6ECF564F618F}"/>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39D1BAC9-4D7B-6BFD-054A-2315E14551DB}"/>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231977B6-06D9-E0A0-EFF5-54E55152D74C}"/>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1E240497-0F8F-4A79-DA2C-8B41A1A25592}"/>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52B09F4-9F07-4027-7DAB-D4885B5E70A7}"/>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BE2567B1-7988-A8ED-8FAF-9B4B6044E07D}"/>
              </a:ext>
            </a:extLst>
          </p:cNvPr>
          <p:cNvSpPr>
            <a:spLocks noGrp="1"/>
          </p:cNvSpPr>
          <p:nvPr>
            <p:ph type="sldNum" sz="quarter" idx="16"/>
          </p:nvPr>
        </p:nvSpPr>
        <p:spPr/>
        <p:txBody>
          <a:bodyPr/>
          <a:lstStyle/>
          <a:p>
            <a:fld id="{7B1F438D-4EAF-094E-9162-80CF3EF77236}" type="slidenum">
              <a:rPr lang="en-US" smtClean="0"/>
              <a:pPr/>
              <a:t>138</a:t>
            </a:fld>
            <a:endParaRPr lang="en-US"/>
          </a:p>
        </p:txBody>
      </p:sp>
    </p:spTree>
    <p:extLst>
      <p:ext uri="{BB962C8B-B14F-4D97-AF65-F5344CB8AC3E}">
        <p14:creationId xmlns:p14="http://schemas.microsoft.com/office/powerpoint/2010/main" val="9827725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D5209-E852-76B5-34C9-32FD7DB5BE29}"/>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44DA2BF-6A7B-450C-E03A-CD26AACF0180}"/>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2D5CE0CB-0959-2140-55F2-ECC3A625A2E5}"/>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43249FFE-7A4F-1A8F-844C-E64F2A20C3A4}"/>
              </a:ext>
            </a:extLst>
          </p:cNvPr>
          <p:cNvSpPr>
            <a:spLocks noGrp="1"/>
          </p:cNvSpPr>
          <p:nvPr>
            <p:ph type="body" sz="quarter" idx="18"/>
          </p:nvPr>
        </p:nvSpPr>
        <p:spPr>
          <a:xfrm>
            <a:off x="503238" y="774000"/>
            <a:ext cx="8136762" cy="360000"/>
          </a:xfrm>
        </p:spPr>
        <p:txBody>
          <a:bodyPr/>
          <a:lstStyle/>
          <a:p>
            <a:pPr>
              <a:defRPr sz="1200">
                <a:latin typeface="Nexa Bold (Headings)"/>
              </a:defRPr>
            </a:pPr>
            <a:r>
              <a:t>BB Kids Innovation | Price Elasticity | Walmart | Assumes no other products are changing prices</a:t>
            </a:r>
          </a:p>
        </p:txBody>
      </p:sp>
      <p:sp>
        <p:nvSpPr>
          <p:cNvPr id="18" name="Title 17">
            <a:extLst>
              <a:ext uri="{FF2B5EF4-FFF2-40B4-BE49-F238E27FC236}">
                <a16:creationId xmlns:a16="http://schemas.microsoft.com/office/drawing/2014/main" id="{DE2AA158-0D0D-164F-48B2-AE4283451655}"/>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F26FC55B-C51F-7338-BDBE-5C617D3B27F0}"/>
              </a:ext>
            </a:extLst>
          </p:cNvPr>
          <p:cNvGraphicFramePr>
            <a:graphicFrameLocks/>
          </p:cNvGraphicFramePr>
          <p:nvPr/>
        </p:nvGraphicFramePr>
        <p:xfrm>
          <a:off x="4579258" y="1141495"/>
          <a:ext cx="4057904" cy="746284"/>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Kids Sport Spray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B4BD4F99-8DCF-E7D8-D921-3D3BD3BF47BE}"/>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FBBC721D-29C8-DFDF-25EB-451AA140D896}"/>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49AA684A-403E-17D6-8CEA-DDC0995F9FB5}"/>
              </a:ext>
            </a:extLst>
          </p:cNvPr>
          <p:cNvSpPr>
            <a:spLocks noGrp="1"/>
          </p:cNvSpPr>
          <p:nvPr>
            <p:ph type="sldNum" sz="quarter" idx="16"/>
          </p:nvPr>
        </p:nvSpPr>
        <p:spPr/>
        <p:txBody>
          <a:bodyPr/>
          <a:lstStyle/>
          <a:p>
            <a:fld id="{7B1F438D-4EAF-094E-9162-80CF3EF77236}" type="slidenum">
              <a:rPr lang="en-US" smtClean="0"/>
              <a:pPr/>
              <a:t>139</a:t>
            </a:fld>
            <a:endParaRPr lang="en-US"/>
          </a:p>
        </p:txBody>
      </p:sp>
      <p:sp>
        <p:nvSpPr>
          <p:cNvPr id="3" name="TextBox Y">
            <a:extLst>
              <a:ext uri="{FF2B5EF4-FFF2-40B4-BE49-F238E27FC236}">
                <a16:creationId xmlns:a16="http://schemas.microsoft.com/office/drawing/2014/main" id="{93904017-55FE-9A2E-8798-73A8B872F930}"/>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545871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2E560-9D75-BD50-82B4-1540C1AB5559}"/>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7872996C-982F-5A2D-FF43-B9267C3EB3B0}"/>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F4C13BFC-495D-4E0A-5488-3E155D126F8D}"/>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F31AA48A-69CC-2689-CB9D-085DEE4F945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A1DC687D-A560-0BBF-2CC9-F7DFE41225E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83C08F14-D3C2-B97C-2300-D6CF1BEE8FBC}"/>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Garnier (1.7%) | Up &amp; Down Pricing | Walmart | Assumes no other are changing prices</a:t>
            </a:r>
          </a:p>
        </p:txBody>
      </p:sp>
      <p:sp>
        <p:nvSpPr>
          <p:cNvPr id="4" name="Title1">
            <a:extLst>
              <a:ext uri="{FF2B5EF4-FFF2-40B4-BE49-F238E27FC236}">
                <a16:creationId xmlns:a16="http://schemas.microsoft.com/office/drawing/2014/main" id="{AC5066D5-397F-71E8-7BB7-7537743DF344}"/>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086DA5A3-354F-56C1-2BC6-EE21D4E135D5}"/>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8ECCA39D-F154-DC5F-E331-FCF6A5ABB59B}"/>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36D57D60-79C8-8926-84F7-F9614237D77F}"/>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43851878-05DD-81F2-A547-87C8F55F0C85}"/>
              </a:ext>
            </a:extLst>
          </p:cNvPr>
          <p:cNvSpPr>
            <a:spLocks noGrp="1"/>
          </p:cNvSpPr>
          <p:nvPr>
            <p:ph type="sldNum" sz="quarter" idx="16"/>
          </p:nvPr>
        </p:nvSpPr>
        <p:spPr/>
        <p:txBody>
          <a:bodyPr/>
          <a:lstStyle/>
          <a:p>
            <a:fld id="{7B1F438D-4EAF-094E-9162-80CF3EF77236}" type="slidenum">
              <a:rPr lang="en-US" smtClean="0"/>
              <a:pPr/>
              <a:t>14</a:t>
            </a:fld>
            <a:endParaRPr lang="en-US"/>
          </a:p>
        </p:txBody>
      </p:sp>
    </p:spTree>
    <p:extLst>
      <p:ext uri="{BB962C8B-B14F-4D97-AF65-F5344CB8AC3E}">
        <p14:creationId xmlns:p14="http://schemas.microsoft.com/office/powerpoint/2010/main" val="6807850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A35F2-EAE9-E691-431A-CFC8FD567538}"/>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91EF94BA-81B2-8674-6B80-A115351CC4E0}"/>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439EC0B5-ABDC-F645-4199-85315B33BCF0}"/>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832A1DB2-F100-22F8-18A5-65402DCD6D8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Kids Sport Spray FPS50+ 240ml | Walmart | Assuming no other products are changing prices</a:t>
            </a:r>
          </a:p>
        </p:txBody>
      </p:sp>
      <p:sp>
        <p:nvSpPr>
          <p:cNvPr id="10" name="Title 9">
            <a:extLst>
              <a:ext uri="{FF2B5EF4-FFF2-40B4-BE49-F238E27FC236}">
                <a16:creationId xmlns:a16="http://schemas.microsoft.com/office/drawing/2014/main" id="{BF8B75B7-AEA8-0F94-9A55-8349A1E8EA74}"/>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F8C23E9-51D8-E57B-5364-16CBA36D57E5}"/>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266DF9B1-A773-0A7B-F6A5-8DD662A5A31B}"/>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FEE1EC26-992F-E089-BF67-46CFDF0E9D1D}"/>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3483C14B-B268-6821-3D01-ECA0A122AE2B}"/>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DC8DEFA-A249-2948-5A64-88650DD396CC}"/>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9ECCC444-967C-9852-0EFD-D8B786E7F3A0}"/>
              </a:ext>
            </a:extLst>
          </p:cNvPr>
          <p:cNvSpPr>
            <a:spLocks noGrp="1"/>
          </p:cNvSpPr>
          <p:nvPr>
            <p:ph type="sldNum" sz="quarter" idx="16"/>
          </p:nvPr>
        </p:nvSpPr>
        <p:spPr/>
        <p:txBody>
          <a:bodyPr/>
          <a:lstStyle/>
          <a:p>
            <a:fld id="{7B1F438D-4EAF-094E-9162-80CF3EF77236}" type="slidenum">
              <a:rPr lang="en-US" smtClean="0"/>
              <a:pPr/>
              <a:t>140</a:t>
            </a:fld>
            <a:endParaRPr lang="en-US"/>
          </a:p>
        </p:txBody>
      </p:sp>
      <p:sp>
        <p:nvSpPr>
          <p:cNvPr id="22" name="Rectangle 21">
            <a:extLst>
              <a:ext uri="{FF2B5EF4-FFF2-40B4-BE49-F238E27FC236}">
                <a16:creationId xmlns:a16="http://schemas.microsoft.com/office/drawing/2014/main" id="{20BFEA32-B435-6A91-EEFB-A7E13948DFD6}"/>
              </a:ext>
            </a:extLst>
          </p:cNvPr>
          <p:cNvSpPr/>
          <p:nvPr/>
        </p:nvSpPr>
        <p:spPr>
          <a:xfrm>
            <a:off x="972000" y="1458000"/>
            <a:ext cx="226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7FA4965C-BD14-07C8-A2CE-09B15FCE6B36}"/>
              </a:ext>
            </a:extLst>
          </p:cNvPr>
          <p:cNvSpPr/>
          <p:nvPr/>
        </p:nvSpPr>
        <p:spPr>
          <a:xfrm>
            <a:off x="1198080" y="1458000"/>
            <a:ext cx="960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6AA9D79F-65F0-CB4B-46BF-6486F6745F7D}"/>
              </a:ext>
            </a:extLst>
          </p:cNvPr>
          <p:cNvSpPr/>
          <p:nvPr/>
        </p:nvSpPr>
        <p:spPr>
          <a:xfrm>
            <a:off x="215892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C64310BF-5374-350A-1847-28351569F1AC}"/>
              </a:ext>
            </a:extLst>
          </p:cNvPr>
          <p:cNvSpPr/>
          <p:nvPr/>
        </p:nvSpPr>
        <p:spPr>
          <a:xfrm>
            <a:off x="3345840" y="1458000"/>
            <a:ext cx="11304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a:extLst>
              <a:ext uri="{FF2B5EF4-FFF2-40B4-BE49-F238E27FC236}">
                <a16:creationId xmlns:a16="http://schemas.microsoft.com/office/drawing/2014/main" id="{E74DFF70-505C-E7F8-20CA-6FFF12A42ED8}"/>
              </a:ext>
            </a:extLst>
          </p:cNvPr>
          <p:cNvSpPr/>
          <p:nvPr/>
        </p:nvSpPr>
        <p:spPr>
          <a:xfrm>
            <a:off x="447624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7" name="Rectangle 26">
            <a:extLst>
              <a:ext uri="{FF2B5EF4-FFF2-40B4-BE49-F238E27FC236}">
                <a16:creationId xmlns:a16="http://schemas.microsoft.com/office/drawing/2014/main" id="{09B6FC73-0D9C-745D-4CE8-7B67AAA10DB6}"/>
              </a:ext>
            </a:extLst>
          </p:cNvPr>
          <p:cNvSpPr/>
          <p:nvPr/>
        </p:nvSpPr>
        <p:spPr>
          <a:xfrm>
            <a:off x="4984920" y="1458000"/>
            <a:ext cx="16390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390666193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B03DD-F8CA-262F-037D-D4350E587AD1}"/>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09953D8A-F09E-8E1E-6378-7451BFEF6CFB}"/>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9C8E7F1A-6508-3AE6-763D-38A8F2AF510C}"/>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DE2826E-2DCA-5B4B-4E86-8BC8E42348E1}"/>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0AD776B-A18B-8CBB-03C8-1925E2206EF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0E84A3E6-9FE1-3AF3-4C36-36B2D195744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Kids Sport Spray FPS50+ 240ml (0.0%) | Up &amp; Down Pricing | Walmart | Assumes no other are changing prices</a:t>
            </a:r>
          </a:p>
        </p:txBody>
      </p:sp>
      <p:sp>
        <p:nvSpPr>
          <p:cNvPr id="4" name="Title1">
            <a:extLst>
              <a:ext uri="{FF2B5EF4-FFF2-40B4-BE49-F238E27FC236}">
                <a16:creationId xmlns:a16="http://schemas.microsoft.com/office/drawing/2014/main" id="{A0BE17B4-2B62-E39B-7F05-9261498EB75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F2C79CF0-9944-DCAC-57B2-34AD6FDCCF33}"/>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1BA3BDBA-754D-8D47-1E1E-A734C14A825B}"/>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C92CBA9-5176-0D54-4B76-06AE97E9CA85}"/>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FA52E6F4-AFCD-C05C-91CC-3E86604BDE14}"/>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4C1BD310-60D4-4983-0B92-AE53C9881344}"/>
              </a:ext>
            </a:extLst>
          </p:cNvPr>
          <p:cNvSpPr>
            <a:spLocks noGrp="1"/>
          </p:cNvSpPr>
          <p:nvPr>
            <p:ph type="sldNum" sz="quarter" idx="16"/>
          </p:nvPr>
        </p:nvSpPr>
        <p:spPr/>
        <p:txBody>
          <a:bodyPr/>
          <a:lstStyle/>
          <a:p>
            <a:fld id="{7B1F438D-4EAF-094E-9162-80CF3EF77236}" type="slidenum">
              <a:rPr lang="en-US" smtClean="0"/>
              <a:pPr/>
              <a:t>141</a:t>
            </a:fld>
            <a:endParaRPr lang="en-US"/>
          </a:p>
        </p:txBody>
      </p:sp>
    </p:spTree>
    <p:extLst>
      <p:ext uri="{BB962C8B-B14F-4D97-AF65-F5344CB8AC3E}">
        <p14:creationId xmlns:p14="http://schemas.microsoft.com/office/powerpoint/2010/main" val="33243393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9DC86-C256-6F56-52E2-65E60C22F7FD}"/>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9A41C19-11F2-7455-E9FD-64FB94AFCE44}"/>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769CC795-9418-1A30-1B10-2772124B9BC4}"/>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62BA1AA2-248C-1EBF-6888-ABF0D00540A4}"/>
              </a:ext>
            </a:extLst>
          </p:cNvPr>
          <p:cNvSpPr>
            <a:spLocks noGrp="1"/>
          </p:cNvSpPr>
          <p:nvPr>
            <p:ph type="body" sz="quarter" idx="18"/>
          </p:nvPr>
        </p:nvSpPr>
        <p:spPr>
          <a:xfrm>
            <a:off x="503238" y="774000"/>
            <a:ext cx="8136762" cy="360000"/>
          </a:xfrm>
        </p:spPr>
        <p:txBody>
          <a:bodyPr/>
          <a:lstStyle/>
          <a:p>
            <a:pPr>
              <a:defRPr sz="1200">
                <a:latin typeface="Nexa Bold (Headings)"/>
              </a:defRPr>
            </a:pPr>
            <a:r>
              <a:t>BB Baby Innovation | Price Elasticity | Walmart | Assumes no other products are changing prices</a:t>
            </a:r>
          </a:p>
        </p:txBody>
      </p:sp>
      <p:sp>
        <p:nvSpPr>
          <p:cNvPr id="18" name="Title 17">
            <a:extLst>
              <a:ext uri="{FF2B5EF4-FFF2-40B4-BE49-F238E27FC236}">
                <a16:creationId xmlns:a16="http://schemas.microsoft.com/office/drawing/2014/main" id="{CE924514-50EC-9811-E946-58E1CDAF3BCE}"/>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A765E696-BFAA-33C9-9083-B8AE6FB49FB3}"/>
              </a:ext>
            </a:extLst>
          </p:cNvPr>
          <p:cNvGraphicFramePr>
            <a:graphicFrameLocks/>
          </p:cNvGraphicFramePr>
          <p:nvPr/>
        </p:nvGraphicFramePr>
        <p:xfrm>
          <a:off x="4579258" y="1141495"/>
          <a:ext cx="4057904" cy="746284"/>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Baby Lotion FPS50+ 177ml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EF709784-DF7B-4C49-3C13-9E48D3A7AB89}"/>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C03B2721-3C1B-5651-5BCD-8159CBB9581D}"/>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1D187DBC-B766-6064-FD37-DE0C166CA8E7}"/>
              </a:ext>
            </a:extLst>
          </p:cNvPr>
          <p:cNvSpPr>
            <a:spLocks noGrp="1"/>
          </p:cNvSpPr>
          <p:nvPr>
            <p:ph type="sldNum" sz="quarter" idx="16"/>
          </p:nvPr>
        </p:nvSpPr>
        <p:spPr/>
        <p:txBody>
          <a:bodyPr/>
          <a:lstStyle/>
          <a:p>
            <a:fld id="{7B1F438D-4EAF-094E-9162-80CF3EF77236}" type="slidenum">
              <a:rPr lang="en-US" smtClean="0"/>
              <a:pPr/>
              <a:t>142</a:t>
            </a:fld>
            <a:endParaRPr lang="en-US"/>
          </a:p>
        </p:txBody>
      </p:sp>
      <p:sp>
        <p:nvSpPr>
          <p:cNvPr id="3" name="TextBox Y">
            <a:extLst>
              <a:ext uri="{FF2B5EF4-FFF2-40B4-BE49-F238E27FC236}">
                <a16:creationId xmlns:a16="http://schemas.microsoft.com/office/drawing/2014/main" id="{B815DB8B-6236-52FF-6AA7-5C943544F21F}"/>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9978690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EEC84-7DDC-2275-4326-CF7A4ECD108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09CEFC49-B691-ED58-752B-9A3860816CAF}"/>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FF40C8FA-19D2-0ED5-C6B4-83A4020C693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E8471067-D02F-E541-40BF-5F20B8C042E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Baby Lotion FPS50+ 177ml | Walmart | Assuming no other products are changing prices</a:t>
            </a:r>
          </a:p>
        </p:txBody>
      </p:sp>
      <p:sp>
        <p:nvSpPr>
          <p:cNvPr id="10" name="Title 9">
            <a:extLst>
              <a:ext uri="{FF2B5EF4-FFF2-40B4-BE49-F238E27FC236}">
                <a16:creationId xmlns:a16="http://schemas.microsoft.com/office/drawing/2014/main" id="{DCD33D25-4044-3504-407D-16A382FD165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DFEF306B-A251-BFB2-CA6F-7F0E17FBC741}"/>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8D59E519-41D9-C125-B48F-84119FCA6A93}"/>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8E322804-16F3-BAB4-9835-19B1B1AD568A}"/>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AAE490B0-ECC0-947C-6F90-7F73A70326CE}"/>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934F055-C77F-4829-6A94-B361389471A5}"/>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5399A951-6B0F-C955-6C89-3F38A79970EB}"/>
              </a:ext>
            </a:extLst>
          </p:cNvPr>
          <p:cNvSpPr>
            <a:spLocks noGrp="1"/>
          </p:cNvSpPr>
          <p:nvPr>
            <p:ph type="sldNum" sz="quarter" idx="16"/>
          </p:nvPr>
        </p:nvSpPr>
        <p:spPr/>
        <p:txBody>
          <a:bodyPr/>
          <a:lstStyle/>
          <a:p>
            <a:fld id="{7B1F438D-4EAF-094E-9162-80CF3EF77236}" type="slidenum">
              <a:rPr lang="en-US" smtClean="0"/>
              <a:pPr/>
              <a:t>143</a:t>
            </a:fld>
            <a:endParaRPr lang="en-US"/>
          </a:p>
        </p:txBody>
      </p:sp>
      <p:sp>
        <p:nvSpPr>
          <p:cNvPr id="22" name="Rectangle 21">
            <a:extLst>
              <a:ext uri="{FF2B5EF4-FFF2-40B4-BE49-F238E27FC236}">
                <a16:creationId xmlns:a16="http://schemas.microsoft.com/office/drawing/2014/main" id="{82B6E402-33A2-5D60-3AF4-79055CC2CE43}"/>
              </a:ext>
            </a:extLst>
          </p:cNvPr>
          <p:cNvSpPr/>
          <p:nvPr/>
        </p:nvSpPr>
        <p:spPr>
          <a:xfrm>
            <a:off x="97200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6BFEFC3B-55BE-84CE-305E-53A188FD6A7E}"/>
              </a:ext>
            </a:extLst>
          </p:cNvPr>
          <p:cNvSpPr/>
          <p:nvPr/>
        </p:nvSpPr>
        <p:spPr>
          <a:xfrm>
            <a:off x="181980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DCAEC2FA-29AF-269F-3667-CD899A725CD4}"/>
              </a:ext>
            </a:extLst>
          </p:cNvPr>
          <p:cNvSpPr/>
          <p:nvPr/>
        </p:nvSpPr>
        <p:spPr>
          <a:xfrm>
            <a:off x="26676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6A9C868E-F66E-AB06-F4FF-024478B7AC36}"/>
              </a:ext>
            </a:extLst>
          </p:cNvPr>
          <p:cNvSpPr/>
          <p:nvPr/>
        </p:nvSpPr>
        <p:spPr>
          <a:xfrm>
            <a:off x="2950200" y="1458000"/>
            <a:ext cx="847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603D11BB-516F-1B5E-9E2A-91FE93E492FF}"/>
              </a:ext>
            </a:extLst>
          </p:cNvPr>
          <p:cNvSpPr/>
          <p:nvPr/>
        </p:nvSpPr>
        <p:spPr>
          <a:xfrm>
            <a:off x="37980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a:extLst>
              <a:ext uri="{FF2B5EF4-FFF2-40B4-BE49-F238E27FC236}">
                <a16:creationId xmlns:a16="http://schemas.microsoft.com/office/drawing/2014/main" id="{9AF54DDA-576A-F9B7-A6DF-86499C07B270}"/>
              </a:ext>
            </a:extLst>
          </p:cNvPr>
          <p:cNvSpPr/>
          <p:nvPr/>
        </p:nvSpPr>
        <p:spPr>
          <a:xfrm>
            <a:off x="40806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8" name="Rectangle 27">
            <a:extLst>
              <a:ext uri="{FF2B5EF4-FFF2-40B4-BE49-F238E27FC236}">
                <a16:creationId xmlns:a16="http://schemas.microsoft.com/office/drawing/2014/main" id="{E2126591-3D56-7064-D85A-42BABECCA4B5}"/>
              </a:ext>
            </a:extLst>
          </p:cNvPr>
          <p:cNvSpPr/>
          <p:nvPr/>
        </p:nvSpPr>
        <p:spPr>
          <a:xfrm>
            <a:off x="464580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23386407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0C337-0F92-D6AD-F4DA-63464A85CF86}"/>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8902303D-3D24-C2A2-7953-C2921769520F}"/>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2F4D369D-F58B-19B8-B22F-1A9A9B600A13}"/>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3F95A836-FE74-E941-6ECE-75B1EB7B471F}"/>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0369DDA5-98BA-5018-2665-002B32EE426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71BFD2B7-F1E6-A92C-2E1E-048B6D383C43}"/>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Baby Lotion FPS50+ 177ml (0.0%) | Up &amp; Down Pricing | Walmart | Assumes no other are changing prices</a:t>
            </a:r>
          </a:p>
        </p:txBody>
      </p:sp>
      <p:sp>
        <p:nvSpPr>
          <p:cNvPr id="4" name="Title1">
            <a:extLst>
              <a:ext uri="{FF2B5EF4-FFF2-40B4-BE49-F238E27FC236}">
                <a16:creationId xmlns:a16="http://schemas.microsoft.com/office/drawing/2014/main" id="{D1873618-A0C4-0243-8534-ED36B721C92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A9118A08-4673-32CF-C252-A5B63BB8F02D}"/>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532E750-AE6E-2B10-FCC9-C8BC295B6009}"/>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93D0A719-7E4A-9CC6-9DF5-F0734A69D808}"/>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F34BC6A7-8723-78FC-1FB8-D10E441F1652}"/>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0D0AA55F-C109-1D02-2D32-AB0EBF4B4A0D}"/>
              </a:ext>
            </a:extLst>
          </p:cNvPr>
          <p:cNvSpPr>
            <a:spLocks noGrp="1"/>
          </p:cNvSpPr>
          <p:nvPr>
            <p:ph type="sldNum" sz="quarter" idx="16"/>
          </p:nvPr>
        </p:nvSpPr>
        <p:spPr/>
        <p:txBody>
          <a:bodyPr/>
          <a:lstStyle/>
          <a:p>
            <a:fld id="{7B1F438D-4EAF-094E-9162-80CF3EF77236}" type="slidenum">
              <a:rPr lang="en-US" smtClean="0"/>
              <a:pPr/>
              <a:t>144</a:t>
            </a:fld>
            <a:endParaRPr lang="en-US"/>
          </a:p>
        </p:txBody>
      </p:sp>
    </p:spTree>
    <p:extLst>
      <p:ext uri="{BB962C8B-B14F-4D97-AF65-F5344CB8AC3E}">
        <p14:creationId xmlns:p14="http://schemas.microsoft.com/office/powerpoint/2010/main" val="3665847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3846D-4A17-5E78-DCA0-3F8C35A16FD7}"/>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549BD177-923A-0B14-6EAD-02B4DDD5481F}"/>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0452AC57-B97E-4844-8E49-AA8AA23E6934}"/>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D61E4815-6524-B3BF-AAC3-C5BE9686DC90}"/>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167AC0EA-B091-F35D-2786-BC7F960D913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544F5B1-9419-87DC-9D7D-6D7AB9064521}"/>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L'Oreal Paris (0.9%) | Up &amp; Down Pricing | Walmart | Assumes no other are changing prices</a:t>
            </a:r>
          </a:p>
        </p:txBody>
      </p:sp>
      <p:sp>
        <p:nvSpPr>
          <p:cNvPr id="4" name="Title1">
            <a:extLst>
              <a:ext uri="{FF2B5EF4-FFF2-40B4-BE49-F238E27FC236}">
                <a16:creationId xmlns:a16="http://schemas.microsoft.com/office/drawing/2014/main" id="{589ACDEE-E894-351F-360B-5BBB6CDD4F04}"/>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E55E944-1058-F5BD-540D-C6A548F60B6B}"/>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F17E12B7-48C4-52FC-4FB9-4B6E076D8738}"/>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78DB68EB-BF6B-CD13-8613-EF8179B261F5}"/>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644F5D77-BE5C-D8C3-D1D3-12248C866091}"/>
              </a:ext>
            </a:extLst>
          </p:cNvPr>
          <p:cNvSpPr>
            <a:spLocks noGrp="1"/>
          </p:cNvSpPr>
          <p:nvPr>
            <p:ph type="sldNum" sz="quarter" idx="16"/>
          </p:nvPr>
        </p:nvSpPr>
        <p:spPr/>
        <p:txBody>
          <a:bodyPr/>
          <a:lstStyle/>
          <a:p>
            <a:fld id="{7B1F438D-4EAF-094E-9162-80CF3EF77236}" type="slidenum">
              <a:rPr lang="en-US" smtClean="0"/>
              <a:pPr/>
              <a:t>15</a:t>
            </a:fld>
            <a:endParaRPr lang="en-US"/>
          </a:p>
        </p:txBody>
      </p:sp>
    </p:spTree>
    <p:extLst>
      <p:ext uri="{BB962C8B-B14F-4D97-AF65-F5344CB8AC3E}">
        <p14:creationId xmlns:p14="http://schemas.microsoft.com/office/powerpoint/2010/main" val="502302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B94DE-A6C0-AF65-AB34-D0E9F673BB2B}"/>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A278DDA0-2B17-67FC-B665-384C9868707F}"/>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6A7C2A7-8595-0850-EC9A-A5E90CCD0A23}"/>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4BEC38D6-D0B5-553A-E5DF-7CFA9CA89BA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A6F598FF-A5EB-7D2E-9069-465BDE496704}"/>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98112546-0F14-3849-4741-D1103DE07C38}"/>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Avene (0.5%) | Up &amp; Down Pricing | Walmart | Assumes no other are changing prices</a:t>
            </a:r>
          </a:p>
        </p:txBody>
      </p:sp>
      <p:sp>
        <p:nvSpPr>
          <p:cNvPr id="4" name="Title1">
            <a:extLst>
              <a:ext uri="{FF2B5EF4-FFF2-40B4-BE49-F238E27FC236}">
                <a16:creationId xmlns:a16="http://schemas.microsoft.com/office/drawing/2014/main" id="{C29E2CC4-D3E2-971F-3576-741C9754836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C75158A5-7E39-6228-6D57-E0AA226FDC1E}"/>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26F2BFD6-76A4-510B-3E9F-C373156F27D1}"/>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6C21031B-D57D-2F48-0E70-F8A36E857705}"/>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8D84FC0A-D169-6A37-D11C-BB1DC8A1F17B}"/>
              </a:ext>
            </a:extLst>
          </p:cNvPr>
          <p:cNvSpPr>
            <a:spLocks noGrp="1"/>
          </p:cNvSpPr>
          <p:nvPr>
            <p:ph type="sldNum" sz="quarter" idx="16"/>
          </p:nvPr>
        </p:nvSpPr>
        <p:spPr/>
        <p:txBody>
          <a:bodyPr/>
          <a:lstStyle/>
          <a:p>
            <a:fld id="{7B1F438D-4EAF-094E-9162-80CF3EF77236}" type="slidenum">
              <a:rPr lang="en-US" smtClean="0"/>
              <a:pPr/>
              <a:t>16</a:t>
            </a:fld>
            <a:endParaRPr lang="en-US"/>
          </a:p>
        </p:txBody>
      </p:sp>
    </p:spTree>
    <p:extLst>
      <p:ext uri="{BB962C8B-B14F-4D97-AF65-F5344CB8AC3E}">
        <p14:creationId xmlns:p14="http://schemas.microsoft.com/office/powerpoint/2010/main" val="2736902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EC0C3-2562-17F3-9FB7-334D3DCEDD8A}"/>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A4E6A1AC-5FE4-EF97-5CF3-B965CCC96775}"/>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9C559A81-E743-2AFA-72F6-FD84386D0D5E}"/>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1B2122AA-E7CB-294D-524D-B4CFAD064A2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DF2B1CB4-7A5D-DEE5-75E1-1696FBB098B1}"/>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E353ECDC-A8DE-B252-3C04-AD96405CC585}"/>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Nuvel (2.3%) | Up &amp; Down Pricing | Walmart | Assumes no other are changing prices</a:t>
            </a:r>
          </a:p>
        </p:txBody>
      </p:sp>
      <p:sp>
        <p:nvSpPr>
          <p:cNvPr id="4" name="Title1">
            <a:extLst>
              <a:ext uri="{FF2B5EF4-FFF2-40B4-BE49-F238E27FC236}">
                <a16:creationId xmlns:a16="http://schemas.microsoft.com/office/drawing/2014/main" id="{E15BC00A-96E9-0C08-44E7-F2119906ECD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DD2A9C66-71B9-F673-D4DF-60B94C8893AF}"/>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DD9C459B-836F-9800-39D7-EF433A3D54C6}"/>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850EF99-5A1E-3C97-EEE3-2E76FA4973E2}"/>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F018835A-8579-B172-B426-0E50F8F8E664}"/>
              </a:ext>
            </a:extLst>
          </p:cNvPr>
          <p:cNvSpPr>
            <a:spLocks noGrp="1"/>
          </p:cNvSpPr>
          <p:nvPr>
            <p:ph type="sldNum" sz="quarter" idx="16"/>
          </p:nvPr>
        </p:nvSpPr>
        <p:spPr/>
        <p:txBody>
          <a:bodyPr/>
          <a:lstStyle/>
          <a:p>
            <a:fld id="{7B1F438D-4EAF-094E-9162-80CF3EF77236}" type="slidenum">
              <a:rPr lang="en-US" smtClean="0"/>
              <a:pPr/>
              <a:t>17</a:t>
            </a:fld>
            <a:endParaRPr lang="en-US"/>
          </a:p>
        </p:txBody>
      </p:sp>
    </p:spTree>
    <p:extLst>
      <p:ext uri="{BB962C8B-B14F-4D97-AF65-F5344CB8AC3E}">
        <p14:creationId xmlns:p14="http://schemas.microsoft.com/office/powerpoint/2010/main" val="4202276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5B8EA-2517-AF67-E703-421651BA2BBC}"/>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19FC7CD-07C5-10AB-C540-69DEF1B43421}"/>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338AD9FC-789C-F0CB-31F4-1493964CA067}"/>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41E046B1-0DAB-1417-B624-A6E9C2CCFED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84FF5C0-B44D-07CB-B475-48EF7942B349}"/>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ADFD03D7-5FE6-F835-53C2-D36584F17126}"/>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Ocean Potion (0.1%) | Up &amp; Down Pricing | Walmart | Assumes no other are changing prices</a:t>
            </a:r>
          </a:p>
        </p:txBody>
      </p:sp>
      <p:sp>
        <p:nvSpPr>
          <p:cNvPr id="4" name="Title1">
            <a:extLst>
              <a:ext uri="{FF2B5EF4-FFF2-40B4-BE49-F238E27FC236}">
                <a16:creationId xmlns:a16="http://schemas.microsoft.com/office/drawing/2014/main" id="{9034DC33-0A93-E1B7-BA38-5F03C9E1D06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61C9D799-A471-24AC-9E4D-C2053DC41198}"/>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89E30CEB-77AD-70F7-19E4-C72D1974D839}"/>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B0070C07-6637-C87D-85F8-7E67F06D82BA}"/>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3683B1C1-0821-927C-381C-883292C54C77}"/>
              </a:ext>
            </a:extLst>
          </p:cNvPr>
          <p:cNvSpPr>
            <a:spLocks noGrp="1"/>
          </p:cNvSpPr>
          <p:nvPr>
            <p:ph type="sldNum" sz="quarter" idx="16"/>
          </p:nvPr>
        </p:nvSpPr>
        <p:spPr/>
        <p:txBody>
          <a:bodyPr/>
          <a:lstStyle/>
          <a:p>
            <a:fld id="{7B1F438D-4EAF-094E-9162-80CF3EF77236}" type="slidenum">
              <a:rPr lang="en-US" smtClean="0"/>
              <a:pPr/>
              <a:t>18</a:t>
            </a:fld>
            <a:endParaRPr lang="en-US"/>
          </a:p>
        </p:txBody>
      </p:sp>
    </p:spTree>
    <p:extLst>
      <p:ext uri="{BB962C8B-B14F-4D97-AF65-F5344CB8AC3E}">
        <p14:creationId xmlns:p14="http://schemas.microsoft.com/office/powerpoint/2010/main" val="2122387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8C470-40DB-C702-6860-F1C4CC4ED53E}"/>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CB4E4C61-2937-31E8-1361-A36F4CE79C4B}"/>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9EA1B00C-224D-FAB2-440C-5C2F75115CEB}"/>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3E858DF5-2532-967A-DCE0-930B60309529}"/>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4D97249C-3100-3A9C-457B-BFCB84B5EFF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3FA4AE90-563C-4C3D-BB98-1D2C245FA92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Vaseline (0.4%) | Up &amp; Down Pricing | Walmart | Assumes no other are changing prices</a:t>
            </a:r>
          </a:p>
        </p:txBody>
      </p:sp>
      <p:sp>
        <p:nvSpPr>
          <p:cNvPr id="4" name="Title1">
            <a:extLst>
              <a:ext uri="{FF2B5EF4-FFF2-40B4-BE49-F238E27FC236}">
                <a16:creationId xmlns:a16="http://schemas.microsoft.com/office/drawing/2014/main" id="{981CEEF7-26FF-D547-07E5-D45891F8881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F0CCEB8E-612F-233A-BF89-37409CBF9816}"/>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27A293A9-6160-3590-8A87-AB49DC729E60}"/>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8B71A603-CFE5-5504-438A-B9E3E14784CA}"/>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88FCEAA7-6D61-AD09-3C6B-4CAB04BF0B8A}"/>
              </a:ext>
            </a:extLst>
          </p:cNvPr>
          <p:cNvSpPr>
            <a:spLocks noGrp="1"/>
          </p:cNvSpPr>
          <p:nvPr>
            <p:ph type="sldNum" sz="quarter" idx="16"/>
          </p:nvPr>
        </p:nvSpPr>
        <p:spPr/>
        <p:txBody>
          <a:bodyPr/>
          <a:lstStyle/>
          <a:p>
            <a:fld id="{7B1F438D-4EAF-094E-9162-80CF3EF77236}" type="slidenum">
              <a:rPr lang="en-US" smtClean="0"/>
              <a:pPr/>
              <a:t>19</a:t>
            </a:fld>
            <a:endParaRPr lang="en-US"/>
          </a:p>
        </p:txBody>
      </p:sp>
    </p:spTree>
    <p:extLst>
      <p:ext uri="{BB962C8B-B14F-4D97-AF65-F5344CB8AC3E}">
        <p14:creationId xmlns:p14="http://schemas.microsoft.com/office/powerpoint/2010/main" val="1392121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D34B2-D3FD-3933-CED8-BD376CE5A285}"/>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2F1DAC65-9737-321C-9EA2-06665FEB2CDD}"/>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DC713476-A78D-FB00-EC25-FABF62EB0A5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12" name="Head">
            <a:extLst>
              <a:ext uri="{FF2B5EF4-FFF2-40B4-BE49-F238E27FC236}">
                <a16:creationId xmlns:a16="http://schemas.microsoft.com/office/drawing/2014/main" id="{F901076A-62CB-89EE-450E-364AA7E6A49B}"/>
              </a:ext>
            </a:extLst>
          </p:cNvPr>
          <p:cNvSpPr>
            <a:spLocks noGrp="1"/>
          </p:cNvSpPr>
          <p:nvPr>
            <p:ph type="body" sz="quarter" idx="18"/>
          </p:nvPr>
        </p:nvSpPr>
        <p:spPr>
          <a:xfrm>
            <a:off x="503238" y="774000"/>
            <a:ext cx="8136762" cy="360000"/>
          </a:xfrm>
        </p:spPr>
        <p:txBody>
          <a:bodyPr/>
          <a:lstStyle/>
          <a:p>
            <a:pPr>
              <a:defRPr sz="1200"/>
            </a:pPr>
            <a:r>
              <a:t>Based on price change | by Brand | Sunscreen Adults | Walmart</a:t>
            </a:r>
          </a:p>
        </p:txBody>
      </p:sp>
      <p:sp>
        <p:nvSpPr>
          <p:cNvPr id="3" name="Title 2">
            <a:extLst>
              <a:ext uri="{FF2B5EF4-FFF2-40B4-BE49-F238E27FC236}">
                <a16:creationId xmlns:a16="http://schemas.microsoft.com/office/drawing/2014/main" id="{B860F611-23E6-5F3E-DF18-BD1D70B91342}"/>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479011E4-75FF-6594-E73C-CB5444281887}"/>
              </a:ext>
            </a:extLst>
          </p:cNvPr>
          <p:cNvGraphicFramePr>
            <a:graphicFrameLocks/>
          </p:cNvGraphicFramePr>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8AEE22ED-4844-B932-1320-B8F0DE49CF0F}"/>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8613E635-76EC-99C3-507F-87132AFF57F4}"/>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0BE280BC-940D-7D49-A952-AD224264A0D5}"/>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20BB5BBF-327E-50F1-D157-BDD94D5B30FC}"/>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256A7BF3-D243-0D97-36E4-366C7DAB6308}"/>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EC745096-F29F-6529-436C-92A10CCEDC3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DCBA657A-BF59-8699-94A6-63899D786863}"/>
              </a:ext>
            </a:extLst>
          </p:cNvPr>
          <p:cNvSpPr>
            <a:spLocks noGrp="1"/>
          </p:cNvSpPr>
          <p:nvPr>
            <p:ph type="dt" sz="half" idx="14"/>
          </p:nvPr>
        </p:nvSpPr>
        <p:spPr/>
        <p:txBody>
          <a:bodyPr/>
          <a:lstStyle/>
          <a:p>
            <a:fld id="{AD583B17-CA9E-4798-A693-AB6BF9A9B56D}" type="datetime1">
              <a:rPr lang="en-US" smtClean="0"/>
              <a:t>7/24/2025</a:t>
            </a:fld>
            <a:endParaRPr lang="en-US"/>
          </a:p>
        </p:txBody>
      </p:sp>
      <p:sp>
        <p:nvSpPr>
          <p:cNvPr id="9" name="Slide Number Placeholder 8">
            <a:extLst>
              <a:ext uri="{FF2B5EF4-FFF2-40B4-BE49-F238E27FC236}">
                <a16:creationId xmlns:a16="http://schemas.microsoft.com/office/drawing/2014/main" id="{DAA113A4-16C2-630E-8306-2510BDCD0A0A}"/>
              </a:ext>
            </a:extLst>
          </p:cNvPr>
          <p:cNvSpPr>
            <a:spLocks noGrp="1"/>
          </p:cNvSpPr>
          <p:nvPr>
            <p:ph type="sldNum" sz="quarter" idx="16"/>
          </p:nvPr>
        </p:nvSpPr>
        <p:spPr/>
        <p:txBody>
          <a:bodyPr/>
          <a:lstStyle/>
          <a:p>
            <a:fld id="{7B1F438D-4EAF-094E-9162-80CF3EF77236}" type="slidenum">
              <a:rPr lang="en-US" smtClean="0"/>
              <a:pPr/>
              <a:t>2</a:t>
            </a:fld>
            <a:endParaRPr lang="en-US"/>
          </a:p>
        </p:txBody>
      </p:sp>
    </p:spTree>
    <p:extLst>
      <p:ext uri="{BB962C8B-B14F-4D97-AF65-F5344CB8AC3E}">
        <p14:creationId xmlns:p14="http://schemas.microsoft.com/office/powerpoint/2010/main" val="805132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B1DC4-AB67-1A48-6771-35493FCEA59C}"/>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F8EC3886-5486-77F9-B394-00330770E389}"/>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DEDD230-0F48-EF37-C037-A04EDC715C30}"/>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72C68A78-95DD-3F3D-3E28-1B9E44E09884}"/>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CC71918C-B22B-D29E-5EAA-BF02E1177D74}"/>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E04E89DB-3086-AD68-E965-DC64BC94950C}"/>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Eucerin (1.1%) | Up &amp; Down Pricing | Walmart | Assumes no other are changing prices</a:t>
            </a:r>
          </a:p>
        </p:txBody>
      </p:sp>
      <p:sp>
        <p:nvSpPr>
          <p:cNvPr id="4" name="Title1">
            <a:extLst>
              <a:ext uri="{FF2B5EF4-FFF2-40B4-BE49-F238E27FC236}">
                <a16:creationId xmlns:a16="http://schemas.microsoft.com/office/drawing/2014/main" id="{A2B56470-0097-9A54-FB92-57C18F599FA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FFC497EB-F5FD-501B-9450-C6DFEBDB3DC2}"/>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D75FEB7C-8C1C-1308-9E58-594D9351B667}"/>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84C8BA26-69FD-A509-1756-7C759CB1E1C1}"/>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CA5C5A37-C83F-2611-843A-09E861DBED0E}"/>
              </a:ext>
            </a:extLst>
          </p:cNvPr>
          <p:cNvSpPr>
            <a:spLocks noGrp="1"/>
          </p:cNvSpPr>
          <p:nvPr>
            <p:ph type="sldNum" sz="quarter" idx="16"/>
          </p:nvPr>
        </p:nvSpPr>
        <p:spPr/>
        <p:txBody>
          <a:bodyPr/>
          <a:lstStyle/>
          <a:p>
            <a:fld id="{7B1F438D-4EAF-094E-9162-80CF3EF77236}" type="slidenum">
              <a:rPr lang="en-US" smtClean="0"/>
              <a:pPr/>
              <a:t>20</a:t>
            </a:fld>
            <a:endParaRPr lang="en-US"/>
          </a:p>
        </p:txBody>
      </p:sp>
    </p:spTree>
    <p:extLst>
      <p:ext uri="{BB962C8B-B14F-4D97-AF65-F5344CB8AC3E}">
        <p14:creationId xmlns:p14="http://schemas.microsoft.com/office/powerpoint/2010/main" val="1598503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51746-5C03-715E-EC69-D489E7D1B862}"/>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C2825695-191D-1CC1-6386-3ED821B01602}"/>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F2EBAEC1-A190-475E-9D21-0A25D6D63383}"/>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DFCA1F27-CCFE-E253-F6BB-BAC76CA78199}"/>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5F598742-AD2A-F2A4-0B95-27A8A766A47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72A7A428-C6E6-D3E9-A59B-7C6219D6B6A9}"/>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La Roche-Posay (1.9%) | Up &amp; Down Pricing | Walmart | Assumes no other are changing prices</a:t>
            </a:r>
          </a:p>
        </p:txBody>
      </p:sp>
      <p:sp>
        <p:nvSpPr>
          <p:cNvPr id="4" name="Title1">
            <a:extLst>
              <a:ext uri="{FF2B5EF4-FFF2-40B4-BE49-F238E27FC236}">
                <a16:creationId xmlns:a16="http://schemas.microsoft.com/office/drawing/2014/main" id="{07EF9A4A-DC73-D4BD-AEE7-4E128B54E78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2A18DAE8-7E9E-F306-80C1-5C851A36C469}"/>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062E277E-6C99-0664-3817-27A832A668A5}"/>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719174D1-8793-D00F-E420-4507C715C81C}"/>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BA0C7E34-BBAF-CF2B-4C63-9EB86CE35A43}"/>
              </a:ext>
            </a:extLst>
          </p:cNvPr>
          <p:cNvSpPr>
            <a:spLocks noGrp="1"/>
          </p:cNvSpPr>
          <p:nvPr>
            <p:ph type="sldNum" sz="quarter" idx="16"/>
          </p:nvPr>
        </p:nvSpPr>
        <p:spPr/>
        <p:txBody>
          <a:bodyPr/>
          <a:lstStyle/>
          <a:p>
            <a:fld id="{7B1F438D-4EAF-094E-9162-80CF3EF77236}" type="slidenum">
              <a:rPr lang="en-US" smtClean="0"/>
              <a:pPr/>
              <a:t>21</a:t>
            </a:fld>
            <a:endParaRPr lang="en-US"/>
          </a:p>
        </p:txBody>
      </p:sp>
    </p:spTree>
    <p:extLst>
      <p:ext uri="{BB962C8B-B14F-4D97-AF65-F5344CB8AC3E}">
        <p14:creationId xmlns:p14="http://schemas.microsoft.com/office/powerpoint/2010/main" val="500422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95E91-2ACD-5D6B-A3E1-F52F92B1984B}"/>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59FF9BF1-1B23-D8C7-DC4B-C6D7A41DD3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047E7E22-E3AB-F88F-99C6-20137EEAD719}"/>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D828CCBE-093C-427E-3816-FB59E00B4BD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F2695668-FA4C-FB64-D164-778A73C92997}"/>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99999098-1E2E-11DC-52E2-E0DE7CD2DE27}"/>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C58B589-3775-1D5C-E9B1-5B8E1B8E2ADC}"/>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Hawaiian Tropic Ozono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83.2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Hawaiian Tropic Ozono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107.2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Hawaiian Tropic Ozono Spray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92.7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Hawaiian Tropic Ozono Spray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Hawaiian Tropic Ozono Duo Defense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89.3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Hawaiian Tropic Ozono Duo Defense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Hawaiian Tropic Ozono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Hawaiian Tropic Ozono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Hawaiian Tropic Ozono Lotion FPS50+ 300ml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Hawaiian Tropic Ozono Lotion FPS50+ 300ml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Hawaiian Tropic Ozono Stick FPS50+ 42g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176.9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Hawaiian Tropic Ozono Stick FPS50+ 42g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33%</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53.4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Hawaiian Tropic Ozono Ultra-Light FPS50+ 140ml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80.4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Hawaiian Tropic Ozono Ultra-Light FPS50+ 140ml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Hawaiian Tropic Island Sport Spray FPS50 220ml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Hawaiian Tropic Island Sport Spray FPS50 220ml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Hawaiian Tropic Island Sport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Hawaiian Tropic Island Sport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124.9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115.8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Hawaiian Tropic Sheer Touch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Hawaiian Tropic Sheer Touch Lotion FPS50 120ml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FD8CF2D-4ABB-F0A1-B4F0-157CB9799BE0}"/>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634E632-4BEE-3FFE-787C-6C84A58AEB41}"/>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BC0BE0B0-31EB-7D96-553E-0A76483063BE}"/>
              </a:ext>
            </a:extLst>
          </p:cNvPr>
          <p:cNvSpPr>
            <a:spLocks noGrp="1"/>
          </p:cNvSpPr>
          <p:nvPr>
            <p:ph type="dt" sz="half" idx="14"/>
          </p:nvPr>
        </p:nvSpPr>
        <p:spPr/>
        <p:txBody>
          <a:bodyPr/>
          <a:lstStyle/>
          <a:p>
            <a:fld id="{BB002644-2D98-4E85-9606-3F7EA2621739}" type="datetime1">
              <a:rPr lang="en-US" smtClean="0"/>
              <a:t>7/24/2025</a:t>
            </a:fld>
            <a:endParaRPr lang="en-US"/>
          </a:p>
        </p:txBody>
      </p:sp>
      <p:sp>
        <p:nvSpPr>
          <p:cNvPr id="4" name="Slide Number Placeholder 3">
            <a:extLst>
              <a:ext uri="{FF2B5EF4-FFF2-40B4-BE49-F238E27FC236}">
                <a16:creationId xmlns:a16="http://schemas.microsoft.com/office/drawing/2014/main" id="{5E13E67C-FFA5-D769-6D22-F433508B1B4D}"/>
              </a:ext>
            </a:extLst>
          </p:cNvPr>
          <p:cNvSpPr>
            <a:spLocks noGrp="1"/>
          </p:cNvSpPr>
          <p:nvPr>
            <p:ph type="sldNum" sz="quarter" idx="16"/>
          </p:nvPr>
        </p:nvSpPr>
        <p:spPr/>
        <p:txBody>
          <a:bodyPr/>
          <a:lstStyle/>
          <a:p>
            <a:fld id="{7B1F438D-4EAF-094E-9162-80CF3EF77236}" type="slidenum">
              <a:rPr lang="en-US" smtClean="0"/>
              <a:pPr/>
              <a:t>22</a:t>
            </a:fld>
            <a:endParaRPr lang="en-US"/>
          </a:p>
        </p:txBody>
      </p:sp>
    </p:spTree>
    <p:extLst>
      <p:ext uri="{BB962C8B-B14F-4D97-AF65-F5344CB8AC3E}">
        <p14:creationId xmlns:p14="http://schemas.microsoft.com/office/powerpoint/2010/main" val="2284016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7347A-D98A-38D0-23A4-9AF8A6FF0837}"/>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B8B26624-94A8-9BE0-0B11-FF65BFE5D21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7AB44FDC-0524-8E6A-5545-05F50C98255D}"/>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9265E42D-9E60-7341-C8BC-848A18DA43F3}"/>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5E707151-0209-8275-97CC-0F31173415BB}"/>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14A751E5-4FB4-7FF8-23DD-B02D5B6003F6}"/>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5592ADAE-4D77-C97C-CCF8-EA66B2C0F0DD}"/>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Hawaiian Tropic Sheer Touch Lotion FPS30 240ml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80.2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Hawaiian Tropic Sheer Touch Lotion FPS30 240ml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128.1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113.1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Hawaiian Tropic Sheer Touch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84.5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Hawaiian Tropic Sheer Touch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122.9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Hawaiian Tropic Silk Hydration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89.4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Hawaiian Tropic Silk Hydration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Hawaiian Tropic Silk Hydration Serum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Hawaiian Tropic Silk Hydration Serum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Hawaiian Tropic Argan Spray FPS15 220ml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Hawaiian Tropic Argan Spray FPS15 220ml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Hawaiian Tropic Silk Hydration Glow Mist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Hawaiian Tropic Silk Hydration Glow Mist FPS50+ 100ml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Beautycare Antioxidant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Beautycare Antioxidant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Beautycare Matte Face Lotion FPS30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Beautycare Matte Face Lotion FPS30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Beautycare Sensitive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94.6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110.3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Beautycare Sensitive Face Lotion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Beautycare Pro Age Color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Beautycare Pro Age Color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2C75065-C5D8-85D1-D59E-08DBDA4BE478}"/>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033DB59-0794-CBC4-D58A-1A57FE155B83}"/>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16B5D4DE-3EC7-C823-75FE-C8625FAEC421}"/>
              </a:ext>
            </a:extLst>
          </p:cNvPr>
          <p:cNvSpPr>
            <a:spLocks noGrp="1"/>
          </p:cNvSpPr>
          <p:nvPr>
            <p:ph type="dt" sz="half" idx="14"/>
          </p:nvPr>
        </p:nvSpPr>
        <p:spPr/>
        <p:txBody>
          <a:bodyPr/>
          <a:lstStyle/>
          <a:p>
            <a:fld id="{BB002644-2D98-4E85-9606-3F7EA2621739}" type="datetime1">
              <a:rPr lang="en-US" smtClean="0"/>
              <a:t>7/24/2025</a:t>
            </a:fld>
            <a:endParaRPr lang="en-US"/>
          </a:p>
        </p:txBody>
      </p:sp>
      <p:sp>
        <p:nvSpPr>
          <p:cNvPr id="4" name="Slide Number Placeholder 3">
            <a:extLst>
              <a:ext uri="{FF2B5EF4-FFF2-40B4-BE49-F238E27FC236}">
                <a16:creationId xmlns:a16="http://schemas.microsoft.com/office/drawing/2014/main" id="{69D83EC2-4909-1DCF-1763-FD91FAC1267D}"/>
              </a:ext>
            </a:extLst>
          </p:cNvPr>
          <p:cNvSpPr>
            <a:spLocks noGrp="1"/>
          </p:cNvSpPr>
          <p:nvPr>
            <p:ph type="sldNum" sz="quarter" idx="16"/>
          </p:nvPr>
        </p:nvSpPr>
        <p:spPr/>
        <p:txBody>
          <a:bodyPr/>
          <a:lstStyle/>
          <a:p>
            <a:fld id="{7B1F438D-4EAF-094E-9162-80CF3EF77236}" type="slidenum">
              <a:rPr lang="en-US" smtClean="0"/>
              <a:pPr/>
              <a:t>23</a:t>
            </a:fld>
            <a:endParaRPr lang="en-US"/>
          </a:p>
        </p:txBody>
      </p:sp>
    </p:spTree>
    <p:extLst>
      <p:ext uri="{BB962C8B-B14F-4D97-AF65-F5344CB8AC3E}">
        <p14:creationId xmlns:p14="http://schemas.microsoft.com/office/powerpoint/2010/main" val="1949893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5D4DB-5F7D-FFDE-47C0-4ADE3EA9426B}"/>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9CF8E7C-D1E5-0F3C-9238-51713F84E7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3389E1A3-00DA-717F-9851-43FC4367D076}"/>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7A071948-C4FA-FF47-F105-661F0D8CBD89}"/>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E1C16828-5B18-7000-6C3D-990A300BC0C1}"/>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A81B98B6-C08E-8AC6-887B-2B3DE149B99F}"/>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CEAD5DD2-D95A-4BCD-168E-8D5E0271CF66}"/>
              </a:ext>
            </a:extLst>
          </p:cNvPr>
          <p:cNvGraphicFramePr>
            <a:graphicFrameLocks noGrp="1"/>
          </p:cNvGraphicFramePr>
          <p:nvPr/>
        </p:nvGraphicFramePr>
        <p:xfrm>
          <a:off x="546970" y="1137285"/>
          <a:ext cx="8093792" cy="3521950"/>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Banana Boat Aqua Protect Sport Lotion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81.7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Banana Boat Aqua Protect Sport Lotion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119.8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Banana Boat Aqua Protect Sport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89.6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Banana Boat Aqua Protect Sport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195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113.6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Banana Boat Aqua Protect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Banana Boat Aqua Protect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119.2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Banana Boat Aqua Protect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79.1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Banana Boat Aqua Protect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Banana Boat Aqua Protect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86.5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Banana Boat Aqua Protect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Banana Boat Aqua Protect Kids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81.2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Banana Boat Aqua Protect Kids Cream FPS50+ 236ml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236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111.3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Banana Boat Aqua Protect Kids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78.7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Banana Boat Aqua Protect Kids Spray FPS50+ 170g</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121.5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Banana Boat Advanced Protection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Banana Boat Advanced Protection Face Fluid FPS50+ 50ml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109.9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87.6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Banana Boat Advanced Protection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92.5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112.6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Banana Boat Advanced Protection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Banana Boat Advanced Protection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77.7</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84.6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Banana Boat Advanced Protection Lotion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122.3</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-5.9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FCE333-F174-7771-7271-5CD276CA2FCD}"/>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6485E72-CB8B-B415-41F2-F17F3E55E410}"/>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A61731FF-9FA3-68BA-27A9-0DA9B924EFAD}"/>
              </a:ext>
            </a:extLst>
          </p:cNvPr>
          <p:cNvSpPr>
            <a:spLocks noGrp="1"/>
          </p:cNvSpPr>
          <p:nvPr>
            <p:ph type="dt" sz="half" idx="14"/>
          </p:nvPr>
        </p:nvSpPr>
        <p:spPr/>
        <p:txBody>
          <a:bodyPr/>
          <a:lstStyle/>
          <a:p>
            <a:fld id="{BB002644-2D98-4E85-9606-3F7EA2621739}" type="datetime1">
              <a:rPr lang="en-US" smtClean="0"/>
              <a:t>7/24/2025</a:t>
            </a:fld>
            <a:endParaRPr lang="en-US"/>
          </a:p>
        </p:txBody>
      </p:sp>
      <p:sp>
        <p:nvSpPr>
          <p:cNvPr id="4" name="Slide Number Placeholder 3">
            <a:extLst>
              <a:ext uri="{FF2B5EF4-FFF2-40B4-BE49-F238E27FC236}">
                <a16:creationId xmlns:a16="http://schemas.microsoft.com/office/drawing/2014/main" id="{99698C0F-7671-738E-A667-66A3955BA05E}"/>
              </a:ext>
            </a:extLst>
          </p:cNvPr>
          <p:cNvSpPr>
            <a:spLocks noGrp="1"/>
          </p:cNvSpPr>
          <p:nvPr>
            <p:ph type="sldNum" sz="quarter" idx="16"/>
          </p:nvPr>
        </p:nvSpPr>
        <p:spPr/>
        <p:txBody>
          <a:bodyPr/>
          <a:lstStyle/>
          <a:p>
            <a:fld id="{7B1F438D-4EAF-094E-9162-80CF3EF77236}" type="slidenum">
              <a:rPr lang="en-US" smtClean="0"/>
              <a:pPr/>
              <a:t>24</a:t>
            </a:fld>
            <a:endParaRPr lang="en-US"/>
          </a:p>
        </p:txBody>
      </p:sp>
    </p:spTree>
    <p:extLst>
      <p:ext uri="{BB962C8B-B14F-4D97-AF65-F5344CB8AC3E}">
        <p14:creationId xmlns:p14="http://schemas.microsoft.com/office/powerpoint/2010/main" val="3707582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92CBF-26EC-3662-C499-79383ADDC0AD}"/>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25B84470-5029-9768-CEEF-A4C2C7D303D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26BB17CD-6B72-563C-CE1A-E41BBD5A0E78}"/>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6FA1B466-06CD-72DF-0090-57749CBB3D4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EE6DE830-F58F-3EEC-3D0F-88DF01F65D6C}"/>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D9D91679-A620-BDA1-1CE2-DCACCE30BD7E}"/>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B71AC743-9812-11FF-C260-3F0DB18E32A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a:defRPr sz="600" b="1">
                          <a:latin typeface="Nexa Bold"/>
                        </a:defRPr>
                      </a:pPr>
                      <a:r>
                        <a:rPr sz="600">
                          <a:latin typeface="Nexa Bold"/>
                        </a:rPr>
                        <a:t>Banana Boat Advanced Protection Lotion FPS50+ 360ml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85.6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a:defRPr sz="600" b="1">
                          <a:latin typeface="Nexa Bold"/>
                        </a:defRPr>
                      </a:pPr>
                      <a:r>
                        <a:rPr sz="600">
                          <a:latin typeface="Nexa Bold"/>
                        </a:rPr>
                        <a:t>Banana Boat Advanced Protection Lotion FPS50+ 360ml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400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a:defRPr sz="600" b="1">
                          <a:latin typeface="Nexa Bold"/>
                        </a:defRPr>
                      </a:pPr>
                      <a:r>
                        <a:rPr sz="600">
                          <a:latin typeface="Nexa Bold"/>
                        </a:rPr>
                        <a:t>Banana Boat Dry Balance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86.1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96.8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a:defRPr sz="600" b="1">
                          <a:latin typeface="Nexa Bold"/>
                        </a:defRPr>
                      </a:pPr>
                      <a:r>
                        <a:rPr sz="600">
                          <a:latin typeface="Nexa Bold"/>
                        </a:rPr>
                        <a:t>Banana Boat Dry Balance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120.8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a:defRPr sz="600" b="1">
                          <a:latin typeface="Nexa Bold"/>
                        </a:defRPr>
                      </a:pPr>
                      <a:r>
                        <a:rPr sz="600">
                          <a:latin typeface="Nexa Bold"/>
                        </a:rPr>
                        <a:t>Banana Boat Dry Balance Sport Spray FPS50 170ml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92.0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a:defRPr sz="600" b="1">
                          <a:latin typeface="Nexa Bold"/>
                        </a:defRPr>
                      </a:pPr>
                      <a:r>
                        <a:rPr sz="600">
                          <a:latin typeface="Nexa Bold"/>
                        </a:rPr>
                        <a:t>Banana Boat Dry Balance Sport Spray FPS50 170ml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a:defRPr sz="600" b="1">
                          <a:latin typeface="Nexa Bold"/>
                        </a:defRPr>
                      </a:pPr>
                      <a:r>
                        <a:rPr sz="600">
                          <a:latin typeface="Nexa Bold"/>
                        </a:rPr>
                        <a:t>Banana Boat Mineral Sensitive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88.8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a:defRPr sz="600" b="1">
                          <a:latin typeface="Nexa Bold"/>
                        </a:defRPr>
                      </a:pPr>
                      <a:r>
                        <a:rPr sz="600">
                          <a:latin typeface="Nexa Bold"/>
                        </a:rPr>
                        <a:t>Banana Boat Mineral Sensitive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algn="l">
                        <a:defRPr sz="600" b="1">
                          <a:latin typeface="Nexa Bold"/>
                        </a:defRPr>
                      </a:pPr>
                      <a:r>
                        <a:rPr sz="600">
                          <a:latin typeface="Nexa Bold"/>
                        </a:rPr>
                        <a:t>Banana Boat Mineral Kids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algn="l">
                        <a:defRPr sz="600" b="1">
                          <a:latin typeface="Nexa Bold"/>
                        </a:defRPr>
                      </a:pPr>
                      <a:r>
                        <a:rPr sz="600">
                          <a:latin typeface="Nexa Bold"/>
                        </a:rPr>
                        <a:t>Banana Boat Mineral Kids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algn="l">
                        <a:defRPr sz="600" b="1">
                          <a:latin typeface="Nexa Bold"/>
                        </a:defRPr>
                      </a:pPr>
                      <a:r>
                        <a:rPr sz="600">
                          <a:latin typeface="Nexa Bold"/>
                        </a:rPr>
                        <a:t>Banana Boat Kids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89.9</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107.8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a:defRPr sz="600" b="1">
                          <a:latin typeface="Nexa Bold"/>
                        </a:defRPr>
                      </a:pPr>
                      <a:r>
                        <a:rPr sz="600">
                          <a:latin typeface="Nexa Bold"/>
                        </a:rPr>
                        <a:t>Banana Boat Kids Sport Lotion FPS50 180ml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118.0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a:defRPr sz="600" b="1">
                          <a:latin typeface="Nexa Bold"/>
                        </a:defRPr>
                      </a:pPr>
                      <a:r>
                        <a:rPr sz="600">
                          <a:latin typeface="Nexa Bold"/>
                        </a:rPr>
                        <a:t>Banana Boat Kids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68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a:defRPr sz="600" b="1">
                          <a:latin typeface="Nexa Bold"/>
                        </a:defRPr>
                      </a:pPr>
                      <a:r>
                        <a:rPr sz="600">
                          <a:latin typeface="Nexa Bold"/>
                        </a:rPr>
                        <a:t>Banana Boat Kids Sport Roll-on FPS50+ 75ml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75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108.5</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a:defRPr sz="600" b="1">
                          <a:latin typeface="Nexa Bold"/>
                        </a:defRPr>
                      </a:pPr>
                      <a:r>
                        <a:rPr sz="600">
                          <a:latin typeface="Nexa Bold"/>
                        </a:rPr>
                        <a:t>Banana Boat Kids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90.8</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99.0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-0.7</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a:defRPr sz="600" b="1">
                          <a:latin typeface="Nexa Bold"/>
                        </a:defRPr>
                      </a:pPr>
                      <a:r>
                        <a:rPr sz="600">
                          <a:latin typeface="Nexa Bold"/>
                        </a:rPr>
                        <a:t>Banana Boat Kids Sport Spray FPS50+ 240ml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240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114.6</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105.9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a:defRPr sz="600" b="1">
                          <a:latin typeface="Nexa Bold"/>
                        </a:defRPr>
                      </a:pPr>
                      <a:r>
                        <a:rPr sz="600">
                          <a:latin typeface="Nexa Bold"/>
                        </a:rPr>
                        <a:t>Banana Boat Dry Balance Sport Aerosol FPS50+ 200ml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180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91.4</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101.6</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106.3</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-0.9</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a:defRPr sz="600" b="1">
                          <a:latin typeface="Nexa Bold"/>
                        </a:defRPr>
                      </a:pPr>
                      <a:r>
                        <a:rPr sz="600">
                          <a:latin typeface="Nexa Bold"/>
                        </a:rPr>
                        <a:t>Banana Boat Dry Balance Sport Aerosol FPS50+ 200ml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114.0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a:defRPr sz="600" b="1">
                          <a:latin typeface="Nexa Bold"/>
                        </a:defRPr>
                      </a:pPr>
                      <a:r>
                        <a:rPr sz="600">
                          <a:latin typeface="Nexa Bold"/>
                        </a:rPr>
                        <a:t>Banana Boat Sport Lotion FPS50+ 354ml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320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85.0</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93.8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103.2</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-2.2</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algn="l">
                        <a:defRPr sz="600" b="1">
                          <a:latin typeface="Nexa Bold"/>
                        </a:defRPr>
                      </a:pPr>
                      <a:r>
                        <a:rPr sz="600">
                          <a:latin typeface="Nexa Bold"/>
                        </a:rPr>
                        <a:t>Banana Boat Sport Lotion FPS50+ 354ml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354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400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117.1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103.9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89.8</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1.3</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-2.8</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93E36E4-426E-53A0-A616-1EEB67C5761E}"/>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E1CA9D1-FAEC-467E-2F75-E1E5939467F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F0089C9-2D2F-5D3B-7438-E00C6D158CE0}"/>
              </a:ext>
            </a:extLst>
          </p:cNvPr>
          <p:cNvSpPr>
            <a:spLocks noGrp="1"/>
          </p:cNvSpPr>
          <p:nvPr>
            <p:ph type="dt" sz="half" idx="14"/>
          </p:nvPr>
        </p:nvSpPr>
        <p:spPr/>
        <p:txBody>
          <a:bodyPr/>
          <a:lstStyle/>
          <a:p>
            <a:fld id="{BB002644-2D98-4E85-9606-3F7EA2621739}" type="datetime1">
              <a:rPr lang="en-US" smtClean="0"/>
              <a:t>7/24/2025</a:t>
            </a:fld>
            <a:endParaRPr lang="en-US"/>
          </a:p>
        </p:txBody>
      </p:sp>
      <p:sp>
        <p:nvSpPr>
          <p:cNvPr id="4" name="Slide Number Placeholder 3">
            <a:extLst>
              <a:ext uri="{FF2B5EF4-FFF2-40B4-BE49-F238E27FC236}">
                <a16:creationId xmlns:a16="http://schemas.microsoft.com/office/drawing/2014/main" id="{C3106492-E10E-8A23-8DF1-C79FE7E2443E}"/>
              </a:ext>
            </a:extLst>
          </p:cNvPr>
          <p:cNvSpPr>
            <a:spLocks noGrp="1"/>
          </p:cNvSpPr>
          <p:nvPr>
            <p:ph type="sldNum" sz="quarter" idx="16"/>
          </p:nvPr>
        </p:nvSpPr>
        <p:spPr/>
        <p:txBody>
          <a:bodyPr/>
          <a:lstStyle/>
          <a:p>
            <a:fld id="{7B1F438D-4EAF-094E-9162-80CF3EF77236}" type="slidenum">
              <a:rPr lang="en-US" smtClean="0"/>
              <a:pPr/>
              <a:t>25</a:t>
            </a:fld>
            <a:endParaRPr lang="en-US"/>
          </a:p>
        </p:txBody>
      </p:sp>
    </p:spTree>
    <p:extLst>
      <p:ext uri="{BB962C8B-B14F-4D97-AF65-F5344CB8AC3E}">
        <p14:creationId xmlns:p14="http://schemas.microsoft.com/office/powerpoint/2010/main" val="829744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3DF4A-0D66-F7D3-26F7-BE964F6FC7B3}"/>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775C234-2530-14E8-918C-BB8A714AAC2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5403FCFE-D962-76E5-C362-8279AEFC262E}"/>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C9770F0F-D025-9F1F-F368-11739B9DFD63}"/>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Text Placeholder 5">
            <a:extLst>
              <a:ext uri="{FF2B5EF4-FFF2-40B4-BE49-F238E27FC236}">
                <a16:creationId xmlns:a16="http://schemas.microsoft.com/office/drawing/2014/main" id="{8AA8AFAD-DD1D-0096-3DAF-9E17C6DC867B}"/>
              </a:ext>
            </a:extLst>
          </p:cNvPr>
          <p:cNvSpPr>
            <a:spLocks noGrp="1"/>
          </p:cNvSpPr>
          <p:nvPr>
            <p:ph type="body" sz="quarter" idx="18"/>
          </p:nvPr>
        </p:nvSpPr>
        <p:spPr>
          <a:xfrm>
            <a:off x="503238" y="774000"/>
            <a:ext cx="8136762" cy="360000"/>
          </a:xfrm>
        </p:spPr>
        <p:txBody>
          <a:bodyPr>
            <a:normAutofit/>
          </a:bodyPr>
          <a:lstStyle/>
          <a:p>
            <a:pPr>
              <a:defRPr sz="1200">
                <a:latin typeface="Nexa Bold (Headings)"/>
              </a:defRPr>
            </a:pPr>
            <a:r>
              <a:t>Size Elasticity | Walmart | Assumes no other products are changing prices or sizes</a:t>
            </a:r>
          </a:p>
        </p:txBody>
      </p:sp>
      <p:sp>
        <p:nvSpPr>
          <p:cNvPr id="7" name="Title 6">
            <a:extLst>
              <a:ext uri="{FF2B5EF4-FFF2-40B4-BE49-F238E27FC236}">
                <a16:creationId xmlns:a16="http://schemas.microsoft.com/office/drawing/2014/main" id="{DF63F372-446A-3FB4-9487-1A0BA4D875E7}"/>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53A1BB0E-0C96-3446-40C1-B6ADFD70DA3A}"/>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0">
                <a:tc>
                  <a:txBody>
                    <a:bodyPr/>
                    <a:lstStyle/>
                    <a:p>
                      <a:pPr algn="l">
                        <a:defRPr sz="600" b="1">
                          <a:latin typeface="Nexa Bold"/>
                        </a:defRPr>
                      </a:pPr>
                      <a:r>
                        <a:rPr sz="600">
                          <a:latin typeface="Nexa Bold"/>
                        </a:rPr>
                        <a:t>Banana Boat Baby Lotion FPS50+ 177ml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160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89.1</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98.5</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104.1</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0">
                <a:tc>
                  <a:txBody>
                    <a:bodyPr/>
                    <a:lstStyle/>
                    <a:p>
                      <a:pPr algn="l">
                        <a:defRPr sz="600" b="1">
                          <a:latin typeface="Nexa Bold"/>
                        </a:defRPr>
                      </a:pPr>
                      <a:r>
                        <a:rPr sz="600">
                          <a:latin typeface="Nexa Bold"/>
                        </a:rPr>
                        <a:t>Banana Boat Baby Lotion FPS50+ 177ml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defRPr sz="700">
                          <a:latin typeface="Nexa Book (Body)"/>
                        </a:defRPr>
                      </a:pPr>
                      <a:r>
                        <a:rPr sz="700">
                          <a:latin typeface="Nexa Book (Body)"/>
                        </a:rPr>
                        <a:t>177</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200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116.2</a:t>
                      </a: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102.9</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95.0</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1.2</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-1.4</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700">
                          <a:latin typeface="Nexa Book (Body)"/>
                        </a:defRPr>
                      </a:pPr>
                      <a:r>
                        <a:rPr sz="700">
                          <a:latin typeface="Nexa Book (Body)"/>
                        </a:rPr>
                        <a:t>-2.6</a:t>
                      </a: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C69EF63-059A-E255-3DBC-ED9484B9400C}"/>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8C32E29-E97A-3A2F-B7AC-39B2D9ACA715}"/>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CH">
                    <a:noFill/>
                  </a:rPr>
                  <a:t> </a:t>
                </a:r>
              </a:p>
            </p:txBody>
          </p:sp>
        </mc:Fallback>
      </mc:AlternateContent>
      <p:sp>
        <p:nvSpPr>
          <p:cNvPr id="3" name="Date Placeholder 2">
            <a:extLst>
              <a:ext uri="{FF2B5EF4-FFF2-40B4-BE49-F238E27FC236}">
                <a16:creationId xmlns:a16="http://schemas.microsoft.com/office/drawing/2014/main" id="{CA70FE63-296F-19FD-DB18-AB731D10A3AB}"/>
              </a:ext>
            </a:extLst>
          </p:cNvPr>
          <p:cNvSpPr>
            <a:spLocks noGrp="1"/>
          </p:cNvSpPr>
          <p:nvPr>
            <p:ph type="dt" sz="half" idx="14"/>
          </p:nvPr>
        </p:nvSpPr>
        <p:spPr/>
        <p:txBody>
          <a:bodyPr/>
          <a:lstStyle/>
          <a:p>
            <a:fld id="{BB002644-2D98-4E85-9606-3F7EA2621739}" type="datetime1">
              <a:rPr lang="en-US" smtClean="0"/>
              <a:t>7/24/2025</a:t>
            </a:fld>
            <a:endParaRPr lang="en-US"/>
          </a:p>
        </p:txBody>
      </p:sp>
      <p:sp>
        <p:nvSpPr>
          <p:cNvPr id="4" name="Slide Number Placeholder 3">
            <a:extLst>
              <a:ext uri="{FF2B5EF4-FFF2-40B4-BE49-F238E27FC236}">
                <a16:creationId xmlns:a16="http://schemas.microsoft.com/office/drawing/2014/main" id="{EAB8C534-2181-CE73-71CB-8D50038273E8}"/>
              </a:ext>
            </a:extLst>
          </p:cNvPr>
          <p:cNvSpPr>
            <a:spLocks noGrp="1"/>
          </p:cNvSpPr>
          <p:nvPr>
            <p:ph type="sldNum" sz="quarter" idx="16"/>
          </p:nvPr>
        </p:nvSpPr>
        <p:spPr/>
        <p:txBody>
          <a:bodyPr/>
          <a:lstStyle/>
          <a:p>
            <a:fld id="{7B1F438D-4EAF-094E-9162-80CF3EF77236}" type="slidenum">
              <a:rPr lang="en-US" smtClean="0"/>
              <a:pPr/>
              <a:t>26</a:t>
            </a:fld>
            <a:endParaRPr lang="en-US"/>
          </a:p>
        </p:txBody>
      </p:sp>
    </p:spTree>
    <p:extLst>
      <p:ext uri="{BB962C8B-B14F-4D97-AF65-F5344CB8AC3E}">
        <p14:creationId xmlns:p14="http://schemas.microsoft.com/office/powerpoint/2010/main" val="2586408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773E9-E336-E53F-5EA7-53CA578D9C7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6541659D-D1BB-9D7A-379F-BC9DCFEDA120}"/>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554A25AF-D13D-5273-8240-7ECF8FC5F8C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08BD860C-860E-AA86-ADC1-8AFDFA70CEA8}"/>
              </a:ext>
            </a:extLst>
          </p:cNvPr>
          <p:cNvSpPr>
            <a:spLocks noGrp="1"/>
          </p:cNvSpPr>
          <p:nvPr>
            <p:ph type="body" sz="quarter" idx="18"/>
          </p:nvPr>
        </p:nvSpPr>
        <p:spPr>
          <a:xfrm>
            <a:off x="503238" y="774000"/>
            <a:ext cx="8136762" cy="360000"/>
          </a:xfrm>
        </p:spPr>
        <p:txBody>
          <a:bodyPr/>
          <a:lstStyle/>
          <a:p>
            <a:pPr>
              <a:defRPr sz="1200">
                <a:latin typeface="Nexa Bold (Headings)"/>
              </a:defRPr>
            </a:pPr>
            <a:r>
              <a:t>HT Ozono | Price Elasticity | Walmart | Assumes no other products are changing prices</a:t>
            </a:r>
          </a:p>
        </p:txBody>
      </p:sp>
      <p:sp>
        <p:nvSpPr>
          <p:cNvPr id="18" name="Title 17">
            <a:extLst>
              <a:ext uri="{FF2B5EF4-FFF2-40B4-BE49-F238E27FC236}">
                <a16:creationId xmlns:a16="http://schemas.microsoft.com/office/drawing/2014/main" id="{8EE5A3F0-C448-A59A-4F11-512041DB0E3E}"/>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995ABA27-4B50-A0AD-30AF-FA080F25B072}"/>
              </a:ext>
            </a:extLst>
          </p:cNvPr>
          <p:cNvGraphicFramePr>
            <a:graphicFrameLocks/>
          </p:cNvGraphicFramePr>
          <p:nvPr/>
        </p:nvGraphicFramePr>
        <p:xfrm>
          <a:off x="4579258" y="1141495"/>
          <a:ext cx="4057904" cy="1499236"/>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Ozono Lotion FPS50+ 120ml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59.1%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Ozono Spray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70.6%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Ozono Duo Defense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67.5%</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Hawaiian Tropic Ozono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3E3B02DE-75EF-F424-B176-29343CF1F346}"/>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3C0851D9-5942-362F-9D36-992B968A2E62}"/>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C62BA405-7BF8-C3B0-21CE-2C514CA3B31C}"/>
              </a:ext>
            </a:extLst>
          </p:cNvPr>
          <p:cNvSpPr>
            <a:spLocks noGrp="1"/>
          </p:cNvSpPr>
          <p:nvPr>
            <p:ph type="sldNum" sz="quarter" idx="16"/>
          </p:nvPr>
        </p:nvSpPr>
        <p:spPr/>
        <p:txBody>
          <a:bodyPr/>
          <a:lstStyle/>
          <a:p>
            <a:fld id="{7B1F438D-4EAF-094E-9162-80CF3EF77236}" type="slidenum">
              <a:rPr lang="en-US" smtClean="0"/>
              <a:pPr/>
              <a:t>27</a:t>
            </a:fld>
            <a:endParaRPr lang="en-US"/>
          </a:p>
        </p:txBody>
      </p:sp>
      <p:sp>
        <p:nvSpPr>
          <p:cNvPr id="3" name="TextBox Y">
            <a:extLst>
              <a:ext uri="{FF2B5EF4-FFF2-40B4-BE49-F238E27FC236}">
                <a16:creationId xmlns:a16="http://schemas.microsoft.com/office/drawing/2014/main" id="{CAADDAB3-1669-06F9-B428-47A6ADF1FCD9}"/>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851953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E0E1E-112B-7B55-964F-9E2A852F4364}"/>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6D8D826-9A0A-0817-94CB-34EF3F946D9D}"/>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791E61A2-D8B3-7382-5F90-BDC7FE3245DA}"/>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CB4FFA52-632F-D032-3ED3-F190BE25177B}"/>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Lotion FPS50+ 120ml | Walmart | Assuming no other products are changing prices</a:t>
            </a:r>
          </a:p>
        </p:txBody>
      </p:sp>
      <p:sp>
        <p:nvSpPr>
          <p:cNvPr id="10" name="Title 9">
            <a:extLst>
              <a:ext uri="{FF2B5EF4-FFF2-40B4-BE49-F238E27FC236}">
                <a16:creationId xmlns:a16="http://schemas.microsoft.com/office/drawing/2014/main" id="{475ECE3B-0E8C-F007-11B1-A16859BCA88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53CE6025-8554-05BA-64ED-C87143C21783}"/>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65917B9D-C2DF-63A1-FAB3-8F45913B1C65}"/>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B9922C4C-FAAB-EC65-D57E-F9D5BD5E7CE6}"/>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60091909-7DA7-D5A2-9911-91E62BB8C7E0}"/>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5A2F2CB-BDFD-5E2B-D6C9-8B677EF77EF4}"/>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FD93123C-870B-7994-FC92-278098A39B76}"/>
              </a:ext>
            </a:extLst>
          </p:cNvPr>
          <p:cNvSpPr>
            <a:spLocks noGrp="1"/>
          </p:cNvSpPr>
          <p:nvPr>
            <p:ph type="sldNum" sz="quarter" idx="16"/>
          </p:nvPr>
        </p:nvSpPr>
        <p:spPr/>
        <p:txBody>
          <a:bodyPr/>
          <a:lstStyle/>
          <a:p>
            <a:fld id="{7B1F438D-4EAF-094E-9162-80CF3EF77236}" type="slidenum">
              <a:rPr lang="en-US" smtClean="0"/>
              <a:pPr/>
              <a:t>28</a:t>
            </a:fld>
            <a:endParaRPr lang="en-US"/>
          </a:p>
        </p:txBody>
      </p:sp>
      <p:sp>
        <p:nvSpPr>
          <p:cNvPr id="22" name="Rectangle 21">
            <a:extLst>
              <a:ext uri="{FF2B5EF4-FFF2-40B4-BE49-F238E27FC236}">
                <a16:creationId xmlns:a16="http://schemas.microsoft.com/office/drawing/2014/main" id="{46F11522-FCCB-F999-4312-D9295D453850}"/>
              </a:ext>
            </a:extLst>
          </p:cNvPr>
          <p:cNvSpPr/>
          <p:nvPr/>
        </p:nvSpPr>
        <p:spPr>
          <a:xfrm>
            <a:off x="972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215562A6-B56C-9765-4524-4EFD5644F03B}"/>
              </a:ext>
            </a:extLst>
          </p:cNvPr>
          <p:cNvSpPr/>
          <p:nvPr/>
        </p:nvSpPr>
        <p:spPr>
          <a:xfrm>
            <a:off x="198936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71901441-11BC-5B5E-FB74-A14839CF288E}"/>
              </a:ext>
            </a:extLst>
          </p:cNvPr>
          <p:cNvSpPr/>
          <p:nvPr/>
        </p:nvSpPr>
        <p:spPr>
          <a:xfrm>
            <a:off x="25545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a:extLst>
              <a:ext uri="{FF2B5EF4-FFF2-40B4-BE49-F238E27FC236}">
                <a16:creationId xmlns:a16="http://schemas.microsoft.com/office/drawing/2014/main" id="{50AD799F-8B83-0241-5EBD-9399C639C472}"/>
              </a:ext>
            </a:extLst>
          </p:cNvPr>
          <p:cNvSpPr/>
          <p:nvPr/>
        </p:nvSpPr>
        <p:spPr>
          <a:xfrm>
            <a:off x="2950200" y="1458000"/>
            <a:ext cx="1695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a:extLst>
              <a:ext uri="{FF2B5EF4-FFF2-40B4-BE49-F238E27FC236}">
                <a16:creationId xmlns:a16="http://schemas.microsoft.com/office/drawing/2014/main" id="{CBE61278-C2B8-F187-E594-699967C32A80}"/>
              </a:ext>
            </a:extLst>
          </p:cNvPr>
          <p:cNvSpPr/>
          <p:nvPr/>
        </p:nvSpPr>
        <p:spPr>
          <a:xfrm>
            <a:off x="464580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886725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DC3D9-8BBD-3689-A624-70802A34CD5C}"/>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7337BEB6-4271-4CE5-F0A9-4FDE77D4069C}"/>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9E89D27F-D96F-C0CD-785A-4136147FD3C7}"/>
              </a:ext>
            </a:extLst>
          </p:cNvPr>
          <p:cNvGraphicFramePr>
            <a:graphicFrameLocks noGrp="1"/>
          </p:cNvGraphicFramePr>
          <p:nvPr/>
        </p:nvGraphicFramePr>
        <p:xfrm>
          <a:off x="4645532" y="1133206"/>
          <a:ext cx="3994468" cy="3715609"/>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7145CD19-A489-4628-2AC4-A521A8116C1B}"/>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0DA6D80F-9C26-EC63-1795-0AA64A480711}"/>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124A9A6D-F1A4-FE46-B4DA-2503B1C3BAE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Lotion FPS50+ 120ml (0.9%) | Up &amp; Down Pricing | Walmart | Assumes no other are changing prices</a:t>
            </a:r>
          </a:p>
        </p:txBody>
      </p:sp>
      <p:sp>
        <p:nvSpPr>
          <p:cNvPr id="4" name="Title1">
            <a:extLst>
              <a:ext uri="{FF2B5EF4-FFF2-40B4-BE49-F238E27FC236}">
                <a16:creationId xmlns:a16="http://schemas.microsoft.com/office/drawing/2014/main" id="{56B4B346-4B98-5E6D-986E-50BFFFA3541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064578C8-0F48-47F1-ED55-0E2B7A0E1E24}"/>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E1027333-D7FB-CE74-D2B5-E2AAEFC1E6E7}"/>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B54D0781-B9CD-2C10-902A-965EBBD5EF78}"/>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49E87D5-5125-682B-AEDF-9CF26248D71C}"/>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B97F5B77-0A79-FA93-4D98-BAFAE5EFCA1E}"/>
              </a:ext>
            </a:extLst>
          </p:cNvPr>
          <p:cNvSpPr>
            <a:spLocks noGrp="1"/>
          </p:cNvSpPr>
          <p:nvPr>
            <p:ph type="sldNum" sz="quarter" idx="16"/>
          </p:nvPr>
        </p:nvSpPr>
        <p:spPr/>
        <p:txBody>
          <a:bodyPr/>
          <a:lstStyle/>
          <a:p>
            <a:fld id="{7B1F438D-4EAF-094E-9162-80CF3EF77236}" type="slidenum">
              <a:rPr lang="en-US" smtClean="0"/>
              <a:pPr/>
              <a:t>29</a:t>
            </a:fld>
            <a:endParaRPr lang="en-US"/>
          </a:p>
        </p:txBody>
      </p:sp>
    </p:spTree>
    <p:extLst>
      <p:ext uri="{BB962C8B-B14F-4D97-AF65-F5344CB8AC3E}">
        <p14:creationId xmlns:p14="http://schemas.microsoft.com/office/powerpoint/2010/main" val="3556321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FA00C-C49B-530D-2437-7AF343A6CB97}"/>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C42157B2-F7AE-11D4-1206-E1E635737943}"/>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9866F177-5BBC-4BA6-346B-4923AFA6F190}"/>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12" name="Head">
            <a:extLst>
              <a:ext uri="{FF2B5EF4-FFF2-40B4-BE49-F238E27FC236}">
                <a16:creationId xmlns:a16="http://schemas.microsoft.com/office/drawing/2014/main" id="{942EDB51-2264-E8D5-81AD-D03614876900}"/>
              </a:ext>
            </a:extLst>
          </p:cNvPr>
          <p:cNvSpPr>
            <a:spLocks noGrp="1"/>
          </p:cNvSpPr>
          <p:nvPr>
            <p:ph type="body" sz="quarter" idx="18"/>
          </p:nvPr>
        </p:nvSpPr>
        <p:spPr>
          <a:xfrm>
            <a:off x="503238" y="774000"/>
            <a:ext cx="8136762" cy="360000"/>
          </a:xfrm>
        </p:spPr>
        <p:txBody>
          <a:bodyPr/>
          <a:lstStyle/>
          <a:p>
            <a:pPr>
              <a:defRPr sz="1200"/>
            </a:pPr>
            <a:r>
              <a:t>Based on price change | by Brand | Facial Sunscreen | Walmart</a:t>
            </a:r>
          </a:p>
        </p:txBody>
      </p:sp>
      <p:sp>
        <p:nvSpPr>
          <p:cNvPr id="3" name="Title 2">
            <a:extLst>
              <a:ext uri="{FF2B5EF4-FFF2-40B4-BE49-F238E27FC236}">
                <a16:creationId xmlns:a16="http://schemas.microsoft.com/office/drawing/2014/main" id="{3B3059D7-AD2B-99EF-731C-5CBB7C26BD09}"/>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CA30968A-D4C3-58BA-AA15-E269C00FDDC5}"/>
              </a:ext>
            </a:extLst>
          </p:cNvPr>
          <p:cNvGraphicFramePr>
            <a:graphicFrameLocks/>
          </p:cNvGraphicFramePr>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4CBC38B0-98A9-4267-9E4D-BE4BD677C983}"/>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C5C95EFE-81CB-8166-C797-FC8A31EA4A1F}"/>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DAD2CEA9-3517-A154-81DC-3E69B25DEB5F}"/>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28509205-E3F8-8A15-338B-67C8AB5B8CC6}"/>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A06EEE94-FD3D-AC30-B121-EA60C66CB7A6}"/>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80C6209C-299D-783D-7747-2E36E44B3DE5}"/>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7B4CF00A-250A-9C24-FA11-C5D43B074E1A}"/>
              </a:ext>
            </a:extLst>
          </p:cNvPr>
          <p:cNvSpPr>
            <a:spLocks noGrp="1"/>
          </p:cNvSpPr>
          <p:nvPr>
            <p:ph type="dt" sz="half" idx="14"/>
          </p:nvPr>
        </p:nvSpPr>
        <p:spPr/>
        <p:txBody>
          <a:bodyPr/>
          <a:lstStyle/>
          <a:p>
            <a:fld id="{AD583B17-CA9E-4798-A693-AB6BF9A9B56D}" type="datetime1">
              <a:rPr lang="en-US" smtClean="0"/>
              <a:t>7/24/2025</a:t>
            </a:fld>
            <a:endParaRPr lang="en-US"/>
          </a:p>
        </p:txBody>
      </p:sp>
      <p:sp>
        <p:nvSpPr>
          <p:cNvPr id="9" name="Slide Number Placeholder 8">
            <a:extLst>
              <a:ext uri="{FF2B5EF4-FFF2-40B4-BE49-F238E27FC236}">
                <a16:creationId xmlns:a16="http://schemas.microsoft.com/office/drawing/2014/main" id="{1050E30F-C5EE-B804-A796-B94EB26DE4CF}"/>
              </a:ext>
            </a:extLst>
          </p:cNvPr>
          <p:cNvSpPr>
            <a:spLocks noGrp="1"/>
          </p:cNvSpPr>
          <p:nvPr>
            <p:ph type="sldNum" sz="quarter" idx="16"/>
          </p:nvPr>
        </p:nvSpPr>
        <p:spPr/>
        <p:txBody>
          <a:bodyPr/>
          <a:lstStyle/>
          <a:p>
            <a:fld id="{7B1F438D-4EAF-094E-9162-80CF3EF77236}" type="slidenum">
              <a:rPr lang="en-US" smtClean="0"/>
              <a:pPr/>
              <a:t>3</a:t>
            </a:fld>
            <a:endParaRPr lang="en-US"/>
          </a:p>
        </p:txBody>
      </p:sp>
    </p:spTree>
    <p:extLst>
      <p:ext uri="{BB962C8B-B14F-4D97-AF65-F5344CB8AC3E}">
        <p14:creationId xmlns:p14="http://schemas.microsoft.com/office/powerpoint/2010/main" val="772090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044BD-745A-05BF-DF6A-2B138FE8D78A}"/>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C0584D-433E-1E15-E403-800097776EA9}"/>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EA585EE2-2F5F-5025-22D2-761AFDC58724}"/>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7044F57C-5311-AD6A-CF2A-26F9AFDE737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Spray FPS50+ 180ml | Walmart | Assuming no other products are changing prices</a:t>
            </a:r>
          </a:p>
        </p:txBody>
      </p:sp>
      <p:sp>
        <p:nvSpPr>
          <p:cNvPr id="10" name="Title 9">
            <a:extLst>
              <a:ext uri="{FF2B5EF4-FFF2-40B4-BE49-F238E27FC236}">
                <a16:creationId xmlns:a16="http://schemas.microsoft.com/office/drawing/2014/main" id="{86979EFC-55AF-9F21-CC2C-4DB7AC1B38D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80B3C2A2-F878-D0BC-45DC-9450D99BE836}"/>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F11D1B1D-773B-EC93-26D7-503B5F3D547E}"/>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8E501B2D-6D62-6CA7-6EE3-969A0908D4A4}"/>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C0F04808-D297-7D74-EB09-6480EEFF9105}"/>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88CCACBD-BA05-000A-9113-000D923448C9}"/>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0855EE29-EA69-A108-9D02-D3325EADB051}"/>
              </a:ext>
            </a:extLst>
          </p:cNvPr>
          <p:cNvSpPr>
            <a:spLocks noGrp="1"/>
          </p:cNvSpPr>
          <p:nvPr>
            <p:ph type="sldNum" sz="quarter" idx="16"/>
          </p:nvPr>
        </p:nvSpPr>
        <p:spPr/>
        <p:txBody>
          <a:bodyPr/>
          <a:lstStyle/>
          <a:p>
            <a:fld id="{7B1F438D-4EAF-094E-9162-80CF3EF77236}" type="slidenum">
              <a:rPr lang="en-US" smtClean="0"/>
              <a:pPr/>
              <a:t>30</a:t>
            </a:fld>
            <a:endParaRPr lang="en-US"/>
          </a:p>
        </p:txBody>
      </p:sp>
      <p:sp>
        <p:nvSpPr>
          <p:cNvPr id="22" name="Rectangle 21">
            <a:extLst>
              <a:ext uri="{FF2B5EF4-FFF2-40B4-BE49-F238E27FC236}">
                <a16:creationId xmlns:a16="http://schemas.microsoft.com/office/drawing/2014/main" id="{D6EC7E15-002B-3FEB-5955-D8B0D7C079A9}"/>
              </a:ext>
            </a:extLst>
          </p:cNvPr>
          <p:cNvSpPr/>
          <p:nvPr/>
        </p:nvSpPr>
        <p:spPr>
          <a:xfrm>
            <a:off x="972000" y="1458000"/>
            <a:ext cx="8478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5CB9A930-16D0-80DD-3BC8-76097EE7C40C}"/>
              </a:ext>
            </a:extLst>
          </p:cNvPr>
          <p:cNvSpPr/>
          <p:nvPr/>
        </p:nvSpPr>
        <p:spPr>
          <a:xfrm>
            <a:off x="1819800" y="1458000"/>
            <a:ext cx="33346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8EB149C0-BF80-EC18-3171-8EDC5C656BAB}"/>
              </a:ext>
            </a:extLst>
          </p:cNvPr>
          <p:cNvSpPr/>
          <p:nvPr/>
        </p:nvSpPr>
        <p:spPr>
          <a:xfrm>
            <a:off x="5154480" y="1458000"/>
            <a:ext cx="12434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a:extLst>
              <a:ext uri="{FF2B5EF4-FFF2-40B4-BE49-F238E27FC236}">
                <a16:creationId xmlns:a16="http://schemas.microsoft.com/office/drawing/2014/main" id="{9B21F388-C812-8A2E-FF92-951410CEEADA}"/>
              </a:ext>
            </a:extLst>
          </p:cNvPr>
          <p:cNvSpPr/>
          <p:nvPr/>
        </p:nvSpPr>
        <p:spPr>
          <a:xfrm>
            <a:off x="6397920" y="1458000"/>
            <a:ext cx="226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902035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4EA46-BD83-5BFC-CD79-58D822B8AE4E}"/>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1F52E537-6ECF-0C87-79A8-CD222E1E69F2}"/>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23D08B11-BDA4-16C9-4646-31E70CCBB3E9}"/>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D942A6B1-ADE0-B339-6866-1E3BA00BED96}"/>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204A6C75-0B33-46D5-1782-416CA823E6F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B42F2518-8AEA-AD9A-3DEC-EF323FEDB85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Spray FPS50+ 180ml (0.5%) | Up &amp; Down Pricing | Walmart | Assumes no other are changing prices</a:t>
            </a:r>
          </a:p>
        </p:txBody>
      </p:sp>
      <p:sp>
        <p:nvSpPr>
          <p:cNvPr id="4" name="Title1">
            <a:extLst>
              <a:ext uri="{FF2B5EF4-FFF2-40B4-BE49-F238E27FC236}">
                <a16:creationId xmlns:a16="http://schemas.microsoft.com/office/drawing/2014/main" id="{10D23A78-1276-A33E-BECB-9C4649F9F69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C9E90D6C-0D08-FF39-FB2E-3F8296267885}"/>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3A8C69E1-9784-9D63-B99E-AB550BB77A9D}"/>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22858DE2-D44F-2EE7-4241-DD41A5BFEA3F}"/>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B15C05B3-0D94-17C1-9D6E-C1A9BF65C449}"/>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0EC8A19E-3C6F-0A3A-57B7-EC18DDD32631}"/>
              </a:ext>
            </a:extLst>
          </p:cNvPr>
          <p:cNvSpPr>
            <a:spLocks noGrp="1"/>
          </p:cNvSpPr>
          <p:nvPr>
            <p:ph type="sldNum" sz="quarter" idx="16"/>
          </p:nvPr>
        </p:nvSpPr>
        <p:spPr/>
        <p:txBody>
          <a:bodyPr/>
          <a:lstStyle/>
          <a:p>
            <a:fld id="{7B1F438D-4EAF-094E-9162-80CF3EF77236}" type="slidenum">
              <a:rPr lang="en-US" smtClean="0"/>
              <a:pPr/>
              <a:t>31</a:t>
            </a:fld>
            <a:endParaRPr lang="en-US"/>
          </a:p>
        </p:txBody>
      </p:sp>
    </p:spTree>
    <p:extLst>
      <p:ext uri="{BB962C8B-B14F-4D97-AF65-F5344CB8AC3E}">
        <p14:creationId xmlns:p14="http://schemas.microsoft.com/office/powerpoint/2010/main" val="1512765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F0AEB-4BBB-5536-2FB8-0DFC31D06502}"/>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0DBD8DC-DB40-B29B-114A-FD4B5E6603DE}"/>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31F355E2-7336-3610-0368-C1AFF184ED60}"/>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E7723A8A-6A52-716B-964A-DAE68E79582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Duo Defense Lotion FPS50+ 180ml | Walmart | Assuming no other products are changing prices</a:t>
            </a:r>
          </a:p>
        </p:txBody>
      </p:sp>
      <p:sp>
        <p:nvSpPr>
          <p:cNvPr id="10" name="Title 9">
            <a:extLst>
              <a:ext uri="{FF2B5EF4-FFF2-40B4-BE49-F238E27FC236}">
                <a16:creationId xmlns:a16="http://schemas.microsoft.com/office/drawing/2014/main" id="{DCB1579E-4BCF-6B70-E5CB-FD17BA5578C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953298A7-71F7-B3CF-F8A1-2508FADD4ED6}"/>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74DB0947-1D4D-EC9C-D085-EF2113CD2C21}"/>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287F12CA-FBFC-9B4E-ADDE-36DE9AA58639}"/>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F58686CD-AF81-C90E-A168-435A7F7D1FAC}"/>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2731F0B-107B-6D5F-1FBD-009E4E605509}"/>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DFE30D6-1354-EB22-0FDF-76A0410F3CB1}"/>
              </a:ext>
            </a:extLst>
          </p:cNvPr>
          <p:cNvSpPr>
            <a:spLocks noGrp="1"/>
          </p:cNvSpPr>
          <p:nvPr>
            <p:ph type="sldNum" sz="quarter" idx="16"/>
          </p:nvPr>
        </p:nvSpPr>
        <p:spPr/>
        <p:txBody>
          <a:bodyPr/>
          <a:lstStyle/>
          <a:p>
            <a:fld id="{7B1F438D-4EAF-094E-9162-80CF3EF77236}" type="slidenum">
              <a:rPr lang="en-US" smtClean="0"/>
              <a:pPr/>
              <a:t>32</a:t>
            </a:fld>
            <a:endParaRPr lang="en-US"/>
          </a:p>
        </p:txBody>
      </p:sp>
      <p:sp>
        <p:nvSpPr>
          <p:cNvPr id="22" name="Rectangle 21">
            <a:extLst>
              <a:ext uri="{FF2B5EF4-FFF2-40B4-BE49-F238E27FC236}">
                <a16:creationId xmlns:a16="http://schemas.microsoft.com/office/drawing/2014/main" id="{441D24D0-8FB9-7A6A-F81E-02B22C0A9412}"/>
              </a:ext>
            </a:extLst>
          </p:cNvPr>
          <p:cNvSpPr/>
          <p:nvPr/>
        </p:nvSpPr>
        <p:spPr>
          <a:xfrm>
            <a:off x="972000" y="1458000"/>
            <a:ext cx="1978199"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C8C7433F-EBC5-073F-6A78-8C99E972FD7E}"/>
              </a:ext>
            </a:extLst>
          </p:cNvPr>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E9171404-250E-F2BC-A75B-8DF2EF437BF4}"/>
              </a:ext>
            </a:extLst>
          </p:cNvPr>
          <p:cNvSpPr/>
          <p:nvPr/>
        </p:nvSpPr>
        <p:spPr>
          <a:xfrm>
            <a:off x="3119760" y="1458000"/>
            <a:ext cx="1073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8CD30596-056B-B0AB-48BF-56BAE927A2DD}"/>
              </a:ext>
            </a:extLst>
          </p:cNvPr>
          <p:cNvSpPr/>
          <p:nvPr/>
        </p:nvSpPr>
        <p:spPr>
          <a:xfrm>
            <a:off x="4193639"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a:extLst>
              <a:ext uri="{FF2B5EF4-FFF2-40B4-BE49-F238E27FC236}">
                <a16:creationId xmlns:a16="http://schemas.microsoft.com/office/drawing/2014/main" id="{77AB23B2-C606-B809-D67F-A6EB4FB98946}"/>
              </a:ext>
            </a:extLst>
          </p:cNvPr>
          <p:cNvSpPr/>
          <p:nvPr/>
        </p:nvSpPr>
        <p:spPr>
          <a:xfrm>
            <a:off x="4645800"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251068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3BA35-B882-54CA-3E58-30D8CAD42235}"/>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3D432418-948F-1AEB-1C38-51E89200FF9D}"/>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06E6A023-60C3-A1D5-686A-12626B927BC0}"/>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Silk Hydration Lotion FPS50 180ml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09A2B5D0-B8D9-CCEE-23C4-11A5E8A3F1BC}"/>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B7338140-9057-4CC0-707C-ED4A01CBC6B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45C57FEE-A0EF-82D1-4032-F6FE0587D14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Duo Defense Lotion FPS50+ 180ml (0.5%) | Up &amp; Down Pricing | Walmart | Assumes no other are changing prices</a:t>
            </a:r>
          </a:p>
        </p:txBody>
      </p:sp>
      <p:sp>
        <p:nvSpPr>
          <p:cNvPr id="4" name="Title1">
            <a:extLst>
              <a:ext uri="{FF2B5EF4-FFF2-40B4-BE49-F238E27FC236}">
                <a16:creationId xmlns:a16="http://schemas.microsoft.com/office/drawing/2014/main" id="{9430C179-3EA9-1C38-256B-3F9C421DEF6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B72AC6EC-B3CE-5C84-0CB0-D565938A608B}"/>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40D616FE-5C87-970F-DAF2-9A97F57F16F7}"/>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E9D6FD5F-C3FE-1F25-356A-4964D7517A2C}"/>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B814FB9-E601-F4A2-52CB-D4BEE57FFD0D}"/>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40C95BAB-8E2D-0B27-2F7C-1B61E5C38DE0}"/>
              </a:ext>
            </a:extLst>
          </p:cNvPr>
          <p:cNvSpPr>
            <a:spLocks noGrp="1"/>
          </p:cNvSpPr>
          <p:nvPr>
            <p:ph type="sldNum" sz="quarter" idx="16"/>
          </p:nvPr>
        </p:nvSpPr>
        <p:spPr/>
        <p:txBody>
          <a:bodyPr/>
          <a:lstStyle/>
          <a:p>
            <a:fld id="{7B1F438D-4EAF-094E-9162-80CF3EF77236}" type="slidenum">
              <a:rPr lang="en-US" smtClean="0"/>
              <a:pPr/>
              <a:t>33</a:t>
            </a:fld>
            <a:endParaRPr lang="en-US"/>
          </a:p>
        </p:txBody>
      </p:sp>
    </p:spTree>
    <p:extLst>
      <p:ext uri="{BB962C8B-B14F-4D97-AF65-F5344CB8AC3E}">
        <p14:creationId xmlns:p14="http://schemas.microsoft.com/office/powerpoint/2010/main" val="3109673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9CB35-6581-1C26-C279-1E1A8B95DDA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A04419F-892F-7FE4-C2EE-0E229120C855}"/>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261E26E9-0016-92C1-2B04-A00AC10CD23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EDE7D86E-8F4D-82B3-EC98-3DD014F875A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Lotion FPS50+ 240ml | Walmart | Assuming no other products are changing prices</a:t>
            </a:r>
          </a:p>
        </p:txBody>
      </p:sp>
      <p:sp>
        <p:nvSpPr>
          <p:cNvPr id="10" name="Title 9">
            <a:extLst>
              <a:ext uri="{FF2B5EF4-FFF2-40B4-BE49-F238E27FC236}">
                <a16:creationId xmlns:a16="http://schemas.microsoft.com/office/drawing/2014/main" id="{B5C172A1-A7A0-B2DB-8366-2335502BCB0F}"/>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CD263290-EF5F-1EDD-EC7C-E0E98B8CC66D}"/>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FE928558-0700-391C-B21A-9AD9568B75F9}"/>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489039E2-EC06-E28C-CFC2-9EF85956787E}"/>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FEEEF3CC-5971-9119-8B33-3671D073398D}"/>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2CDE625D-0AF9-781A-2BB4-BCC75C4D0E42}"/>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10430137-BC13-18B4-FB82-1C7D7ACE4CCC}"/>
              </a:ext>
            </a:extLst>
          </p:cNvPr>
          <p:cNvSpPr>
            <a:spLocks noGrp="1"/>
          </p:cNvSpPr>
          <p:nvPr>
            <p:ph type="sldNum" sz="quarter" idx="16"/>
          </p:nvPr>
        </p:nvSpPr>
        <p:spPr/>
        <p:txBody>
          <a:bodyPr/>
          <a:lstStyle/>
          <a:p>
            <a:fld id="{7B1F438D-4EAF-094E-9162-80CF3EF77236}" type="slidenum">
              <a:rPr lang="en-US" smtClean="0"/>
              <a:pPr/>
              <a:t>34</a:t>
            </a:fld>
            <a:endParaRPr lang="en-US"/>
          </a:p>
        </p:txBody>
      </p:sp>
      <p:sp>
        <p:nvSpPr>
          <p:cNvPr id="22" name="Rectangle 21">
            <a:extLst>
              <a:ext uri="{FF2B5EF4-FFF2-40B4-BE49-F238E27FC236}">
                <a16:creationId xmlns:a16="http://schemas.microsoft.com/office/drawing/2014/main" id="{A0316EA3-008D-3CA5-7501-32D06A82E9FF}"/>
              </a:ext>
            </a:extLst>
          </p:cNvPr>
          <p:cNvSpPr/>
          <p:nvPr/>
        </p:nvSpPr>
        <p:spPr>
          <a:xfrm>
            <a:off x="972000" y="1458000"/>
            <a:ext cx="1978199"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32C0CCCF-6933-629C-2D46-8ABB420FE28A}"/>
              </a:ext>
            </a:extLst>
          </p:cNvPr>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5DA3DED5-B063-D316-BE7A-2EECAB8B241C}"/>
              </a:ext>
            </a:extLst>
          </p:cNvPr>
          <p:cNvSpPr/>
          <p:nvPr/>
        </p:nvSpPr>
        <p:spPr>
          <a:xfrm>
            <a:off x="311976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358492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A4A13-9F63-A9F3-C830-F6778D5A8874}"/>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5852271B-A16B-1D41-1F0C-B921562A1E6C}"/>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319166CB-C082-D98B-04CB-C9061292403F}"/>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0A37517D-246F-7791-315D-6D4D1098AB9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EA0FA436-7E27-65F9-F557-B5CED29C03AA}"/>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F09FE7C0-277A-CA1D-C287-9C87352DEAD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Lotion FPS50+ 240ml (4.4%) | Up &amp; Down Pricing | Walmart | Assumes no other are changing prices</a:t>
            </a:r>
          </a:p>
        </p:txBody>
      </p:sp>
      <p:sp>
        <p:nvSpPr>
          <p:cNvPr id="4" name="Title1">
            <a:extLst>
              <a:ext uri="{FF2B5EF4-FFF2-40B4-BE49-F238E27FC236}">
                <a16:creationId xmlns:a16="http://schemas.microsoft.com/office/drawing/2014/main" id="{2BD72BDC-1E1D-533F-FD3D-322F18583FD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9E3B05FD-309A-D551-F139-D9DDE7CB0CAA}"/>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E8A94CE0-16BE-C47A-1B5C-CC89FCA7E1F3}"/>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086DCE0F-A702-FC10-323E-FCB924153F7D}"/>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BFC5C471-1545-DA1F-8623-E3FA52D97E9D}"/>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F8F667A1-28CC-3FD4-6311-F0FF195D12FF}"/>
              </a:ext>
            </a:extLst>
          </p:cNvPr>
          <p:cNvSpPr>
            <a:spLocks noGrp="1"/>
          </p:cNvSpPr>
          <p:nvPr>
            <p:ph type="sldNum" sz="quarter" idx="16"/>
          </p:nvPr>
        </p:nvSpPr>
        <p:spPr/>
        <p:txBody>
          <a:bodyPr/>
          <a:lstStyle/>
          <a:p>
            <a:fld id="{7B1F438D-4EAF-094E-9162-80CF3EF77236}" type="slidenum">
              <a:rPr lang="en-US" smtClean="0"/>
              <a:pPr/>
              <a:t>35</a:t>
            </a:fld>
            <a:endParaRPr lang="en-US"/>
          </a:p>
        </p:txBody>
      </p:sp>
    </p:spTree>
    <p:extLst>
      <p:ext uri="{BB962C8B-B14F-4D97-AF65-F5344CB8AC3E}">
        <p14:creationId xmlns:p14="http://schemas.microsoft.com/office/powerpoint/2010/main" val="2547690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23E23-372D-5F92-F847-8C372DCEBF04}"/>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F001435-D3DC-3F94-A8B8-0F21E7DF7F59}"/>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D471C185-B62C-F2B4-E9BF-01FE9A389EB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43606E76-EF7B-9FD7-62D2-2A7A99C768E8}"/>
              </a:ext>
            </a:extLst>
          </p:cNvPr>
          <p:cNvSpPr>
            <a:spLocks noGrp="1"/>
          </p:cNvSpPr>
          <p:nvPr>
            <p:ph type="body" sz="quarter" idx="18"/>
          </p:nvPr>
        </p:nvSpPr>
        <p:spPr>
          <a:xfrm>
            <a:off x="503238" y="774000"/>
            <a:ext cx="8136762" cy="360000"/>
          </a:xfrm>
        </p:spPr>
        <p:txBody>
          <a:bodyPr/>
          <a:lstStyle/>
          <a:p>
            <a:pPr>
              <a:defRPr sz="1200">
                <a:latin typeface="Nexa Bold (Headings)"/>
              </a:defRPr>
            </a:pPr>
            <a:r>
              <a:t>HT Ozono Innovation | Price Elasticity | Walmart | Assumes no other products are changing prices</a:t>
            </a:r>
          </a:p>
        </p:txBody>
      </p:sp>
      <p:sp>
        <p:nvSpPr>
          <p:cNvPr id="18" name="Title 17">
            <a:extLst>
              <a:ext uri="{FF2B5EF4-FFF2-40B4-BE49-F238E27FC236}">
                <a16:creationId xmlns:a16="http://schemas.microsoft.com/office/drawing/2014/main" id="{913EF207-C3DB-685E-8680-BD793CBB0585}"/>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3B4BB31B-16ED-2848-3F9A-13F9EAF13697}"/>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Ozono Lotion FPS50+ 300ml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Ozono Stick FPS50+ 42g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Ozono Ultra-Light FPS50+ 140ml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605006E9-4817-3CA5-B52E-86F0DAEA5C63}"/>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7CA44E71-F6C6-56E2-15AD-FDA29F21CD71}"/>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27136ABE-F292-3752-3CF0-FB60A0714056}"/>
              </a:ext>
            </a:extLst>
          </p:cNvPr>
          <p:cNvSpPr>
            <a:spLocks noGrp="1"/>
          </p:cNvSpPr>
          <p:nvPr>
            <p:ph type="sldNum" sz="quarter" idx="16"/>
          </p:nvPr>
        </p:nvSpPr>
        <p:spPr/>
        <p:txBody>
          <a:bodyPr/>
          <a:lstStyle/>
          <a:p>
            <a:fld id="{7B1F438D-4EAF-094E-9162-80CF3EF77236}" type="slidenum">
              <a:rPr lang="en-US" smtClean="0"/>
              <a:pPr/>
              <a:t>36</a:t>
            </a:fld>
            <a:endParaRPr lang="en-US"/>
          </a:p>
        </p:txBody>
      </p:sp>
      <p:sp>
        <p:nvSpPr>
          <p:cNvPr id="3" name="TextBox Y">
            <a:extLst>
              <a:ext uri="{FF2B5EF4-FFF2-40B4-BE49-F238E27FC236}">
                <a16:creationId xmlns:a16="http://schemas.microsoft.com/office/drawing/2014/main" id="{F86FE20E-38DC-2102-A3BE-2DAB3E1ECCC0}"/>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216662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5FB5C-1F87-4170-8627-957DE7733847}"/>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A33E657A-B71D-E4CA-1A52-47E1090DF5F9}"/>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0247E9F7-DF90-4698-0092-8E11F621E4D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0D5EF09-29DC-AF66-000C-E827D7339E3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Lotion FPS50+ 300ml | Walmart | Assuming no other products are changing prices</a:t>
            </a:r>
          </a:p>
        </p:txBody>
      </p:sp>
      <p:sp>
        <p:nvSpPr>
          <p:cNvPr id="10" name="Title 9">
            <a:extLst>
              <a:ext uri="{FF2B5EF4-FFF2-40B4-BE49-F238E27FC236}">
                <a16:creationId xmlns:a16="http://schemas.microsoft.com/office/drawing/2014/main" id="{014290B3-E9E1-996E-5808-DB2E3DC558E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0B6368CC-D7E8-BCFC-A732-43CA8160B9F5}"/>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C7A83F73-CB5F-6EAD-D77F-73D3EDC1330A}"/>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FD288000-A9DC-C7BE-B12E-2A3E1C11B674}"/>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337880F4-8E65-EC87-26E7-1C5B8929F286}"/>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F578E0F-1C64-83A4-69A7-FDF6F4D0241A}"/>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2DC0A68E-B911-51B2-84D3-53AAB6C99CCB}"/>
              </a:ext>
            </a:extLst>
          </p:cNvPr>
          <p:cNvSpPr>
            <a:spLocks noGrp="1"/>
          </p:cNvSpPr>
          <p:nvPr>
            <p:ph type="sldNum" sz="quarter" idx="16"/>
          </p:nvPr>
        </p:nvSpPr>
        <p:spPr/>
        <p:txBody>
          <a:bodyPr/>
          <a:lstStyle/>
          <a:p>
            <a:fld id="{7B1F438D-4EAF-094E-9162-80CF3EF77236}" type="slidenum">
              <a:rPr lang="en-US" smtClean="0"/>
              <a:pPr/>
              <a:t>37</a:t>
            </a:fld>
            <a:endParaRPr lang="en-US"/>
          </a:p>
        </p:txBody>
      </p:sp>
      <p:sp>
        <p:nvSpPr>
          <p:cNvPr id="22" name="Rectangle 21">
            <a:extLst>
              <a:ext uri="{FF2B5EF4-FFF2-40B4-BE49-F238E27FC236}">
                <a16:creationId xmlns:a16="http://schemas.microsoft.com/office/drawing/2014/main" id="{B8938A8C-991F-9F7C-1298-9D6593BFF2D3}"/>
              </a:ext>
            </a:extLst>
          </p:cNvPr>
          <p:cNvSpPr/>
          <p:nvPr/>
        </p:nvSpPr>
        <p:spPr>
          <a:xfrm>
            <a:off x="972000" y="1458000"/>
            <a:ext cx="1921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3D032B98-8727-2B71-8B0F-905D8E165006}"/>
              </a:ext>
            </a:extLst>
          </p:cNvPr>
          <p:cNvSpPr/>
          <p:nvPr/>
        </p:nvSpPr>
        <p:spPr>
          <a:xfrm>
            <a:off x="289368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8AD5B524-2305-4284-E72D-2AA5A8E1BDFD}"/>
              </a:ext>
            </a:extLst>
          </p:cNvPr>
          <p:cNvSpPr/>
          <p:nvPr/>
        </p:nvSpPr>
        <p:spPr>
          <a:xfrm>
            <a:off x="311976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C720271E-6A50-CFE2-AC8C-7AAFF0718BDA}"/>
              </a:ext>
            </a:extLst>
          </p:cNvPr>
          <p:cNvSpPr/>
          <p:nvPr/>
        </p:nvSpPr>
        <p:spPr>
          <a:xfrm>
            <a:off x="4306680" y="1458000"/>
            <a:ext cx="23173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575850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EE88D-2C69-6F2D-05CD-C0A76ABA965C}"/>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4E3FAE9C-D0A7-7CB9-183B-D8887E5AA50E}"/>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1CD5D22C-64AE-D14E-FD04-FD9E83D2A5D6}"/>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F7A5AE4-E55F-B39B-E5C5-DE54646DFA2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2945135F-997B-E2A2-0FEC-D269BBC18234}"/>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BFAA7B76-C734-9F65-FC11-FBBF29501B3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Lotion FPS50+ 300ml (0.0%) | Up &amp; Down Pricing | Walmart | Assumes no other are changing prices</a:t>
            </a:r>
          </a:p>
        </p:txBody>
      </p:sp>
      <p:sp>
        <p:nvSpPr>
          <p:cNvPr id="4" name="Title1">
            <a:extLst>
              <a:ext uri="{FF2B5EF4-FFF2-40B4-BE49-F238E27FC236}">
                <a16:creationId xmlns:a16="http://schemas.microsoft.com/office/drawing/2014/main" id="{4DE0BED7-6035-4181-F59B-617BF182385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04DCDDC3-EA94-DA2A-1B5C-B45AA7A101DE}"/>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B63F9E5E-66D4-7094-10A4-BB057AEB4D3E}"/>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C6189882-E0F8-A975-20C0-814581938088}"/>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722BC8D-97E0-B044-6CE5-6B1471B9C2B2}"/>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B378EA73-E343-BEF5-CB11-82B213C5D4B6}"/>
              </a:ext>
            </a:extLst>
          </p:cNvPr>
          <p:cNvSpPr>
            <a:spLocks noGrp="1"/>
          </p:cNvSpPr>
          <p:nvPr>
            <p:ph type="sldNum" sz="quarter" idx="16"/>
          </p:nvPr>
        </p:nvSpPr>
        <p:spPr/>
        <p:txBody>
          <a:bodyPr/>
          <a:lstStyle/>
          <a:p>
            <a:fld id="{7B1F438D-4EAF-094E-9162-80CF3EF77236}" type="slidenum">
              <a:rPr lang="en-US" smtClean="0"/>
              <a:pPr/>
              <a:t>38</a:t>
            </a:fld>
            <a:endParaRPr lang="en-US"/>
          </a:p>
        </p:txBody>
      </p:sp>
    </p:spTree>
    <p:extLst>
      <p:ext uri="{BB962C8B-B14F-4D97-AF65-F5344CB8AC3E}">
        <p14:creationId xmlns:p14="http://schemas.microsoft.com/office/powerpoint/2010/main" val="1988818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0BA91-EA76-F6DC-2576-62A6B6211AB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00C605D5-499C-7345-5CAB-EF4D59BC0729}"/>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4BB956BE-9D8F-095A-0E5D-619091AF46F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E66237F9-4B8B-4FB5-D916-0E57BE0A086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Stick FPS50+ 42g | Walmart | Assuming no other products are changing prices</a:t>
            </a:r>
          </a:p>
        </p:txBody>
      </p:sp>
      <p:sp>
        <p:nvSpPr>
          <p:cNvPr id="10" name="Title 9">
            <a:extLst>
              <a:ext uri="{FF2B5EF4-FFF2-40B4-BE49-F238E27FC236}">
                <a16:creationId xmlns:a16="http://schemas.microsoft.com/office/drawing/2014/main" id="{55A6D279-F0E5-3C40-15F3-7AEBC7A2483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5477BAE2-6829-8422-272C-3075B0494E39}"/>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902403E-12F2-4B74-2479-04423D95F2C7}"/>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3FECACA2-523D-806D-CC2B-9822EAD4E8CF}"/>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7A6ED99F-05D2-FB96-A795-B8EEA5C2E599}"/>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8393E47-BB99-FDC4-C4A8-6A73D99A8E43}"/>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92334384-D5C9-C26C-6D4E-1FE41F2C2206}"/>
              </a:ext>
            </a:extLst>
          </p:cNvPr>
          <p:cNvSpPr>
            <a:spLocks noGrp="1"/>
          </p:cNvSpPr>
          <p:nvPr>
            <p:ph type="sldNum" sz="quarter" idx="16"/>
          </p:nvPr>
        </p:nvSpPr>
        <p:spPr/>
        <p:txBody>
          <a:bodyPr/>
          <a:lstStyle/>
          <a:p>
            <a:fld id="{7B1F438D-4EAF-094E-9162-80CF3EF77236}" type="slidenum">
              <a:rPr lang="en-US" smtClean="0"/>
              <a:pPr/>
              <a:t>39</a:t>
            </a:fld>
            <a:endParaRPr lang="en-US"/>
          </a:p>
        </p:txBody>
      </p:sp>
      <p:sp>
        <p:nvSpPr>
          <p:cNvPr id="22" name="Rectangle 21">
            <a:extLst>
              <a:ext uri="{FF2B5EF4-FFF2-40B4-BE49-F238E27FC236}">
                <a16:creationId xmlns:a16="http://schemas.microsoft.com/office/drawing/2014/main" id="{4D6D68A9-79F6-5C27-C5F8-C8B29E7EB09E}"/>
              </a:ext>
            </a:extLst>
          </p:cNvPr>
          <p:cNvSpPr/>
          <p:nvPr/>
        </p:nvSpPr>
        <p:spPr>
          <a:xfrm>
            <a:off x="972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2E0720CA-AE7C-3529-4D84-5F3059527ED1}"/>
              </a:ext>
            </a:extLst>
          </p:cNvPr>
          <p:cNvSpPr/>
          <p:nvPr/>
        </p:nvSpPr>
        <p:spPr>
          <a:xfrm>
            <a:off x="2498040" y="1458000"/>
            <a:ext cx="3391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ACFA511A-932F-2130-5CD3-16CA39803696}"/>
              </a:ext>
            </a:extLst>
          </p:cNvPr>
          <p:cNvSpPr/>
          <p:nvPr/>
        </p:nvSpPr>
        <p:spPr>
          <a:xfrm>
            <a:off x="283716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D437D3B9-170A-9B18-EE08-34A53AF1726D}"/>
              </a:ext>
            </a:extLst>
          </p:cNvPr>
          <p:cNvSpPr/>
          <p:nvPr/>
        </p:nvSpPr>
        <p:spPr>
          <a:xfrm>
            <a:off x="4363200" y="1458000"/>
            <a:ext cx="11304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a:extLst>
              <a:ext uri="{FF2B5EF4-FFF2-40B4-BE49-F238E27FC236}">
                <a16:creationId xmlns:a16="http://schemas.microsoft.com/office/drawing/2014/main" id="{6B73EFAE-17C0-2353-3DED-A8C6FF3CE2C6}"/>
              </a:ext>
            </a:extLst>
          </p:cNvPr>
          <p:cNvSpPr/>
          <p:nvPr/>
        </p:nvSpPr>
        <p:spPr>
          <a:xfrm>
            <a:off x="5493600" y="1458000"/>
            <a:ext cx="11304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918352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AAACA-82B5-CE60-81F0-C328A0E17945}"/>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E722DB-D220-CFF3-40AC-E877A4620FF0}"/>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F71538D6-ACBA-BC07-E2E6-6C80A6392D70}"/>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12" name="Head">
            <a:extLst>
              <a:ext uri="{FF2B5EF4-FFF2-40B4-BE49-F238E27FC236}">
                <a16:creationId xmlns:a16="http://schemas.microsoft.com/office/drawing/2014/main" id="{D3FF34D2-D0C6-F77D-E7C5-03DE6ECADB92}"/>
              </a:ext>
            </a:extLst>
          </p:cNvPr>
          <p:cNvSpPr>
            <a:spLocks noGrp="1"/>
          </p:cNvSpPr>
          <p:nvPr>
            <p:ph type="body" sz="quarter" idx="18"/>
          </p:nvPr>
        </p:nvSpPr>
        <p:spPr>
          <a:xfrm>
            <a:off x="503238" y="774000"/>
            <a:ext cx="8136762" cy="360000"/>
          </a:xfrm>
        </p:spPr>
        <p:txBody>
          <a:bodyPr/>
          <a:lstStyle/>
          <a:p>
            <a:pPr>
              <a:defRPr sz="1200"/>
            </a:pPr>
            <a:r>
              <a:t>Based on price change | by Brand | Sunscreen Kids | Walmart</a:t>
            </a:r>
          </a:p>
        </p:txBody>
      </p:sp>
      <p:sp>
        <p:nvSpPr>
          <p:cNvPr id="3" name="Title 2">
            <a:extLst>
              <a:ext uri="{FF2B5EF4-FFF2-40B4-BE49-F238E27FC236}">
                <a16:creationId xmlns:a16="http://schemas.microsoft.com/office/drawing/2014/main" id="{AABC8CD3-98DA-423F-6E95-AA55A409D383}"/>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31A0D735-9530-119F-33C8-597ACAA372A9}"/>
              </a:ext>
            </a:extLst>
          </p:cNvPr>
          <p:cNvGraphicFramePr>
            <a:graphicFrameLocks/>
          </p:cNvGraphicFramePr>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1B141C96-D45C-88CB-AD74-B3599D10BF0D}"/>
              </a:ext>
            </a:extLst>
          </p:cNvPr>
          <p:cNvSpPr/>
          <p:nvPr/>
        </p:nvSpPr>
        <p:spPr>
          <a:xfrm>
            <a:off x="3843446" y="1130497"/>
            <a:ext cx="4797140" cy="157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Low retention and high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E8A77068-98C0-D037-3BB6-4684C67B2A82}"/>
              </a:ext>
            </a:extLst>
          </p:cNvPr>
          <p:cNvSpPr/>
          <p:nvPr/>
        </p:nvSpPr>
        <p:spPr>
          <a:xfrm>
            <a:off x="3835181" y="3437981"/>
            <a:ext cx="4802300" cy="101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rPr>
              <a:t>High retention and high appeal</a:t>
            </a:r>
            <a:endParaRPr kumimoji="0" lang="en-CH" sz="900" b="1" i="0" u="none" strike="noStrike" kern="1200" cap="none" spc="0" normalizeH="0" baseline="0" noProof="0" dirty="0">
              <a:ln>
                <a:noFill/>
              </a:ln>
              <a:solidFill>
                <a:schemeClr val="accent3"/>
              </a:solidFill>
              <a:effectLst/>
              <a:uLnTx/>
              <a:uFillTx/>
              <a:latin typeface="Nexa Bold"/>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93947614-866C-13C6-D348-C1AFFBFC9817}"/>
              </a:ext>
            </a:extLst>
          </p:cNvPr>
          <p:cNvSpPr/>
          <p:nvPr/>
        </p:nvSpPr>
        <p:spPr>
          <a:xfrm>
            <a:off x="1274612" y="3427905"/>
            <a:ext cx="2438180" cy="1023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rPr>
              <a:t>High retention and low appeal</a:t>
            </a:r>
            <a:endParaRPr kumimoji="0" lang="en-CH" sz="900" b="1"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DC015826-9033-2F11-175D-7266F50D79B2}"/>
              </a:ext>
            </a:extLst>
          </p:cNvPr>
          <p:cNvSpPr/>
          <p:nvPr/>
        </p:nvSpPr>
        <p:spPr>
          <a:xfrm>
            <a:off x="1274612" y="1131888"/>
            <a:ext cx="2436345" cy="159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rPr>
              <a:t>Low retention and low appeal</a:t>
            </a:r>
            <a:endParaRPr kumimoji="0" lang="en-CH" sz="900" b="1" i="0" u="none" strike="noStrike" kern="1200" cap="none" spc="0" normalizeH="0" baseline="0" noProof="0" dirty="0">
              <a:ln>
                <a:noFill/>
              </a:ln>
              <a:solidFill>
                <a:srgbClr val="C00000"/>
              </a:solidFill>
              <a:effectLst/>
              <a:uLnTx/>
              <a:uFillTx/>
              <a:latin typeface="Nexa Bold"/>
              <a:ea typeface="Open Sans" panose="020B0606030504020204" pitchFamily="34" charset="0"/>
              <a:cs typeface="Open Sans" panose="020B0606030504020204" pitchFamily="34" charset="0"/>
            </a:endParaRPr>
          </a:p>
        </p:txBody>
      </p:sp>
      <p:sp>
        <p:nvSpPr>
          <p:cNvPr id="7" name="TextBox X">
            <a:extLst>
              <a:ext uri="{FF2B5EF4-FFF2-40B4-BE49-F238E27FC236}">
                <a16:creationId xmlns:a16="http://schemas.microsoft.com/office/drawing/2014/main" id="{A1E1970B-B3D3-F8E3-D9FD-27E61DBBDAE0}"/>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sz="800">
                <a:solidFill>
                  <a:srgbClr val="575555"/>
                </a:solidFill>
                <a:latin typeface="Nexa Bold"/>
              </a:defRPr>
            </a:pPr>
            <a:r>
              <a:t>Priced down by -10%</a:t>
            </a:r>
          </a:p>
        </p:txBody>
      </p:sp>
      <p:sp>
        <p:nvSpPr>
          <p:cNvPr id="6" name="TextBox Y">
            <a:extLst>
              <a:ext uri="{FF2B5EF4-FFF2-40B4-BE49-F238E27FC236}">
                <a16:creationId xmlns:a16="http://schemas.microsoft.com/office/drawing/2014/main" id="{48339CC5-0BC2-9BA2-E141-30D30769557E}"/>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algn="ctr">
              <a:defRPr sz="800">
                <a:solidFill>
                  <a:srgbClr val="575555"/>
                </a:solidFill>
                <a:latin typeface="Nexa Bold"/>
              </a:defRPr>
            </a:pPr>
            <a:r>
              <a:t>Priced up by +15%</a:t>
            </a:r>
          </a:p>
        </p:txBody>
      </p:sp>
      <p:sp>
        <p:nvSpPr>
          <p:cNvPr id="8" name="Date Placeholder 7">
            <a:extLst>
              <a:ext uri="{FF2B5EF4-FFF2-40B4-BE49-F238E27FC236}">
                <a16:creationId xmlns:a16="http://schemas.microsoft.com/office/drawing/2014/main" id="{56381E9F-B42C-0850-C05E-2BCB052148EB}"/>
              </a:ext>
            </a:extLst>
          </p:cNvPr>
          <p:cNvSpPr>
            <a:spLocks noGrp="1"/>
          </p:cNvSpPr>
          <p:nvPr>
            <p:ph type="dt" sz="half" idx="14"/>
          </p:nvPr>
        </p:nvSpPr>
        <p:spPr/>
        <p:txBody>
          <a:bodyPr/>
          <a:lstStyle/>
          <a:p>
            <a:fld id="{AD583B17-CA9E-4798-A693-AB6BF9A9B56D}" type="datetime1">
              <a:rPr lang="en-US" smtClean="0"/>
              <a:t>7/24/2025</a:t>
            </a:fld>
            <a:endParaRPr lang="en-US"/>
          </a:p>
        </p:txBody>
      </p:sp>
      <p:sp>
        <p:nvSpPr>
          <p:cNvPr id="9" name="Slide Number Placeholder 8">
            <a:extLst>
              <a:ext uri="{FF2B5EF4-FFF2-40B4-BE49-F238E27FC236}">
                <a16:creationId xmlns:a16="http://schemas.microsoft.com/office/drawing/2014/main" id="{9ED6D8C8-FA57-3BA5-41AC-E779CB6F3413}"/>
              </a:ext>
            </a:extLst>
          </p:cNvPr>
          <p:cNvSpPr>
            <a:spLocks noGrp="1"/>
          </p:cNvSpPr>
          <p:nvPr>
            <p:ph type="sldNum" sz="quarter" idx="16"/>
          </p:nvPr>
        </p:nvSpPr>
        <p:spPr/>
        <p:txBody>
          <a:bodyPr/>
          <a:lstStyle/>
          <a:p>
            <a:fld id="{7B1F438D-4EAF-094E-9162-80CF3EF77236}" type="slidenum">
              <a:rPr lang="en-US" smtClean="0"/>
              <a:pPr/>
              <a:t>4</a:t>
            </a:fld>
            <a:endParaRPr lang="en-US"/>
          </a:p>
        </p:txBody>
      </p:sp>
    </p:spTree>
    <p:extLst>
      <p:ext uri="{BB962C8B-B14F-4D97-AF65-F5344CB8AC3E}">
        <p14:creationId xmlns:p14="http://schemas.microsoft.com/office/powerpoint/2010/main" val="1192790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2FFA1-4DE2-9BAF-5458-E196EA3A80C5}"/>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0ED4C54F-8F60-6544-6AC2-76ADE5513093}"/>
              </a:ext>
            </a:extLst>
          </p:cNvPr>
          <p:cNvGraphicFramePr>
            <a:graphicFrameLocks noGrp="1"/>
          </p:cNvGraphicFramePr>
          <p:nvPr/>
        </p:nvGraphicFramePr>
        <p:xfrm>
          <a:off x="535405" y="1133206"/>
          <a:ext cx="3996001" cy="3713820"/>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Ultra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427AB8F6-8E20-4EB2-7D8F-2D59306BA62D}"/>
              </a:ext>
            </a:extLst>
          </p:cNvPr>
          <p:cNvGraphicFramePr>
            <a:graphicFrameLocks noGrp="1"/>
          </p:cNvGraphicFramePr>
          <p:nvPr/>
        </p:nvGraphicFramePr>
        <p:xfrm>
          <a:off x="4645532" y="1133206"/>
          <a:ext cx="3994468" cy="3713643"/>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44105D7E-C2CC-1CBE-A280-5860E3D407B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D7C89749-BB7D-8AAB-F475-2CA6FBAFD019}"/>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38FF77C-2203-6581-4E1A-593B6F942E1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Stick FPS50+ 42g (0.0%) | Up &amp; Down Pricing | Walmart | Assumes no other are changing prices</a:t>
            </a:r>
          </a:p>
        </p:txBody>
      </p:sp>
      <p:sp>
        <p:nvSpPr>
          <p:cNvPr id="4" name="Title1">
            <a:extLst>
              <a:ext uri="{FF2B5EF4-FFF2-40B4-BE49-F238E27FC236}">
                <a16:creationId xmlns:a16="http://schemas.microsoft.com/office/drawing/2014/main" id="{2CBCF27F-924B-D556-9185-2ED4466643F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0B25B18E-E34F-619F-8659-46965A262D25}"/>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A7B25555-B4EE-9725-B200-DDF47E582030}"/>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D68E5ED5-9CDC-81A1-487F-BBBBDD19F13B}"/>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423BBC9-BEC7-1C5C-1D3C-DBC56CB705CE}"/>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6F77AA4D-DB23-BC4E-BFA1-A9C4CF216D35}"/>
              </a:ext>
            </a:extLst>
          </p:cNvPr>
          <p:cNvSpPr>
            <a:spLocks noGrp="1"/>
          </p:cNvSpPr>
          <p:nvPr>
            <p:ph type="sldNum" sz="quarter" idx="16"/>
          </p:nvPr>
        </p:nvSpPr>
        <p:spPr/>
        <p:txBody>
          <a:bodyPr/>
          <a:lstStyle/>
          <a:p>
            <a:fld id="{7B1F438D-4EAF-094E-9162-80CF3EF77236}" type="slidenum">
              <a:rPr lang="en-US" smtClean="0"/>
              <a:pPr/>
              <a:t>40</a:t>
            </a:fld>
            <a:endParaRPr lang="en-US"/>
          </a:p>
        </p:txBody>
      </p:sp>
    </p:spTree>
    <p:extLst>
      <p:ext uri="{BB962C8B-B14F-4D97-AF65-F5344CB8AC3E}">
        <p14:creationId xmlns:p14="http://schemas.microsoft.com/office/powerpoint/2010/main" val="2243154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3B18E-EB37-8561-BD5C-318B84BB0AEA}"/>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2E3241B-C6B7-5A18-7276-35BC2EA23DC5}"/>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FDAB8B34-1B5C-AA20-84C2-12B378D8711A}"/>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AD8249C0-2B7A-D13B-93D8-7D5B5080911B}"/>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Ozono Ultra-Light FPS50+ 140ml | Walmart | Assuming no other products are changing prices</a:t>
            </a:r>
          </a:p>
        </p:txBody>
      </p:sp>
      <p:sp>
        <p:nvSpPr>
          <p:cNvPr id="10" name="Title 9">
            <a:extLst>
              <a:ext uri="{FF2B5EF4-FFF2-40B4-BE49-F238E27FC236}">
                <a16:creationId xmlns:a16="http://schemas.microsoft.com/office/drawing/2014/main" id="{BDED5A7A-5361-EC4C-167A-05BB9FE562F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6C0F46E7-9F49-F214-BC37-B982195F1C8F}"/>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769CB9A8-1275-012C-5D5A-6D8612899513}"/>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29B45743-9528-31B0-7DB6-AD2711632EAD}"/>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C8176BDA-373A-4B1F-CCBB-A80D0EB4E97D}"/>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1EE19FE-5219-45E5-43B5-6194C6B50D47}"/>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7953F834-9CB5-526E-8DDD-31928F7DFA4F}"/>
              </a:ext>
            </a:extLst>
          </p:cNvPr>
          <p:cNvSpPr>
            <a:spLocks noGrp="1"/>
          </p:cNvSpPr>
          <p:nvPr>
            <p:ph type="sldNum" sz="quarter" idx="16"/>
          </p:nvPr>
        </p:nvSpPr>
        <p:spPr/>
        <p:txBody>
          <a:bodyPr/>
          <a:lstStyle/>
          <a:p>
            <a:fld id="{7B1F438D-4EAF-094E-9162-80CF3EF77236}" type="slidenum">
              <a:rPr lang="en-US" smtClean="0"/>
              <a:pPr/>
              <a:t>41</a:t>
            </a:fld>
            <a:endParaRPr lang="en-US"/>
          </a:p>
        </p:txBody>
      </p:sp>
      <p:sp>
        <p:nvSpPr>
          <p:cNvPr id="22" name="Rectangle 21">
            <a:extLst>
              <a:ext uri="{FF2B5EF4-FFF2-40B4-BE49-F238E27FC236}">
                <a16:creationId xmlns:a16="http://schemas.microsoft.com/office/drawing/2014/main" id="{C570167D-AB69-6889-6843-A700AB521931}"/>
              </a:ext>
            </a:extLst>
          </p:cNvPr>
          <p:cNvSpPr/>
          <p:nvPr/>
        </p:nvSpPr>
        <p:spPr>
          <a:xfrm>
            <a:off x="972000" y="1458000"/>
            <a:ext cx="14695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1A6D2EB3-597D-E205-1992-731D7357B07F}"/>
              </a:ext>
            </a:extLst>
          </p:cNvPr>
          <p:cNvSpPr/>
          <p:nvPr/>
        </p:nvSpPr>
        <p:spPr>
          <a:xfrm>
            <a:off x="2441520" y="1458000"/>
            <a:ext cx="9043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F838AB8F-F5F6-7FA0-1CBD-3B2AB3AD7435}"/>
              </a:ext>
            </a:extLst>
          </p:cNvPr>
          <p:cNvSpPr/>
          <p:nvPr/>
        </p:nvSpPr>
        <p:spPr>
          <a:xfrm>
            <a:off x="33458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C37A5CCD-B38B-4D66-C954-7D897AE75D66}"/>
              </a:ext>
            </a:extLst>
          </p:cNvPr>
          <p:cNvSpPr/>
          <p:nvPr/>
        </p:nvSpPr>
        <p:spPr>
          <a:xfrm>
            <a:off x="4193639" y="1458000"/>
            <a:ext cx="6217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a:extLst>
              <a:ext uri="{FF2B5EF4-FFF2-40B4-BE49-F238E27FC236}">
                <a16:creationId xmlns:a16="http://schemas.microsoft.com/office/drawing/2014/main" id="{4B13CBBD-C15A-7869-BB70-B52775D00642}"/>
              </a:ext>
            </a:extLst>
          </p:cNvPr>
          <p:cNvSpPr/>
          <p:nvPr/>
        </p:nvSpPr>
        <p:spPr>
          <a:xfrm>
            <a:off x="4815360" y="1458000"/>
            <a:ext cx="1808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719359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0DFC7-1564-191C-8D3F-943D3E143D38}"/>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658DB705-4148-478E-6CB9-DC98CBB5027D}"/>
              </a:ext>
            </a:extLst>
          </p:cNvPr>
          <p:cNvGraphicFramePr>
            <a:graphicFrameLocks noGrp="1"/>
          </p:cNvGraphicFramePr>
          <p:nvPr/>
        </p:nvGraphicFramePr>
        <p:xfrm>
          <a:off x="535405" y="1133206"/>
          <a:ext cx="3996001" cy="3713820"/>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47B4F583-245C-6FFD-1817-87CA87F1DC16}"/>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4188D38C-CE14-E698-8B7F-85E72B3ADF72}"/>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614E841C-0A34-F977-58B1-C2AA4D0F338A}"/>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04C6850C-22F7-27CE-4C64-795DD6CA95E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Ozono Ultra-Light FPS50+ 140ml (0.0%) | Up &amp; Down Pricing | Walmart | Assumes no other are changing prices</a:t>
            </a:r>
          </a:p>
        </p:txBody>
      </p:sp>
      <p:sp>
        <p:nvSpPr>
          <p:cNvPr id="4" name="Title1">
            <a:extLst>
              <a:ext uri="{FF2B5EF4-FFF2-40B4-BE49-F238E27FC236}">
                <a16:creationId xmlns:a16="http://schemas.microsoft.com/office/drawing/2014/main" id="{62F0371F-3125-9AD3-B8ED-9595C464BDD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4F9061F8-4D3A-4FBC-150C-12F6747AB48F}"/>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250A9968-EB0F-3FF2-3E3C-2B8FF6909928}"/>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AABC3673-E617-CAB1-FA61-07A354867106}"/>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13AC297-0B3F-150B-7BD5-F4A82B539C25}"/>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B530DF91-BA8F-CD11-458A-B4DD632E8395}"/>
              </a:ext>
            </a:extLst>
          </p:cNvPr>
          <p:cNvSpPr>
            <a:spLocks noGrp="1"/>
          </p:cNvSpPr>
          <p:nvPr>
            <p:ph type="sldNum" sz="quarter" idx="16"/>
          </p:nvPr>
        </p:nvSpPr>
        <p:spPr/>
        <p:txBody>
          <a:bodyPr/>
          <a:lstStyle/>
          <a:p>
            <a:fld id="{7B1F438D-4EAF-094E-9162-80CF3EF77236}" type="slidenum">
              <a:rPr lang="en-US" smtClean="0"/>
              <a:pPr/>
              <a:t>42</a:t>
            </a:fld>
            <a:endParaRPr lang="en-US"/>
          </a:p>
        </p:txBody>
      </p:sp>
    </p:spTree>
    <p:extLst>
      <p:ext uri="{BB962C8B-B14F-4D97-AF65-F5344CB8AC3E}">
        <p14:creationId xmlns:p14="http://schemas.microsoft.com/office/powerpoint/2010/main" val="3487446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815E3-0183-92A3-8291-FDDA60EC00E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83D0DD7-1174-94E3-15C2-DA1527EFD82C}"/>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2D168DFA-BE8F-CFE8-61FF-F9961B6A9BA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CA26BC3F-9CE5-376D-9721-5D6CBB728681}"/>
              </a:ext>
            </a:extLst>
          </p:cNvPr>
          <p:cNvSpPr>
            <a:spLocks noGrp="1"/>
          </p:cNvSpPr>
          <p:nvPr>
            <p:ph type="body" sz="quarter" idx="18"/>
          </p:nvPr>
        </p:nvSpPr>
        <p:spPr>
          <a:xfrm>
            <a:off x="503238" y="774000"/>
            <a:ext cx="8136762" cy="360000"/>
          </a:xfrm>
        </p:spPr>
        <p:txBody>
          <a:bodyPr/>
          <a:lstStyle/>
          <a:p>
            <a:pPr>
              <a:defRPr sz="1200">
                <a:latin typeface="Nexa Bold (Headings)"/>
              </a:defRPr>
            </a:pPr>
            <a:r>
              <a:t>HT Island Sport | Price Elasticity | Walmart | Assumes no other products are changing prices</a:t>
            </a:r>
          </a:p>
        </p:txBody>
      </p:sp>
      <p:sp>
        <p:nvSpPr>
          <p:cNvPr id="18" name="Title 17">
            <a:extLst>
              <a:ext uri="{FF2B5EF4-FFF2-40B4-BE49-F238E27FC236}">
                <a16:creationId xmlns:a16="http://schemas.microsoft.com/office/drawing/2014/main" id="{524E59C2-EA46-A9A1-BD0F-3C9884856AE0}"/>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3DFC475F-1986-8EC5-A3F9-9D1DA29FB31C}"/>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Island Sport Spray FPS50 220ml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67.5%</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Island Sport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7.9%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64.1%</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EB2CBE4-F108-75A9-656B-D73B949D3BBC}"/>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2D3AF504-9602-918D-8A64-DB9655189950}"/>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18F9C588-D6B7-479B-8CCA-B1A578EFB4BB}"/>
              </a:ext>
            </a:extLst>
          </p:cNvPr>
          <p:cNvSpPr>
            <a:spLocks noGrp="1"/>
          </p:cNvSpPr>
          <p:nvPr>
            <p:ph type="sldNum" sz="quarter" idx="16"/>
          </p:nvPr>
        </p:nvSpPr>
        <p:spPr/>
        <p:txBody>
          <a:bodyPr/>
          <a:lstStyle/>
          <a:p>
            <a:fld id="{7B1F438D-4EAF-094E-9162-80CF3EF77236}" type="slidenum">
              <a:rPr lang="en-US" smtClean="0"/>
              <a:pPr/>
              <a:t>43</a:t>
            </a:fld>
            <a:endParaRPr lang="en-US"/>
          </a:p>
        </p:txBody>
      </p:sp>
      <p:sp>
        <p:nvSpPr>
          <p:cNvPr id="3" name="TextBox Y">
            <a:extLst>
              <a:ext uri="{FF2B5EF4-FFF2-40B4-BE49-F238E27FC236}">
                <a16:creationId xmlns:a16="http://schemas.microsoft.com/office/drawing/2014/main" id="{8B344F04-0394-47D6-C026-34D66E8D81B1}"/>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696409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B07FB-2F7E-5443-2F27-CD51BE3B4417}"/>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97CB10A-8FB3-48C1-D867-567A5D13529B}"/>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50CEBA3E-FBE2-8336-27DE-B78473A2B163}"/>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667FE68C-337F-70E4-20EF-9399B649BED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Island Sport Spray FPS50 220ml | Walmart | Assuming no other products are changing prices</a:t>
            </a:r>
          </a:p>
        </p:txBody>
      </p:sp>
      <p:sp>
        <p:nvSpPr>
          <p:cNvPr id="10" name="Title 9">
            <a:extLst>
              <a:ext uri="{FF2B5EF4-FFF2-40B4-BE49-F238E27FC236}">
                <a16:creationId xmlns:a16="http://schemas.microsoft.com/office/drawing/2014/main" id="{94D6D5C2-F8E7-685F-A3E0-C94E0D44762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71375550-06AA-28B2-4CBB-B08F8D3DC4F0}"/>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008E0E41-847D-F45A-1517-4896047E5601}"/>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2C7ACA20-F2C6-42DF-4E02-1F50F0DF5C2F}"/>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B2DEC02A-BFDD-4DCE-F42F-59130083F64B}"/>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266A5D2-C21E-C70B-644F-AD2BD29D2C43}"/>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0F31C778-7130-6AB8-27C9-678FDA76E3AB}"/>
              </a:ext>
            </a:extLst>
          </p:cNvPr>
          <p:cNvSpPr>
            <a:spLocks noGrp="1"/>
          </p:cNvSpPr>
          <p:nvPr>
            <p:ph type="sldNum" sz="quarter" idx="16"/>
          </p:nvPr>
        </p:nvSpPr>
        <p:spPr/>
        <p:txBody>
          <a:bodyPr/>
          <a:lstStyle/>
          <a:p>
            <a:fld id="{7B1F438D-4EAF-094E-9162-80CF3EF77236}" type="slidenum">
              <a:rPr lang="en-US" smtClean="0"/>
              <a:pPr/>
              <a:t>44</a:t>
            </a:fld>
            <a:endParaRPr lang="en-US"/>
          </a:p>
        </p:txBody>
      </p:sp>
      <p:sp>
        <p:nvSpPr>
          <p:cNvPr id="22" name="Rectangle 21">
            <a:extLst>
              <a:ext uri="{FF2B5EF4-FFF2-40B4-BE49-F238E27FC236}">
                <a16:creationId xmlns:a16="http://schemas.microsoft.com/office/drawing/2014/main" id="{F796E323-FB57-61AF-9B9C-772D0EC7EFEE}"/>
              </a:ext>
            </a:extLst>
          </p:cNvPr>
          <p:cNvSpPr/>
          <p:nvPr/>
        </p:nvSpPr>
        <p:spPr>
          <a:xfrm>
            <a:off x="972000" y="1458000"/>
            <a:ext cx="2260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BA26AA0A-5BF6-8769-A287-CB5E57998869}"/>
              </a:ext>
            </a:extLst>
          </p:cNvPr>
          <p:cNvSpPr/>
          <p:nvPr/>
        </p:nvSpPr>
        <p:spPr>
          <a:xfrm>
            <a:off x="1198080" y="1458000"/>
            <a:ext cx="14695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DA41C8A1-FE29-C8F0-1C0A-2516C16C60C3}"/>
              </a:ext>
            </a:extLst>
          </p:cNvPr>
          <p:cNvSpPr/>
          <p:nvPr/>
        </p:nvSpPr>
        <p:spPr>
          <a:xfrm>
            <a:off x="2667600" y="1458000"/>
            <a:ext cx="24868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6BD3D54C-1490-1D0C-2F95-947843D6E52C}"/>
              </a:ext>
            </a:extLst>
          </p:cNvPr>
          <p:cNvSpPr/>
          <p:nvPr/>
        </p:nvSpPr>
        <p:spPr>
          <a:xfrm>
            <a:off x="5154480" y="1458000"/>
            <a:ext cx="14695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506151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A547C-2D7E-D5E4-D0F5-412886D948DC}"/>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6E07E8DE-0C07-3774-AB20-3A555CC82B0B}"/>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706FA2FD-9EA1-493B-C81C-3818ACDDF7CF}"/>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3057B2E2-34A0-C987-9C9E-3E07C79E5B6D}"/>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A1F96C0E-048F-9DBC-103E-C5FAFD5C141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DF5AC90-8B83-A474-0894-94B0C16D9D7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Island Sport Spray FPS50 220ml (0.5%) | Up &amp; Down Pricing | Walmart | Assumes no other are changing prices</a:t>
            </a:r>
          </a:p>
        </p:txBody>
      </p:sp>
      <p:sp>
        <p:nvSpPr>
          <p:cNvPr id="4" name="Title1">
            <a:extLst>
              <a:ext uri="{FF2B5EF4-FFF2-40B4-BE49-F238E27FC236}">
                <a16:creationId xmlns:a16="http://schemas.microsoft.com/office/drawing/2014/main" id="{5875E2A8-9BB4-CDE9-9E4E-1843A0A2BE9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959DDABD-DA55-A032-B8CF-2E6DD4BC1448}"/>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AEE8B282-988A-2A76-E703-A4161F8827AA}"/>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4FE9CD15-67E6-D41E-3024-B321F0D0D34E}"/>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047160F-F57D-5451-B5CA-E130F46EE77B}"/>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084E663D-F2BD-31A0-085A-23B5C64F2A6B}"/>
              </a:ext>
            </a:extLst>
          </p:cNvPr>
          <p:cNvSpPr>
            <a:spLocks noGrp="1"/>
          </p:cNvSpPr>
          <p:nvPr>
            <p:ph type="sldNum" sz="quarter" idx="16"/>
          </p:nvPr>
        </p:nvSpPr>
        <p:spPr/>
        <p:txBody>
          <a:bodyPr/>
          <a:lstStyle/>
          <a:p>
            <a:fld id="{7B1F438D-4EAF-094E-9162-80CF3EF77236}" type="slidenum">
              <a:rPr lang="en-US" smtClean="0"/>
              <a:pPr/>
              <a:t>45</a:t>
            </a:fld>
            <a:endParaRPr lang="en-US"/>
          </a:p>
        </p:txBody>
      </p:sp>
    </p:spTree>
    <p:extLst>
      <p:ext uri="{BB962C8B-B14F-4D97-AF65-F5344CB8AC3E}">
        <p14:creationId xmlns:p14="http://schemas.microsoft.com/office/powerpoint/2010/main" val="20655560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EF1FB-1D88-D562-724F-CA1D5329EBB1}"/>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2FF087A-D0E4-0500-8FDD-E3362F9B7AB2}"/>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42AD4753-06D9-8F75-B929-516A60E82635}"/>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70265A4E-D893-276C-21EF-81A65A8232C3}"/>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Island Sport Lotion FPS50 240ml | Walmart | Assuming no other products are changing prices</a:t>
            </a:r>
          </a:p>
        </p:txBody>
      </p:sp>
      <p:sp>
        <p:nvSpPr>
          <p:cNvPr id="10" name="Title 9">
            <a:extLst>
              <a:ext uri="{FF2B5EF4-FFF2-40B4-BE49-F238E27FC236}">
                <a16:creationId xmlns:a16="http://schemas.microsoft.com/office/drawing/2014/main" id="{FD071A76-46AE-FF94-63EF-2672BA98ABE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B8C86FF3-AFD1-F787-099C-A16ADFEDA7BD}"/>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DD7E9807-840E-FB3B-D398-346BD049B7F4}"/>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1D13D45A-4F3D-4B16-93A0-3DFA52E709F8}"/>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C337F334-4AB1-474D-4C46-0853AE2C5C23}"/>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C856ED6-8C3B-AAB3-4174-507FDCD462CF}"/>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8A5E3E4B-BC4E-39DA-D69A-A20EB5C31CF9}"/>
              </a:ext>
            </a:extLst>
          </p:cNvPr>
          <p:cNvSpPr>
            <a:spLocks noGrp="1"/>
          </p:cNvSpPr>
          <p:nvPr>
            <p:ph type="sldNum" sz="quarter" idx="16"/>
          </p:nvPr>
        </p:nvSpPr>
        <p:spPr/>
        <p:txBody>
          <a:bodyPr/>
          <a:lstStyle/>
          <a:p>
            <a:fld id="{7B1F438D-4EAF-094E-9162-80CF3EF77236}" type="slidenum">
              <a:rPr lang="en-US" smtClean="0"/>
              <a:pPr/>
              <a:t>46</a:t>
            </a:fld>
            <a:endParaRPr lang="en-US"/>
          </a:p>
        </p:txBody>
      </p:sp>
      <p:sp>
        <p:nvSpPr>
          <p:cNvPr id="22" name="Rectangle 21">
            <a:extLst>
              <a:ext uri="{FF2B5EF4-FFF2-40B4-BE49-F238E27FC236}">
                <a16:creationId xmlns:a16="http://schemas.microsoft.com/office/drawing/2014/main" id="{FA8CCC4A-7E9B-2CEB-2C56-03B7D10FE8BE}"/>
              </a:ext>
            </a:extLst>
          </p:cNvPr>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C4E88D49-270F-BDA9-9911-D0AB8DE0EA93}"/>
              </a:ext>
            </a:extLst>
          </p:cNvPr>
          <p:cNvSpPr/>
          <p:nvPr/>
        </p:nvSpPr>
        <p:spPr>
          <a:xfrm>
            <a:off x="142416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10F1572E-D6F7-888B-9306-31DB6AD5132D}"/>
              </a:ext>
            </a:extLst>
          </p:cNvPr>
          <p:cNvSpPr/>
          <p:nvPr/>
        </p:nvSpPr>
        <p:spPr>
          <a:xfrm>
            <a:off x="1650240" y="1458000"/>
            <a:ext cx="12999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015969DA-B681-A605-4337-580CC006C2F2}"/>
              </a:ext>
            </a:extLst>
          </p:cNvPr>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C6B691B3-9790-62BB-0844-26C0FE57FF5E}"/>
              </a:ext>
            </a:extLst>
          </p:cNvPr>
          <p:cNvSpPr/>
          <p:nvPr/>
        </p:nvSpPr>
        <p:spPr>
          <a:xfrm>
            <a:off x="311976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64728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C0ABE-AFAF-0D11-95D1-B3C1DE4774F8}"/>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2FA04F1C-1D91-A20D-CBC7-20BAB35BF5AD}"/>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5E71D2E3-104B-EBB7-D338-70AC91247078}"/>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AEA0C299-1914-91DD-03E1-C0B5C29894A1}"/>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76FC693A-B760-0CDD-8CEB-3430CC639381}"/>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FEC8F1A6-D91A-31C6-258D-2BF3BC90F59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Island Sport Lotion FPS50 240ml (3.6%) | Up &amp; Down Pricing | Walmart | Assumes no other are changing prices</a:t>
            </a:r>
          </a:p>
        </p:txBody>
      </p:sp>
      <p:sp>
        <p:nvSpPr>
          <p:cNvPr id="4" name="Title1">
            <a:extLst>
              <a:ext uri="{FF2B5EF4-FFF2-40B4-BE49-F238E27FC236}">
                <a16:creationId xmlns:a16="http://schemas.microsoft.com/office/drawing/2014/main" id="{A54149F7-1185-5654-F92A-C82E9782720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64090587-0B69-C0EE-9367-9CB54C32ED06}"/>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42962897-475A-FFE2-0A59-CEFC053008AA}"/>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A2CD8EC5-590C-6849-CEA7-E5CD067A6F3F}"/>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C75F706-6FBE-BA03-4780-9A5620CC3679}"/>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7C351A6F-03AA-0B28-FAE4-DDABC26CA2BE}"/>
              </a:ext>
            </a:extLst>
          </p:cNvPr>
          <p:cNvSpPr>
            <a:spLocks noGrp="1"/>
          </p:cNvSpPr>
          <p:nvPr>
            <p:ph type="sldNum" sz="quarter" idx="16"/>
          </p:nvPr>
        </p:nvSpPr>
        <p:spPr/>
        <p:txBody>
          <a:bodyPr/>
          <a:lstStyle/>
          <a:p>
            <a:fld id="{7B1F438D-4EAF-094E-9162-80CF3EF77236}" type="slidenum">
              <a:rPr lang="en-US" smtClean="0"/>
              <a:pPr/>
              <a:t>47</a:t>
            </a:fld>
            <a:endParaRPr lang="en-US"/>
          </a:p>
        </p:txBody>
      </p:sp>
    </p:spTree>
    <p:extLst>
      <p:ext uri="{BB962C8B-B14F-4D97-AF65-F5344CB8AC3E}">
        <p14:creationId xmlns:p14="http://schemas.microsoft.com/office/powerpoint/2010/main" val="1625099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A2BC4-40FD-DADC-84AC-6CCB26C389C4}"/>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A14ED8C-E41D-DFB7-FAD7-55161DA39AB4}"/>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A5B69087-6532-F0ED-1F7B-F6E2CD53EB50}"/>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EC2FC077-18AC-1507-16F2-F3F4CE3DEBBF}"/>
              </a:ext>
            </a:extLst>
          </p:cNvPr>
          <p:cNvSpPr>
            <a:spLocks noGrp="1"/>
          </p:cNvSpPr>
          <p:nvPr>
            <p:ph type="body" sz="quarter" idx="18"/>
          </p:nvPr>
        </p:nvSpPr>
        <p:spPr>
          <a:xfrm>
            <a:off x="503238" y="774000"/>
            <a:ext cx="8136762" cy="360000"/>
          </a:xfrm>
        </p:spPr>
        <p:txBody>
          <a:bodyPr/>
          <a:lstStyle/>
          <a:p>
            <a:pPr>
              <a:defRPr sz="1200">
                <a:latin typeface="Nexa Bold (Headings)"/>
              </a:defRPr>
            </a:pPr>
            <a:r>
              <a:t>HT Sheer Touch | Price Elasticity | Walmart | Assumes no other products are changing prices</a:t>
            </a:r>
          </a:p>
        </p:txBody>
      </p:sp>
      <p:sp>
        <p:nvSpPr>
          <p:cNvPr id="18" name="Title 17">
            <a:extLst>
              <a:ext uri="{FF2B5EF4-FFF2-40B4-BE49-F238E27FC236}">
                <a16:creationId xmlns:a16="http://schemas.microsoft.com/office/drawing/2014/main" id="{CC29F1B6-6115-FA33-7E5D-332793B2887E}"/>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90918632-785C-0DB2-345E-94F2BE0E7703}"/>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Sheer Touch Lotion FPS50 120ml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5.8%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52.8%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Sheer Touch Lotion FPS30 240ml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64.8%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Sheer Touch Lotion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-3.0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62.7%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0343D96C-A1F3-9C5B-2340-5B8D6096096A}"/>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58960FEC-E323-7027-27F6-EF4549951450}"/>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E5EB0F0C-2A13-4522-9BBA-2EEAC5A4D6B6}"/>
              </a:ext>
            </a:extLst>
          </p:cNvPr>
          <p:cNvSpPr>
            <a:spLocks noGrp="1"/>
          </p:cNvSpPr>
          <p:nvPr>
            <p:ph type="sldNum" sz="quarter" idx="16"/>
          </p:nvPr>
        </p:nvSpPr>
        <p:spPr/>
        <p:txBody>
          <a:bodyPr/>
          <a:lstStyle/>
          <a:p>
            <a:fld id="{7B1F438D-4EAF-094E-9162-80CF3EF77236}" type="slidenum">
              <a:rPr lang="en-US" smtClean="0"/>
              <a:pPr/>
              <a:t>48</a:t>
            </a:fld>
            <a:endParaRPr lang="en-US"/>
          </a:p>
        </p:txBody>
      </p:sp>
      <p:sp>
        <p:nvSpPr>
          <p:cNvPr id="3" name="TextBox Y">
            <a:extLst>
              <a:ext uri="{FF2B5EF4-FFF2-40B4-BE49-F238E27FC236}">
                <a16:creationId xmlns:a16="http://schemas.microsoft.com/office/drawing/2014/main" id="{130E29C2-B4F9-2F66-2C2C-D06D8023F5C5}"/>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643547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AC000-260D-0FBE-D132-3B16219286CD}"/>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1D3E1832-A92B-6148-BB89-9FD284C79478}"/>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E1185A83-CBB3-AF08-5710-AF7252C8853D}"/>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5CEE0867-EEC1-5C86-21EE-5AE13B4FB18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Sheer Touch Lotion FPS50 120ml | Walmart | Assuming no other products are changing prices</a:t>
            </a:r>
          </a:p>
        </p:txBody>
      </p:sp>
      <p:sp>
        <p:nvSpPr>
          <p:cNvPr id="10" name="Title 9">
            <a:extLst>
              <a:ext uri="{FF2B5EF4-FFF2-40B4-BE49-F238E27FC236}">
                <a16:creationId xmlns:a16="http://schemas.microsoft.com/office/drawing/2014/main" id="{4E472830-9EF4-2287-5BEA-4B137C9BB06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2F2EDACF-A4BD-0A71-0B05-7F86F8099E74}"/>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63F22652-9965-DC72-BC7F-3B40E57D2967}"/>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B8CF8233-D25F-F57A-35E0-F8B42F5CB81C}"/>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89F005A4-D8FE-1A57-EA4F-3BEF7453E211}"/>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EDCC1DD-87F2-B6FE-CFBF-69BB1310B8AE}"/>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3E9B46F4-62C5-2D22-70FF-39E083E2412C}"/>
              </a:ext>
            </a:extLst>
          </p:cNvPr>
          <p:cNvSpPr>
            <a:spLocks noGrp="1"/>
          </p:cNvSpPr>
          <p:nvPr>
            <p:ph type="sldNum" sz="quarter" idx="16"/>
          </p:nvPr>
        </p:nvSpPr>
        <p:spPr/>
        <p:txBody>
          <a:bodyPr/>
          <a:lstStyle/>
          <a:p>
            <a:fld id="{7B1F438D-4EAF-094E-9162-80CF3EF77236}" type="slidenum">
              <a:rPr lang="en-US" smtClean="0"/>
              <a:pPr/>
              <a:t>49</a:t>
            </a:fld>
            <a:endParaRPr lang="en-US"/>
          </a:p>
        </p:txBody>
      </p:sp>
      <p:sp>
        <p:nvSpPr>
          <p:cNvPr id="22" name="Rectangle 21">
            <a:extLst>
              <a:ext uri="{FF2B5EF4-FFF2-40B4-BE49-F238E27FC236}">
                <a16:creationId xmlns:a16="http://schemas.microsoft.com/office/drawing/2014/main" id="{167EDD4D-6861-5D76-4D31-5D4A6885CB92}"/>
              </a:ext>
            </a:extLst>
          </p:cNvPr>
          <p:cNvSpPr/>
          <p:nvPr/>
        </p:nvSpPr>
        <p:spPr>
          <a:xfrm>
            <a:off x="972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2CCCBEC7-1C16-B214-996B-170BEBEB3A32}"/>
              </a:ext>
            </a:extLst>
          </p:cNvPr>
          <p:cNvSpPr/>
          <p:nvPr/>
        </p:nvSpPr>
        <p:spPr>
          <a:xfrm>
            <a:off x="1989360" y="1458000"/>
            <a:ext cx="5652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CCD5A202-9D69-E7D7-E669-EA5BF2DB1A41}"/>
              </a:ext>
            </a:extLst>
          </p:cNvPr>
          <p:cNvSpPr/>
          <p:nvPr/>
        </p:nvSpPr>
        <p:spPr>
          <a:xfrm>
            <a:off x="25545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a:extLst>
              <a:ext uri="{FF2B5EF4-FFF2-40B4-BE49-F238E27FC236}">
                <a16:creationId xmlns:a16="http://schemas.microsoft.com/office/drawing/2014/main" id="{9D51FFF9-64A9-EC5F-9283-53C0C879B3D5}"/>
              </a:ext>
            </a:extLst>
          </p:cNvPr>
          <p:cNvSpPr/>
          <p:nvPr/>
        </p:nvSpPr>
        <p:spPr>
          <a:xfrm>
            <a:off x="2950200" y="1458000"/>
            <a:ext cx="678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6" name="Rectangle 25">
            <a:extLst>
              <a:ext uri="{FF2B5EF4-FFF2-40B4-BE49-F238E27FC236}">
                <a16:creationId xmlns:a16="http://schemas.microsoft.com/office/drawing/2014/main" id="{97979525-C4F9-6C1A-CE57-DE7636771BB5}"/>
              </a:ext>
            </a:extLst>
          </p:cNvPr>
          <p:cNvSpPr/>
          <p:nvPr/>
        </p:nvSpPr>
        <p:spPr>
          <a:xfrm>
            <a:off x="3628440" y="1458000"/>
            <a:ext cx="2995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4082794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6D576-BD56-BFF8-2E87-29AD2D99D326}"/>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3E02F7B0-CA57-DB0C-D06A-6835404BFEC8}"/>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C18065EA-713D-EDA1-A41B-1F85D01686EB}"/>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38A52709-0D5E-EAC2-56B6-83ECA26C1D7E}"/>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CEE014E7-C873-5BD8-5655-FBDA55E4497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D49CEF83-D905-4A0E-BC5E-A08C0A45E7F4}"/>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Hawaiian Tropic (19.3%) | Up &amp; Down Pricing | Walmart | Assumes no other are changing prices</a:t>
            </a:r>
          </a:p>
        </p:txBody>
      </p:sp>
      <p:sp>
        <p:nvSpPr>
          <p:cNvPr id="4" name="Title1">
            <a:extLst>
              <a:ext uri="{FF2B5EF4-FFF2-40B4-BE49-F238E27FC236}">
                <a16:creationId xmlns:a16="http://schemas.microsoft.com/office/drawing/2014/main" id="{6FD30987-06FF-015E-A994-5B06261C4F2A}"/>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C6F145DE-D56D-777E-E518-208E3F408C98}"/>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6E56B6DF-F6AC-DB02-9A76-80E6FB3769C9}"/>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A8DCB6CF-FC60-4394-3495-CDEA257DF747}"/>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9E638C21-ED80-76B8-7E09-1ACECAC9AE7B}"/>
              </a:ext>
            </a:extLst>
          </p:cNvPr>
          <p:cNvSpPr>
            <a:spLocks noGrp="1"/>
          </p:cNvSpPr>
          <p:nvPr>
            <p:ph type="sldNum" sz="quarter" idx="16"/>
          </p:nvPr>
        </p:nvSpPr>
        <p:spPr/>
        <p:txBody>
          <a:bodyPr/>
          <a:lstStyle/>
          <a:p>
            <a:fld id="{7B1F438D-4EAF-094E-9162-80CF3EF77236}" type="slidenum">
              <a:rPr lang="en-US" smtClean="0"/>
              <a:pPr/>
              <a:t>5</a:t>
            </a:fld>
            <a:endParaRPr lang="en-US"/>
          </a:p>
        </p:txBody>
      </p:sp>
    </p:spTree>
    <p:extLst>
      <p:ext uri="{BB962C8B-B14F-4D97-AF65-F5344CB8AC3E}">
        <p14:creationId xmlns:p14="http://schemas.microsoft.com/office/powerpoint/2010/main" val="42715258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DE430-F254-0822-5470-A57C130C86AE}"/>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C3C8E50B-04CC-23F9-512F-63A6E6C21AB0}"/>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Ultra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Kids Cream FPS50+ 250g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807F0312-B3E8-5B67-7F13-D25143A54BB6}"/>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Ozono Lotion FPS50+ 120ml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Caribbean Beach Ultra Cream FPS50+ 250g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Caribbean Beach Kids Cream FPS50+ 250g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2F3AC8A3-F6F1-54D8-E437-7F49F6CA57EA}"/>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A58F2B42-6F54-F825-320D-BEA958C53BA4}"/>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DE196592-C226-92E7-C9DD-0EBCA44F4F53}"/>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Sheer Touch Lotion FPS50 120ml (1.4%) | Up &amp; Down Pricing | Walmart | Assumes no other are changing prices</a:t>
            </a:r>
          </a:p>
        </p:txBody>
      </p:sp>
      <p:sp>
        <p:nvSpPr>
          <p:cNvPr id="4" name="Title1">
            <a:extLst>
              <a:ext uri="{FF2B5EF4-FFF2-40B4-BE49-F238E27FC236}">
                <a16:creationId xmlns:a16="http://schemas.microsoft.com/office/drawing/2014/main" id="{93B30865-BCCC-C55C-7A88-6A5A8BA29ADF}"/>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BB614053-C98D-A7E9-5CF4-D71A081B8410}"/>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D37419DD-1118-60C0-6420-66EF853BC772}"/>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CB18E4CF-7E27-5722-9305-CFABD241097C}"/>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2C7E5177-53A8-3D09-02EA-BC3B346641CE}"/>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0BB1DF9C-E7BF-4283-EC9D-7FAE688E34A0}"/>
              </a:ext>
            </a:extLst>
          </p:cNvPr>
          <p:cNvSpPr>
            <a:spLocks noGrp="1"/>
          </p:cNvSpPr>
          <p:nvPr>
            <p:ph type="sldNum" sz="quarter" idx="16"/>
          </p:nvPr>
        </p:nvSpPr>
        <p:spPr/>
        <p:txBody>
          <a:bodyPr/>
          <a:lstStyle/>
          <a:p>
            <a:fld id="{7B1F438D-4EAF-094E-9162-80CF3EF77236}" type="slidenum">
              <a:rPr lang="en-US" smtClean="0"/>
              <a:pPr/>
              <a:t>50</a:t>
            </a:fld>
            <a:endParaRPr lang="en-US"/>
          </a:p>
        </p:txBody>
      </p:sp>
    </p:spTree>
    <p:extLst>
      <p:ext uri="{BB962C8B-B14F-4D97-AF65-F5344CB8AC3E}">
        <p14:creationId xmlns:p14="http://schemas.microsoft.com/office/powerpoint/2010/main" val="1121672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9A674-0D62-D146-25F7-B1F8A0EE7C09}"/>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5080201-3D71-6155-33CF-48BB7211C1DF}"/>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89D0F38C-C672-004E-1213-82C94F4386D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2D770954-9C0C-4AF5-04C3-D19E1E14E63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Sheer Touch Lotion FPS30 240ml | Walmart | Assuming no other products are changing prices</a:t>
            </a:r>
          </a:p>
        </p:txBody>
      </p:sp>
      <p:sp>
        <p:nvSpPr>
          <p:cNvPr id="10" name="Title 9">
            <a:extLst>
              <a:ext uri="{FF2B5EF4-FFF2-40B4-BE49-F238E27FC236}">
                <a16:creationId xmlns:a16="http://schemas.microsoft.com/office/drawing/2014/main" id="{7689A7F5-9901-54D1-70F9-6FB19D3F794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4BB5CD44-4862-C19E-912A-823FBBD1F7AC}"/>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DDD7A9A-9878-A576-7B84-3A7EE3C88FCA}"/>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B1A6A7DA-557E-980E-6E29-2E6FE6F17971}"/>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33DE58E3-ECAD-0F4C-3D52-1BA9862E2AE4}"/>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2E8EEAD-D75B-3EED-FE43-FD52EC2EDCC2}"/>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D41EA243-DB6D-37F1-C0FC-86E7A92E6EA0}"/>
              </a:ext>
            </a:extLst>
          </p:cNvPr>
          <p:cNvSpPr>
            <a:spLocks noGrp="1"/>
          </p:cNvSpPr>
          <p:nvPr>
            <p:ph type="sldNum" sz="quarter" idx="16"/>
          </p:nvPr>
        </p:nvSpPr>
        <p:spPr/>
        <p:txBody>
          <a:bodyPr/>
          <a:lstStyle/>
          <a:p>
            <a:fld id="{7B1F438D-4EAF-094E-9162-80CF3EF77236}" type="slidenum">
              <a:rPr lang="en-US" smtClean="0"/>
              <a:pPr/>
              <a:t>51</a:t>
            </a:fld>
            <a:endParaRPr lang="en-US"/>
          </a:p>
        </p:txBody>
      </p:sp>
      <p:sp>
        <p:nvSpPr>
          <p:cNvPr id="22" name="Rectangle 21">
            <a:extLst>
              <a:ext uri="{FF2B5EF4-FFF2-40B4-BE49-F238E27FC236}">
                <a16:creationId xmlns:a16="http://schemas.microsoft.com/office/drawing/2014/main" id="{D07BFF64-3D62-DE63-3DC1-C6896351B404}"/>
              </a:ext>
            </a:extLst>
          </p:cNvPr>
          <p:cNvSpPr/>
          <p:nvPr/>
        </p:nvSpPr>
        <p:spPr>
          <a:xfrm>
            <a:off x="97200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C1A0C7C8-7941-B38F-F605-DE064BA873A5}"/>
              </a:ext>
            </a:extLst>
          </p:cNvPr>
          <p:cNvSpPr/>
          <p:nvPr/>
        </p:nvSpPr>
        <p:spPr>
          <a:xfrm>
            <a:off x="181980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411F6A49-788C-8817-8383-C7DF6A0ED0B9}"/>
              </a:ext>
            </a:extLst>
          </p:cNvPr>
          <p:cNvSpPr/>
          <p:nvPr/>
        </p:nvSpPr>
        <p:spPr>
          <a:xfrm>
            <a:off x="26676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8F385481-1E94-E19C-6BC1-3E06D70A8E2A}"/>
              </a:ext>
            </a:extLst>
          </p:cNvPr>
          <p:cNvSpPr/>
          <p:nvPr/>
        </p:nvSpPr>
        <p:spPr>
          <a:xfrm>
            <a:off x="2950200" y="1458000"/>
            <a:ext cx="282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A6E11D33-3C8F-96E0-4110-FA1074B4A878}"/>
              </a:ext>
            </a:extLst>
          </p:cNvPr>
          <p:cNvSpPr/>
          <p:nvPr/>
        </p:nvSpPr>
        <p:spPr>
          <a:xfrm>
            <a:off x="323280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2D6D63DF-F818-FD55-2A05-61C5FEC7ED81}"/>
              </a:ext>
            </a:extLst>
          </p:cNvPr>
          <p:cNvSpPr/>
          <p:nvPr/>
        </p:nvSpPr>
        <p:spPr>
          <a:xfrm>
            <a:off x="3515400" y="1458000"/>
            <a:ext cx="5652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8" name="Rectangle 27">
            <a:extLst>
              <a:ext uri="{FF2B5EF4-FFF2-40B4-BE49-F238E27FC236}">
                <a16:creationId xmlns:a16="http://schemas.microsoft.com/office/drawing/2014/main" id="{4F88AAF8-875B-C551-AB9A-6F88CA8B463B}"/>
              </a:ext>
            </a:extLst>
          </p:cNvPr>
          <p:cNvSpPr/>
          <p:nvPr/>
        </p:nvSpPr>
        <p:spPr>
          <a:xfrm>
            <a:off x="4080600" y="1458000"/>
            <a:ext cx="25434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8990861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997AD-C987-D03B-8772-1722AD928B1B}"/>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51B22FBF-0BED-5A70-4622-8F21FA03B4F5}"/>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27764E1B-5DB1-C99D-A1A1-A2F830D1698E}"/>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79C43420-7678-99F4-253C-50105EE2554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D53E5CBF-0F49-3E14-FB7A-120F4FE764A4}"/>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0F921972-CE12-F90A-35AD-CE97E90A9223}"/>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Sheer Touch Lotion FPS30 240ml (1.7%) | Up &amp; Down Pricing | Walmart | Assumes no other are changing prices</a:t>
            </a:r>
          </a:p>
        </p:txBody>
      </p:sp>
      <p:sp>
        <p:nvSpPr>
          <p:cNvPr id="4" name="Title1">
            <a:extLst>
              <a:ext uri="{FF2B5EF4-FFF2-40B4-BE49-F238E27FC236}">
                <a16:creationId xmlns:a16="http://schemas.microsoft.com/office/drawing/2014/main" id="{EA55523E-4A4D-75C6-FAD2-D7EE2F6C95AB}"/>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35A87DAF-F8DC-DA80-A9C3-57445B5E67C1}"/>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AA7DEBC2-9A7E-744C-2E5B-937DFB26BEBA}"/>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622DDC9A-4FDC-56BB-4F0A-585294756AA2}"/>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883C4C4-6BC0-B88B-077C-AE2A8F4FCE1C}"/>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3B98B780-BDFA-6793-EA5C-060DD95320A1}"/>
              </a:ext>
            </a:extLst>
          </p:cNvPr>
          <p:cNvSpPr>
            <a:spLocks noGrp="1"/>
          </p:cNvSpPr>
          <p:nvPr>
            <p:ph type="sldNum" sz="quarter" idx="16"/>
          </p:nvPr>
        </p:nvSpPr>
        <p:spPr/>
        <p:txBody>
          <a:bodyPr/>
          <a:lstStyle/>
          <a:p>
            <a:fld id="{7B1F438D-4EAF-094E-9162-80CF3EF77236}" type="slidenum">
              <a:rPr lang="en-US" smtClean="0"/>
              <a:pPr/>
              <a:t>52</a:t>
            </a:fld>
            <a:endParaRPr lang="en-US"/>
          </a:p>
        </p:txBody>
      </p:sp>
    </p:spTree>
    <p:extLst>
      <p:ext uri="{BB962C8B-B14F-4D97-AF65-F5344CB8AC3E}">
        <p14:creationId xmlns:p14="http://schemas.microsoft.com/office/powerpoint/2010/main" val="22216021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ABB15-5550-37B0-8E40-E3AF61CE44C7}"/>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84DFD97-C0BE-D760-DEE0-0F889B0D45C0}"/>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D8734B52-1B4F-6CB9-FE2B-AEF09CD043E0}"/>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6D2CA617-BE7A-1E26-5431-CBF285599A8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Sheer Touch Lotion FPS50+ 240ml | Walmart | Assuming no other products are changing prices</a:t>
            </a:r>
          </a:p>
        </p:txBody>
      </p:sp>
      <p:sp>
        <p:nvSpPr>
          <p:cNvPr id="10" name="Title 9">
            <a:extLst>
              <a:ext uri="{FF2B5EF4-FFF2-40B4-BE49-F238E27FC236}">
                <a16:creationId xmlns:a16="http://schemas.microsoft.com/office/drawing/2014/main" id="{481DC0F7-DA6A-CD23-B3A9-9C9BA00F885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997BDD66-AD23-CE90-3D48-567FC6655EB4}"/>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E4E3EC95-4890-6C3F-96BC-FAF03F0A683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18D43ABB-E332-2FE6-C7B6-4958F3AC66E8}"/>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99701E85-005C-51B7-4E5B-EBFECF5907A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3A8A01A-6C09-D351-4223-3133B6ABE339}"/>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FEFE9DF0-1732-B45D-36E4-CD648D509434}"/>
              </a:ext>
            </a:extLst>
          </p:cNvPr>
          <p:cNvSpPr>
            <a:spLocks noGrp="1"/>
          </p:cNvSpPr>
          <p:nvPr>
            <p:ph type="sldNum" sz="quarter" idx="16"/>
          </p:nvPr>
        </p:nvSpPr>
        <p:spPr/>
        <p:txBody>
          <a:bodyPr/>
          <a:lstStyle/>
          <a:p>
            <a:fld id="{7B1F438D-4EAF-094E-9162-80CF3EF77236}" type="slidenum">
              <a:rPr lang="en-US" smtClean="0"/>
              <a:pPr/>
              <a:t>53</a:t>
            </a:fld>
            <a:endParaRPr lang="en-US"/>
          </a:p>
        </p:txBody>
      </p:sp>
      <p:sp>
        <p:nvSpPr>
          <p:cNvPr id="22" name="Rectangle 21">
            <a:extLst>
              <a:ext uri="{FF2B5EF4-FFF2-40B4-BE49-F238E27FC236}">
                <a16:creationId xmlns:a16="http://schemas.microsoft.com/office/drawing/2014/main" id="{B6FC0957-A586-ADE1-53AC-394EFB7DCD95}"/>
              </a:ext>
            </a:extLst>
          </p:cNvPr>
          <p:cNvSpPr/>
          <p:nvPr/>
        </p:nvSpPr>
        <p:spPr>
          <a:xfrm>
            <a:off x="972000" y="1458000"/>
            <a:ext cx="6782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0A2C00A0-6834-E0F6-FB50-3CFA26D08799}"/>
              </a:ext>
            </a:extLst>
          </p:cNvPr>
          <p:cNvSpPr/>
          <p:nvPr/>
        </p:nvSpPr>
        <p:spPr>
          <a:xfrm>
            <a:off x="1650240" y="1458000"/>
            <a:ext cx="12999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43B9C605-036D-6379-0C1F-A54E4837B03F}"/>
              </a:ext>
            </a:extLst>
          </p:cNvPr>
          <p:cNvSpPr/>
          <p:nvPr/>
        </p:nvSpPr>
        <p:spPr>
          <a:xfrm>
            <a:off x="2950200" y="1458000"/>
            <a:ext cx="1695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a:extLst>
              <a:ext uri="{FF2B5EF4-FFF2-40B4-BE49-F238E27FC236}">
                <a16:creationId xmlns:a16="http://schemas.microsoft.com/office/drawing/2014/main" id="{98382F86-2640-BA92-8390-6589A175ABC7}"/>
              </a:ext>
            </a:extLst>
          </p:cNvPr>
          <p:cNvSpPr/>
          <p:nvPr/>
        </p:nvSpPr>
        <p:spPr>
          <a:xfrm>
            <a:off x="3119760" y="1458000"/>
            <a:ext cx="3504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1842131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A6E43-EB28-0BBF-502B-E293FAD8CF62}"/>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C3BE51FF-72E4-2994-ED98-B8A0BEA7CD01}"/>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04BDBD0A-5D19-FA57-7476-25EE13EA6BDC}"/>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B7396624-6BC2-DFEA-FBD4-1DE4FC89D04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053A095-E395-0224-5611-E01105CE45E3}"/>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6ABCF282-5097-7CAF-0E16-29ABBA8CD0F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Sheer Touch Lotion FPS50+ 240ml (4.4%) | Up &amp; Down Pricing | Walmart | Assumes no other are changing prices</a:t>
            </a:r>
          </a:p>
        </p:txBody>
      </p:sp>
      <p:sp>
        <p:nvSpPr>
          <p:cNvPr id="4" name="Title1">
            <a:extLst>
              <a:ext uri="{FF2B5EF4-FFF2-40B4-BE49-F238E27FC236}">
                <a16:creationId xmlns:a16="http://schemas.microsoft.com/office/drawing/2014/main" id="{70B78683-6894-32A3-C394-2CAFDED2956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31C44DEF-AC4A-6DF3-39D1-85DC6DC476B0}"/>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AACD6E1A-429D-C8E9-61CC-E0498A73DCD4}"/>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6A9542D6-38F6-618C-9E52-815F591FA154}"/>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8C6B838-F370-38DC-C2DE-FDDA2A87DB27}"/>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3CE9AAA0-7E5A-33FB-E3CE-023C6968ACE4}"/>
              </a:ext>
            </a:extLst>
          </p:cNvPr>
          <p:cNvSpPr>
            <a:spLocks noGrp="1"/>
          </p:cNvSpPr>
          <p:nvPr>
            <p:ph type="sldNum" sz="quarter" idx="16"/>
          </p:nvPr>
        </p:nvSpPr>
        <p:spPr/>
        <p:txBody>
          <a:bodyPr/>
          <a:lstStyle/>
          <a:p>
            <a:fld id="{7B1F438D-4EAF-094E-9162-80CF3EF77236}" type="slidenum">
              <a:rPr lang="en-US" smtClean="0"/>
              <a:pPr/>
              <a:t>54</a:t>
            </a:fld>
            <a:endParaRPr lang="en-US"/>
          </a:p>
        </p:txBody>
      </p:sp>
    </p:spTree>
    <p:extLst>
      <p:ext uri="{BB962C8B-B14F-4D97-AF65-F5344CB8AC3E}">
        <p14:creationId xmlns:p14="http://schemas.microsoft.com/office/powerpoint/2010/main" val="25520264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D154B-1A3C-77E6-2E71-8B61A1B1C56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E28A301-C94A-04E8-4767-E3950E7C94EE}"/>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F1511F27-57DD-0C53-0A50-D7623B6EC00E}"/>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30BFE45C-CC48-CDDF-84D1-E0D58E84FA38}"/>
              </a:ext>
            </a:extLst>
          </p:cNvPr>
          <p:cNvSpPr>
            <a:spLocks noGrp="1"/>
          </p:cNvSpPr>
          <p:nvPr>
            <p:ph type="body" sz="quarter" idx="18"/>
          </p:nvPr>
        </p:nvSpPr>
        <p:spPr>
          <a:xfrm>
            <a:off x="503238" y="774000"/>
            <a:ext cx="8136762" cy="360000"/>
          </a:xfrm>
        </p:spPr>
        <p:txBody>
          <a:bodyPr/>
          <a:lstStyle/>
          <a:p>
            <a:pPr>
              <a:defRPr sz="1200">
                <a:latin typeface="Nexa Bold (Headings)"/>
              </a:defRPr>
            </a:pPr>
            <a:r>
              <a:t>HT Silk Hydration | Price Elasticity | Walmart | Assumes no other products are changing prices</a:t>
            </a:r>
          </a:p>
        </p:txBody>
      </p:sp>
      <p:sp>
        <p:nvSpPr>
          <p:cNvPr id="18" name="Title 17">
            <a:extLst>
              <a:ext uri="{FF2B5EF4-FFF2-40B4-BE49-F238E27FC236}">
                <a16:creationId xmlns:a16="http://schemas.microsoft.com/office/drawing/2014/main" id="{0FEFDE42-0DC4-DA0A-BD4B-89E71E66B45F}"/>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4FE16DE-4F51-3289-8FEC-148554DA37D5}"/>
              </a:ext>
            </a:extLst>
          </p:cNvPr>
          <p:cNvGraphicFramePr>
            <a:graphicFrameLocks/>
          </p:cNvGraphicFramePr>
          <p:nvPr/>
        </p:nvGraphicFramePr>
        <p:xfrm>
          <a:off x="4579258" y="1141495"/>
          <a:ext cx="4057904" cy="746284"/>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Silk Hydration Lotion FPS50 180ml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59.7%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692F2BBF-515D-0008-5B99-54E2BA139139}"/>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55F1F457-C2CC-3B2A-83A5-808376BA885D}"/>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ECECF6E5-44F0-483A-C27F-75BF600FD91C}"/>
              </a:ext>
            </a:extLst>
          </p:cNvPr>
          <p:cNvSpPr>
            <a:spLocks noGrp="1"/>
          </p:cNvSpPr>
          <p:nvPr>
            <p:ph type="sldNum" sz="quarter" idx="16"/>
          </p:nvPr>
        </p:nvSpPr>
        <p:spPr/>
        <p:txBody>
          <a:bodyPr/>
          <a:lstStyle/>
          <a:p>
            <a:fld id="{7B1F438D-4EAF-094E-9162-80CF3EF77236}" type="slidenum">
              <a:rPr lang="en-US" smtClean="0"/>
              <a:pPr/>
              <a:t>55</a:t>
            </a:fld>
            <a:endParaRPr lang="en-US"/>
          </a:p>
        </p:txBody>
      </p:sp>
      <p:sp>
        <p:nvSpPr>
          <p:cNvPr id="3" name="TextBox Y">
            <a:extLst>
              <a:ext uri="{FF2B5EF4-FFF2-40B4-BE49-F238E27FC236}">
                <a16:creationId xmlns:a16="http://schemas.microsoft.com/office/drawing/2014/main" id="{07644619-C56F-2092-1766-127D414D38E9}"/>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42126554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B045-0DE0-E2B9-69BD-E4596D51A3E4}"/>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CE0AA3D-E1EF-925D-2BAB-FB72D69A443C}"/>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D10248BF-6375-DE53-D950-4ACA887C22D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E50FEBCB-8050-7404-81A6-5BA01333E3E0}"/>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Lotion FPS50 180ml | Walmart | Assuming no other products are changing prices</a:t>
            </a:r>
          </a:p>
        </p:txBody>
      </p:sp>
      <p:sp>
        <p:nvSpPr>
          <p:cNvPr id="10" name="Title 9">
            <a:extLst>
              <a:ext uri="{FF2B5EF4-FFF2-40B4-BE49-F238E27FC236}">
                <a16:creationId xmlns:a16="http://schemas.microsoft.com/office/drawing/2014/main" id="{DDF6CCC5-7927-00CC-DC3F-A1760CDA9D8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9EB9D11B-61B9-9A98-11B7-3161C782A70E}"/>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E7F1BA9A-4558-F1E9-0CAD-09503553EAD1}"/>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54B04238-535E-CFD8-43FD-FE969563F046}"/>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771B3405-658A-BFB7-EFC7-D9A69215E91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2A1446FE-86C2-34B3-3607-CA72136D2A68}"/>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28DBA161-15DA-5AE9-245D-C396081C7AFD}"/>
              </a:ext>
            </a:extLst>
          </p:cNvPr>
          <p:cNvSpPr>
            <a:spLocks noGrp="1"/>
          </p:cNvSpPr>
          <p:nvPr>
            <p:ph type="sldNum" sz="quarter" idx="16"/>
          </p:nvPr>
        </p:nvSpPr>
        <p:spPr/>
        <p:txBody>
          <a:bodyPr/>
          <a:lstStyle/>
          <a:p>
            <a:fld id="{7B1F438D-4EAF-094E-9162-80CF3EF77236}" type="slidenum">
              <a:rPr lang="en-US" smtClean="0"/>
              <a:pPr/>
              <a:t>56</a:t>
            </a:fld>
            <a:endParaRPr lang="en-US"/>
          </a:p>
        </p:txBody>
      </p:sp>
      <p:sp>
        <p:nvSpPr>
          <p:cNvPr id="22" name="Rectangle 21">
            <a:extLst>
              <a:ext uri="{FF2B5EF4-FFF2-40B4-BE49-F238E27FC236}">
                <a16:creationId xmlns:a16="http://schemas.microsoft.com/office/drawing/2014/main" id="{66FA326A-C2E1-3E9D-D20B-E8ECE3894D9D}"/>
              </a:ext>
            </a:extLst>
          </p:cNvPr>
          <p:cNvSpPr/>
          <p:nvPr/>
        </p:nvSpPr>
        <p:spPr>
          <a:xfrm>
            <a:off x="97200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FD53225C-7BDA-681F-024B-CFEB74994CC8}"/>
              </a:ext>
            </a:extLst>
          </p:cNvPr>
          <p:cNvSpPr/>
          <p:nvPr/>
        </p:nvSpPr>
        <p:spPr>
          <a:xfrm>
            <a:off x="24980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4" name="Rectangle 23">
            <a:extLst>
              <a:ext uri="{FF2B5EF4-FFF2-40B4-BE49-F238E27FC236}">
                <a16:creationId xmlns:a16="http://schemas.microsoft.com/office/drawing/2014/main" id="{A01E4377-DDA3-4DAD-8D0C-FFA45CE082EE}"/>
              </a:ext>
            </a:extLst>
          </p:cNvPr>
          <p:cNvSpPr/>
          <p:nvPr/>
        </p:nvSpPr>
        <p:spPr>
          <a:xfrm>
            <a:off x="4645800"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591629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14056-9BAE-8561-853D-F9F4F5E78211}"/>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BBE5A363-2F7C-6DD5-10FC-40DFEFFA0F6D}"/>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3A84EC3B-70DC-5EA4-A338-A21675371793}"/>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F3A037D-BC32-84AE-D4E4-EBEA785A1CBD}"/>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16D79AF5-C7FA-EE29-7085-0FC5D8D1F59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C5D0295-E2AE-55C3-D260-A19838BBB4E2}"/>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Lotion FPS50 180ml (1.0%) | Up &amp; Down Pricing | Walmart | Assumes no other are changing prices</a:t>
            </a:r>
          </a:p>
        </p:txBody>
      </p:sp>
      <p:sp>
        <p:nvSpPr>
          <p:cNvPr id="4" name="Title1">
            <a:extLst>
              <a:ext uri="{FF2B5EF4-FFF2-40B4-BE49-F238E27FC236}">
                <a16:creationId xmlns:a16="http://schemas.microsoft.com/office/drawing/2014/main" id="{F4BE46E7-F0B9-95FE-C1B8-CFE106BFCD3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F713A1BD-13AA-C3DF-CB22-AECB1BF1C467}"/>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0C927E9-0B5F-3B93-896F-181278D43DD8}"/>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34FEC3B7-1DFD-C359-9922-DB6BD31A2042}"/>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BE610776-35D8-ACE3-306B-87B35E09AA28}"/>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F70562CF-E1C0-BBA1-07BD-6AFBDC0E8696}"/>
              </a:ext>
            </a:extLst>
          </p:cNvPr>
          <p:cNvSpPr>
            <a:spLocks noGrp="1"/>
          </p:cNvSpPr>
          <p:nvPr>
            <p:ph type="sldNum" sz="quarter" idx="16"/>
          </p:nvPr>
        </p:nvSpPr>
        <p:spPr/>
        <p:txBody>
          <a:bodyPr/>
          <a:lstStyle/>
          <a:p>
            <a:fld id="{7B1F438D-4EAF-094E-9162-80CF3EF77236}" type="slidenum">
              <a:rPr lang="en-US" smtClean="0"/>
              <a:pPr/>
              <a:t>57</a:t>
            </a:fld>
            <a:endParaRPr lang="en-US"/>
          </a:p>
        </p:txBody>
      </p:sp>
    </p:spTree>
    <p:extLst>
      <p:ext uri="{BB962C8B-B14F-4D97-AF65-F5344CB8AC3E}">
        <p14:creationId xmlns:p14="http://schemas.microsoft.com/office/powerpoint/2010/main" val="8453932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C24D7-AF5A-AC90-6E08-17476D1A37C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494F4B1-545A-236B-7D90-0EE688A2EBCD}"/>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D716CE05-DBA7-2589-5CDC-CA2B347CA73D}"/>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7D418E1E-9D61-BC6A-F083-EC4819555607}"/>
              </a:ext>
            </a:extLst>
          </p:cNvPr>
          <p:cNvSpPr>
            <a:spLocks noGrp="1"/>
          </p:cNvSpPr>
          <p:nvPr>
            <p:ph type="body" sz="quarter" idx="18"/>
          </p:nvPr>
        </p:nvSpPr>
        <p:spPr>
          <a:xfrm>
            <a:off x="503238" y="774000"/>
            <a:ext cx="8136762" cy="360000"/>
          </a:xfrm>
        </p:spPr>
        <p:txBody>
          <a:bodyPr/>
          <a:lstStyle/>
          <a:p>
            <a:pPr>
              <a:defRPr sz="1200">
                <a:latin typeface="Nexa Bold (Headings)"/>
              </a:defRPr>
            </a:pPr>
            <a:r>
              <a:t>HT Silk Hydration Innovation | Price Elasticity | Walmart | Assumes no other products are changing prices</a:t>
            </a:r>
          </a:p>
        </p:txBody>
      </p:sp>
      <p:sp>
        <p:nvSpPr>
          <p:cNvPr id="18" name="Title 17">
            <a:extLst>
              <a:ext uri="{FF2B5EF4-FFF2-40B4-BE49-F238E27FC236}">
                <a16:creationId xmlns:a16="http://schemas.microsoft.com/office/drawing/2014/main" id="{55AC51EC-BBEF-3E9E-B859-7527FFD59642}"/>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FC324519-EFDD-9791-877A-B314E79F0AB6}"/>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Silk Hydration Serum FPS50 100ml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Hawaiian Tropic Silk Hydration Lip balm FPS30 10g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Hawaiian Tropic Silk Hydration Glow Mist FPS50+ 100ml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C6759A6D-1F06-CBC5-B26D-86A287D23185}"/>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71CA1E36-D196-1D3E-BBF7-AB76418C65F4}"/>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F784EB67-295B-8B78-C56F-359BCE34BCD7}"/>
              </a:ext>
            </a:extLst>
          </p:cNvPr>
          <p:cNvSpPr>
            <a:spLocks noGrp="1"/>
          </p:cNvSpPr>
          <p:nvPr>
            <p:ph type="sldNum" sz="quarter" idx="16"/>
          </p:nvPr>
        </p:nvSpPr>
        <p:spPr/>
        <p:txBody>
          <a:bodyPr/>
          <a:lstStyle/>
          <a:p>
            <a:fld id="{7B1F438D-4EAF-094E-9162-80CF3EF77236}" type="slidenum">
              <a:rPr lang="en-US" smtClean="0"/>
              <a:pPr/>
              <a:t>58</a:t>
            </a:fld>
            <a:endParaRPr lang="en-US"/>
          </a:p>
        </p:txBody>
      </p:sp>
      <p:sp>
        <p:nvSpPr>
          <p:cNvPr id="3" name="TextBox Y">
            <a:extLst>
              <a:ext uri="{FF2B5EF4-FFF2-40B4-BE49-F238E27FC236}">
                <a16:creationId xmlns:a16="http://schemas.microsoft.com/office/drawing/2014/main" id="{908B4A0E-BD45-9C87-CF79-B2E920336A07}"/>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693173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9956B-22B6-4007-B32A-5FF117E6CAA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29838B-C221-8A7C-F05C-DAD63B9C81AB}"/>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344CE9D3-F996-DB91-D683-1A839F4F01B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83425A93-6FF9-AF41-76F2-BEC9DC93E58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Serum FPS50 100ml | Walmart | Assuming no other products are changing prices</a:t>
            </a:r>
          </a:p>
        </p:txBody>
      </p:sp>
      <p:sp>
        <p:nvSpPr>
          <p:cNvPr id="10" name="Title 9">
            <a:extLst>
              <a:ext uri="{FF2B5EF4-FFF2-40B4-BE49-F238E27FC236}">
                <a16:creationId xmlns:a16="http://schemas.microsoft.com/office/drawing/2014/main" id="{09FF7E46-CE40-C70F-953A-EF5C271083ED}"/>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4E5BCC79-0021-0490-1A33-CB3FA80FAA9D}"/>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65AF089E-3CF4-1280-CF0E-A958EBEB4BD9}"/>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80AB7FF3-A82A-60E5-9D48-ACB44DC95FCA}"/>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68A87A17-B86A-EAB2-EC8B-796993BCA689}"/>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861F6771-BFB1-D903-D2AD-8257E79E0515}"/>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D14EF921-8D89-4CBC-0C4D-FD0DD7ECB651}"/>
              </a:ext>
            </a:extLst>
          </p:cNvPr>
          <p:cNvSpPr>
            <a:spLocks noGrp="1"/>
          </p:cNvSpPr>
          <p:nvPr>
            <p:ph type="sldNum" sz="quarter" idx="16"/>
          </p:nvPr>
        </p:nvSpPr>
        <p:spPr/>
        <p:txBody>
          <a:bodyPr/>
          <a:lstStyle/>
          <a:p>
            <a:fld id="{7B1F438D-4EAF-094E-9162-80CF3EF77236}" type="slidenum">
              <a:rPr lang="en-US" smtClean="0"/>
              <a:pPr/>
              <a:t>59</a:t>
            </a:fld>
            <a:endParaRPr lang="en-US"/>
          </a:p>
        </p:txBody>
      </p:sp>
      <p:sp>
        <p:nvSpPr>
          <p:cNvPr id="22" name="Rectangle 21">
            <a:extLst>
              <a:ext uri="{FF2B5EF4-FFF2-40B4-BE49-F238E27FC236}">
                <a16:creationId xmlns:a16="http://schemas.microsoft.com/office/drawing/2014/main" id="{8196DB24-1F19-88DE-F935-139ADC0069D6}"/>
              </a:ext>
            </a:extLst>
          </p:cNvPr>
          <p:cNvSpPr/>
          <p:nvPr/>
        </p:nvSpPr>
        <p:spPr>
          <a:xfrm>
            <a:off x="97200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E9548775-BFB7-A3FD-AA3E-74610980F575}"/>
              </a:ext>
            </a:extLst>
          </p:cNvPr>
          <p:cNvSpPr/>
          <p:nvPr/>
        </p:nvSpPr>
        <p:spPr>
          <a:xfrm>
            <a:off x="2045880" y="1458000"/>
            <a:ext cx="2826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8B2C287F-B21E-A4B5-ED59-59C21F37012F}"/>
              </a:ext>
            </a:extLst>
          </p:cNvPr>
          <p:cNvSpPr/>
          <p:nvPr/>
        </p:nvSpPr>
        <p:spPr>
          <a:xfrm>
            <a:off x="487188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7970B85A-4040-1625-A62A-FF2FBDBCEB8E}"/>
              </a:ext>
            </a:extLst>
          </p:cNvPr>
          <p:cNvSpPr/>
          <p:nvPr/>
        </p:nvSpPr>
        <p:spPr>
          <a:xfrm>
            <a:off x="5945760" y="1458000"/>
            <a:ext cx="6782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32333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EF3BA-36D1-2444-D529-E9170D5630BD}"/>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71D18DAC-87A1-36B2-957A-6ED8EE9A18C5}"/>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5F8404EC-71A6-0CE0-5898-7B2D27281467}"/>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2E527AF6-0561-CF52-7088-188DA257C3C1}"/>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2FC2A7D-AF98-9953-50C3-297B0193672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E72D8F43-C7D2-51DC-579E-78B674324C94}"/>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Beauty Care (0.4%) | Up &amp; Down Pricing | Walmart | Assumes no other are changing prices</a:t>
            </a:r>
          </a:p>
        </p:txBody>
      </p:sp>
      <p:sp>
        <p:nvSpPr>
          <p:cNvPr id="4" name="Title1">
            <a:extLst>
              <a:ext uri="{FF2B5EF4-FFF2-40B4-BE49-F238E27FC236}">
                <a16:creationId xmlns:a16="http://schemas.microsoft.com/office/drawing/2014/main" id="{82438265-A0D3-210B-0C55-32D44650E09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FCCABB9-2787-0590-F7D7-24E11D9739ED}"/>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5C055880-C73C-DCE8-1CC5-317B0B40D88C}"/>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44E7D08E-EFCE-C766-7D52-53D3150F4741}"/>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B92E557B-39B8-004D-ACF0-31BC4D1A5E5E}"/>
              </a:ext>
            </a:extLst>
          </p:cNvPr>
          <p:cNvSpPr>
            <a:spLocks noGrp="1"/>
          </p:cNvSpPr>
          <p:nvPr>
            <p:ph type="sldNum" sz="quarter" idx="16"/>
          </p:nvPr>
        </p:nvSpPr>
        <p:spPr/>
        <p:txBody>
          <a:bodyPr/>
          <a:lstStyle/>
          <a:p>
            <a:fld id="{7B1F438D-4EAF-094E-9162-80CF3EF77236}" type="slidenum">
              <a:rPr lang="en-US" smtClean="0"/>
              <a:pPr/>
              <a:t>6</a:t>
            </a:fld>
            <a:endParaRPr lang="en-US"/>
          </a:p>
        </p:txBody>
      </p:sp>
    </p:spTree>
    <p:extLst>
      <p:ext uri="{BB962C8B-B14F-4D97-AF65-F5344CB8AC3E}">
        <p14:creationId xmlns:p14="http://schemas.microsoft.com/office/powerpoint/2010/main" val="24763932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2470F-1A82-82F9-6523-40A1349771D9}"/>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46D3778F-3275-68D6-7B94-464350C7A704}"/>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20D01B0B-7EFE-2DF2-DBA6-D5E525D74768}"/>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AECD96E1-3AB8-258E-21D5-AD85453D977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1BC03CD5-411C-0005-C373-0CD38129F475}"/>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B72055BD-BE22-5766-6A15-A9C3429CF6E4}"/>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Serum FPS50 100ml (0.0%) | Up &amp; Down Pricing | Walmart | Assumes no other are changing prices</a:t>
            </a:r>
          </a:p>
        </p:txBody>
      </p:sp>
      <p:sp>
        <p:nvSpPr>
          <p:cNvPr id="4" name="Title1">
            <a:extLst>
              <a:ext uri="{FF2B5EF4-FFF2-40B4-BE49-F238E27FC236}">
                <a16:creationId xmlns:a16="http://schemas.microsoft.com/office/drawing/2014/main" id="{583C0933-50F7-474F-DC8D-03D3C935C55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A5F1CECF-1774-4416-90B4-30442C28C357}"/>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8392B21-2922-6386-F82F-CD16777E6B56}"/>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57023C56-8FC4-B6AA-2FB5-5A2DC8F59782}"/>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2FA2ABB4-4222-DA59-2278-44EB7F1E93CD}"/>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AC2F5ABD-53C7-08E6-07FF-025730D052A9}"/>
              </a:ext>
            </a:extLst>
          </p:cNvPr>
          <p:cNvSpPr>
            <a:spLocks noGrp="1"/>
          </p:cNvSpPr>
          <p:nvPr>
            <p:ph type="sldNum" sz="quarter" idx="16"/>
          </p:nvPr>
        </p:nvSpPr>
        <p:spPr/>
        <p:txBody>
          <a:bodyPr/>
          <a:lstStyle/>
          <a:p>
            <a:fld id="{7B1F438D-4EAF-094E-9162-80CF3EF77236}" type="slidenum">
              <a:rPr lang="en-US" smtClean="0"/>
              <a:pPr/>
              <a:t>60</a:t>
            </a:fld>
            <a:endParaRPr lang="en-US"/>
          </a:p>
        </p:txBody>
      </p:sp>
    </p:spTree>
    <p:extLst>
      <p:ext uri="{BB962C8B-B14F-4D97-AF65-F5344CB8AC3E}">
        <p14:creationId xmlns:p14="http://schemas.microsoft.com/office/powerpoint/2010/main" val="1086826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82D0D-75BF-396D-09C1-714466A3FDC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00E00B2-8243-CE7A-7C68-6075B68CF946}"/>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FE559354-939D-B18C-3CF3-51FFB060519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968D048D-B7FF-EF18-B46A-C7BC8E4C5A06}"/>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Lip balm FPS30 10g | Walmart | Assuming no other products are changing prices</a:t>
            </a:r>
          </a:p>
        </p:txBody>
      </p:sp>
      <p:sp>
        <p:nvSpPr>
          <p:cNvPr id="10" name="Title 9">
            <a:extLst>
              <a:ext uri="{FF2B5EF4-FFF2-40B4-BE49-F238E27FC236}">
                <a16:creationId xmlns:a16="http://schemas.microsoft.com/office/drawing/2014/main" id="{2F00B61E-78DD-ABC9-C1A3-4F387DFC2EE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EF75C23C-FEB4-368A-5B02-AC9FC8297BD5}"/>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32388F23-5C06-A7C1-B191-7363464D79CE}"/>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0F962DCB-DA03-B59F-EBEC-06AFA9B5535B}"/>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2AB3CC83-9C83-5EA2-1ED1-6F1B0C6DF838}"/>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F8D90D5-7BA8-E661-EAC4-2E23B3E8FE6B}"/>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0DE9B2BB-44C7-096D-31EB-3FE2A304FA13}"/>
              </a:ext>
            </a:extLst>
          </p:cNvPr>
          <p:cNvSpPr>
            <a:spLocks noGrp="1"/>
          </p:cNvSpPr>
          <p:nvPr>
            <p:ph type="sldNum" sz="quarter" idx="16"/>
          </p:nvPr>
        </p:nvSpPr>
        <p:spPr/>
        <p:txBody>
          <a:bodyPr/>
          <a:lstStyle/>
          <a:p>
            <a:fld id="{7B1F438D-4EAF-094E-9162-80CF3EF77236}" type="slidenum">
              <a:rPr lang="en-US" smtClean="0"/>
              <a:pPr/>
              <a:t>61</a:t>
            </a:fld>
            <a:endParaRPr lang="en-US"/>
          </a:p>
        </p:txBody>
      </p:sp>
      <p:sp>
        <p:nvSpPr>
          <p:cNvPr id="22" name="Rectangle 21">
            <a:extLst>
              <a:ext uri="{FF2B5EF4-FFF2-40B4-BE49-F238E27FC236}">
                <a16:creationId xmlns:a16="http://schemas.microsoft.com/office/drawing/2014/main" id="{9B849481-3F2D-6344-D257-9F95EAA64D58}"/>
              </a:ext>
            </a:extLst>
          </p:cNvPr>
          <p:cNvSpPr/>
          <p:nvPr/>
        </p:nvSpPr>
        <p:spPr>
          <a:xfrm>
            <a:off x="972000" y="1458000"/>
            <a:ext cx="56520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2257970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0EC67-E1B5-AD77-F2B5-6D3319A4B1B5}"/>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D368884C-A23B-1A02-615E-2B4DBDBA4CC4}"/>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A20B8B3-AEDD-6007-CB44-599C85D953D0}"/>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L'Oréal Paris UV DEFENDER Colored Fluid FPS50+ 40g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D35D852E-258F-7BCC-680E-DB1EF588189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3CF5BC37-8B97-F405-5E37-7A9837289DDD}"/>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E6C646C9-85EC-15EA-5E84-1517CAFF6D0E}"/>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Lip balm FPS30 10g (0.0%) | Up &amp; Down Pricing | Walmart | Assumes no other are changing prices</a:t>
            </a:r>
          </a:p>
        </p:txBody>
      </p:sp>
      <p:sp>
        <p:nvSpPr>
          <p:cNvPr id="4" name="Title1">
            <a:extLst>
              <a:ext uri="{FF2B5EF4-FFF2-40B4-BE49-F238E27FC236}">
                <a16:creationId xmlns:a16="http://schemas.microsoft.com/office/drawing/2014/main" id="{48EB16C2-00C0-D1B2-5C2C-891A1AFA8BE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509DEE9B-FADD-8BC6-068E-3567239B351C}"/>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5F48CD9C-5149-D4C9-5451-AD8AC3B9739A}"/>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99032B2C-574F-9C2D-FCCB-403D1DC6CDCC}"/>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FAE8EDE-E7DB-0DE5-3DEF-645DFAEB2222}"/>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D68194F0-29D5-0A63-BE59-3838A3BE3774}"/>
              </a:ext>
            </a:extLst>
          </p:cNvPr>
          <p:cNvSpPr>
            <a:spLocks noGrp="1"/>
          </p:cNvSpPr>
          <p:nvPr>
            <p:ph type="sldNum" sz="quarter" idx="16"/>
          </p:nvPr>
        </p:nvSpPr>
        <p:spPr/>
        <p:txBody>
          <a:bodyPr/>
          <a:lstStyle/>
          <a:p>
            <a:fld id="{7B1F438D-4EAF-094E-9162-80CF3EF77236}" type="slidenum">
              <a:rPr lang="en-US" smtClean="0"/>
              <a:pPr/>
              <a:t>62</a:t>
            </a:fld>
            <a:endParaRPr lang="en-US"/>
          </a:p>
        </p:txBody>
      </p:sp>
    </p:spTree>
    <p:extLst>
      <p:ext uri="{BB962C8B-B14F-4D97-AF65-F5344CB8AC3E}">
        <p14:creationId xmlns:p14="http://schemas.microsoft.com/office/powerpoint/2010/main" val="4852355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AFD29-3C84-D320-58FD-569EB79D26A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190CBC8F-0A2B-E376-465D-A0AA4AF02E89}"/>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3147AA63-C4AA-12E6-2678-42FD72BBD9DE}"/>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DD7DC249-1694-D01D-3CBB-57972C363F4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Silk Hydration Glow Mist FPS50+ 100ml | Walmart | Assuming no other products are changing prices</a:t>
            </a:r>
          </a:p>
        </p:txBody>
      </p:sp>
      <p:sp>
        <p:nvSpPr>
          <p:cNvPr id="10" name="Title 9">
            <a:extLst>
              <a:ext uri="{FF2B5EF4-FFF2-40B4-BE49-F238E27FC236}">
                <a16:creationId xmlns:a16="http://schemas.microsoft.com/office/drawing/2014/main" id="{96276ED8-FAAA-29AE-7655-7E51A1D005E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BFD7A099-9DFC-0E0F-6AD2-A7BEAAC35449}"/>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E641F17F-A1D3-3705-70DA-2B3EF07E4CE2}"/>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0F48ED27-04C1-3DB4-A22F-6E2D36342916}"/>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97FE421B-14FD-EA7B-45C4-F8965950F1D6}"/>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98264D3-069F-AD76-2B49-2A72EA16214F}"/>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DAF5BE6-34BE-BABA-BD81-1B28A1618A6C}"/>
              </a:ext>
            </a:extLst>
          </p:cNvPr>
          <p:cNvSpPr>
            <a:spLocks noGrp="1"/>
          </p:cNvSpPr>
          <p:nvPr>
            <p:ph type="sldNum" sz="quarter" idx="16"/>
          </p:nvPr>
        </p:nvSpPr>
        <p:spPr/>
        <p:txBody>
          <a:bodyPr/>
          <a:lstStyle/>
          <a:p>
            <a:fld id="{7B1F438D-4EAF-094E-9162-80CF3EF77236}" type="slidenum">
              <a:rPr lang="en-US" smtClean="0"/>
              <a:pPr/>
              <a:t>63</a:t>
            </a:fld>
            <a:endParaRPr lang="en-US"/>
          </a:p>
        </p:txBody>
      </p:sp>
      <p:sp>
        <p:nvSpPr>
          <p:cNvPr id="22" name="Rectangle 21">
            <a:extLst>
              <a:ext uri="{FF2B5EF4-FFF2-40B4-BE49-F238E27FC236}">
                <a16:creationId xmlns:a16="http://schemas.microsoft.com/office/drawing/2014/main" id="{B492084B-DE1B-EF56-A614-2E73FF7248CB}"/>
              </a:ext>
            </a:extLst>
          </p:cNvPr>
          <p:cNvSpPr/>
          <p:nvPr/>
        </p:nvSpPr>
        <p:spPr>
          <a:xfrm>
            <a:off x="972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189C7B08-D7B3-92C7-4F07-BAD80449A83E}"/>
              </a:ext>
            </a:extLst>
          </p:cNvPr>
          <p:cNvSpPr/>
          <p:nvPr/>
        </p:nvSpPr>
        <p:spPr>
          <a:xfrm>
            <a:off x="2498040" y="1458000"/>
            <a:ext cx="3391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9015BC51-4907-512F-6C54-B516C6CDB154}"/>
              </a:ext>
            </a:extLst>
          </p:cNvPr>
          <p:cNvSpPr/>
          <p:nvPr/>
        </p:nvSpPr>
        <p:spPr>
          <a:xfrm>
            <a:off x="283716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B462F6C4-9F34-813F-2B7C-2C50A4CE4EDF}"/>
              </a:ext>
            </a:extLst>
          </p:cNvPr>
          <p:cNvSpPr/>
          <p:nvPr/>
        </p:nvSpPr>
        <p:spPr>
          <a:xfrm>
            <a:off x="4363200" y="1458000"/>
            <a:ext cx="1865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a:extLst>
              <a:ext uri="{FF2B5EF4-FFF2-40B4-BE49-F238E27FC236}">
                <a16:creationId xmlns:a16="http://schemas.microsoft.com/office/drawing/2014/main" id="{AEF7709E-DB89-8445-DA54-3AA7F8398A5B}"/>
              </a:ext>
            </a:extLst>
          </p:cNvPr>
          <p:cNvSpPr/>
          <p:nvPr/>
        </p:nvSpPr>
        <p:spPr>
          <a:xfrm>
            <a:off x="6228360" y="1458000"/>
            <a:ext cx="395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27648616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8E071-4F94-7C88-E41B-27B756AFAF78}"/>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DF715466-B84B-5F0E-B9FD-651F17853CC6}"/>
              </a:ext>
            </a:extLst>
          </p:cNvPr>
          <p:cNvGraphicFramePr>
            <a:graphicFrameLocks noGrp="1"/>
          </p:cNvGraphicFramePr>
          <p:nvPr/>
        </p:nvGraphicFramePr>
        <p:xfrm>
          <a:off x="535405" y="1133206"/>
          <a:ext cx="3996001" cy="3713820"/>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Sport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91BDB809-3A8F-2D51-1192-DB895A571F6B}"/>
              </a:ext>
            </a:extLst>
          </p:cNvPr>
          <p:cNvGraphicFramePr>
            <a:graphicFrameLocks noGrp="1"/>
          </p:cNvGraphicFramePr>
          <p:nvPr/>
        </p:nvGraphicFramePr>
        <p:xfrm>
          <a:off x="4645532" y="1133206"/>
          <a:ext cx="3994468" cy="3715609"/>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4E4A10AE-DBA2-4A75-B175-08C69A09CC00}"/>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07C79A54-6C17-4E85-B448-63F98F0AB330}"/>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0BC3DC91-40D9-0763-8423-8EA3EF4B11F2}"/>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Silk Hydration Glow Mist FPS50+ 100ml (0.0%) | Up &amp; Down Pricing | Walmart | Assumes no other are changing prices</a:t>
            </a:r>
          </a:p>
        </p:txBody>
      </p:sp>
      <p:sp>
        <p:nvSpPr>
          <p:cNvPr id="4" name="Title1">
            <a:extLst>
              <a:ext uri="{FF2B5EF4-FFF2-40B4-BE49-F238E27FC236}">
                <a16:creationId xmlns:a16="http://schemas.microsoft.com/office/drawing/2014/main" id="{B0DEA224-211A-0303-750E-D7B1578B4E6F}"/>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32D80CC-3D38-08B7-797E-2BCB71FF7424}"/>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7D6C3CD3-2AA8-3D2E-A111-05D07A2BC22B}"/>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DD4A200D-398D-BF09-50CB-F8A92E539D5A}"/>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22DF7B9-2D98-EDE3-C4C4-AE8E73527652}"/>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9B844798-1E62-857A-DF5A-20F18A5A73C5}"/>
              </a:ext>
            </a:extLst>
          </p:cNvPr>
          <p:cNvSpPr>
            <a:spLocks noGrp="1"/>
          </p:cNvSpPr>
          <p:nvPr>
            <p:ph type="sldNum" sz="quarter" idx="16"/>
          </p:nvPr>
        </p:nvSpPr>
        <p:spPr/>
        <p:txBody>
          <a:bodyPr/>
          <a:lstStyle/>
          <a:p>
            <a:fld id="{7B1F438D-4EAF-094E-9162-80CF3EF77236}" type="slidenum">
              <a:rPr lang="en-US" smtClean="0"/>
              <a:pPr/>
              <a:t>64</a:t>
            </a:fld>
            <a:endParaRPr lang="en-US"/>
          </a:p>
        </p:txBody>
      </p:sp>
    </p:spTree>
    <p:extLst>
      <p:ext uri="{BB962C8B-B14F-4D97-AF65-F5344CB8AC3E}">
        <p14:creationId xmlns:p14="http://schemas.microsoft.com/office/powerpoint/2010/main" val="26925415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4BBA1-84B5-805D-C420-20EA9AD6ECC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049C8127-B279-FF15-A445-A993BEF84B54}"/>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4B2B99BB-8F76-1BC4-26C1-FD48A3AEA395}"/>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B1921382-4BBE-1D73-CD3E-9A429CFB6D50}"/>
              </a:ext>
            </a:extLst>
          </p:cNvPr>
          <p:cNvSpPr>
            <a:spLocks noGrp="1"/>
          </p:cNvSpPr>
          <p:nvPr>
            <p:ph type="body" sz="quarter" idx="18"/>
          </p:nvPr>
        </p:nvSpPr>
        <p:spPr>
          <a:xfrm>
            <a:off x="503238" y="774000"/>
            <a:ext cx="8136762" cy="360000"/>
          </a:xfrm>
        </p:spPr>
        <p:txBody>
          <a:bodyPr/>
          <a:lstStyle/>
          <a:p>
            <a:pPr>
              <a:defRPr sz="1200">
                <a:latin typeface="Nexa Bold (Headings)"/>
              </a:defRPr>
            </a:pPr>
            <a:r>
              <a:t>HT Argan Spray | Price Elasticity | Walmart | Assumes no other products are changing prices</a:t>
            </a:r>
          </a:p>
        </p:txBody>
      </p:sp>
      <p:sp>
        <p:nvSpPr>
          <p:cNvPr id="18" name="Title 17">
            <a:extLst>
              <a:ext uri="{FF2B5EF4-FFF2-40B4-BE49-F238E27FC236}">
                <a16:creationId xmlns:a16="http://schemas.microsoft.com/office/drawing/2014/main" id="{6D95BF71-1386-6DBF-DF0C-B9C3816E3160}"/>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B10F8340-921B-D74A-856C-22CF847BA151}"/>
              </a:ext>
            </a:extLst>
          </p:cNvPr>
          <p:cNvGraphicFramePr>
            <a:graphicFrameLocks/>
          </p:cNvGraphicFramePr>
          <p:nvPr/>
        </p:nvGraphicFramePr>
        <p:xfrm>
          <a:off x="4579258" y="1141495"/>
          <a:ext cx="4057904" cy="746284"/>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Argan Spray FPS15 220ml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61.6%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E3C4673A-E8AD-F780-B4B0-68669FA21ACB}"/>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50D77DB-D98F-B2D4-21F5-E7DFA39CEEDD}"/>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6C6C3934-D2E7-796D-7A46-4DBA79672E20}"/>
              </a:ext>
            </a:extLst>
          </p:cNvPr>
          <p:cNvSpPr>
            <a:spLocks noGrp="1"/>
          </p:cNvSpPr>
          <p:nvPr>
            <p:ph type="sldNum" sz="quarter" idx="16"/>
          </p:nvPr>
        </p:nvSpPr>
        <p:spPr/>
        <p:txBody>
          <a:bodyPr/>
          <a:lstStyle/>
          <a:p>
            <a:fld id="{7B1F438D-4EAF-094E-9162-80CF3EF77236}" type="slidenum">
              <a:rPr lang="en-US" smtClean="0"/>
              <a:pPr/>
              <a:t>65</a:t>
            </a:fld>
            <a:endParaRPr lang="en-US"/>
          </a:p>
        </p:txBody>
      </p:sp>
      <p:sp>
        <p:nvSpPr>
          <p:cNvPr id="3" name="TextBox Y">
            <a:extLst>
              <a:ext uri="{FF2B5EF4-FFF2-40B4-BE49-F238E27FC236}">
                <a16:creationId xmlns:a16="http://schemas.microsoft.com/office/drawing/2014/main" id="{B2792441-1F6E-552A-DC5F-3B1F8CAFCAD8}"/>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091805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F1D66-A592-920F-C428-D63184C56148}"/>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85ABC6B-E7CB-31B2-E07B-279C7675449A}"/>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00B268DA-F4CF-D75B-6A31-C424C4EBBE7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B4778A6E-41A2-C5B8-218F-A7145728A41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Argan Spray FPS15 220ml | Walmart | Assuming no other products are changing prices</a:t>
            </a:r>
          </a:p>
        </p:txBody>
      </p:sp>
      <p:sp>
        <p:nvSpPr>
          <p:cNvPr id="10" name="Title 9">
            <a:extLst>
              <a:ext uri="{FF2B5EF4-FFF2-40B4-BE49-F238E27FC236}">
                <a16:creationId xmlns:a16="http://schemas.microsoft.com/office/drawing/2014/main" id="{87D0778F-A05C-5D44-264E-DF8885E6A062}"/>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5ED3AD66-613E-D4F8-2C09-9F723B4486C1}"/>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AB23D7B3-DFD2-4F32-D8C1-D04534E99DD8}"/>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454B5E1B-4144-8233-6B88-A591E525CE5D}"/>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8F24C6DB-FB23-271E-25B0-3C2C778F9B1C}"/>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FE31201E-A068-7888-0D15-CF6E365E8DF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92F56C9E-F7D5-4304-2C2A-F5F8F8A93C30}"/>
              </a:ext>
            </a:extLst>
          </p:cNvPr>
          <p:cNvSpPr>
            <a:spLocks noGrp="1"/>
          </p:cNvSpPr>
          <p:nvPr>
            <p:ph type="sldNum" sz="quarter" idx="16"/>
          </p:nvPr>
        </p:nvSpPr>
        <p:spPr/>
        <p:txBody>
          <a:bodyPr/>
          <a:lstStyle/>
          <a:p>
            <a:fld id="{7B1F438D-4EAF-094E-9162-80CF3EF77236}" type="slidenum">
              <a:rPr lang="en-US" smtClean="0"/>
              <a:pPr/>
              <a:t>66</a:t>
            </a:fld>
            <a:endParaRPr lang="en-US"/>
          </a:p>
        </p:txBody>
      </p:sp>
      <p:sp>
        <p:nvSpPr>
          <p:cNvPr id="22" name="Rectangle 21">
            <a:extLst>
              <a:ext uri="{FF2B5EF4-FFF2-40B4-BE49-F238E27FC236}">
                <a16:creationId xmlns:a16="http://schemas.microsoft.com/office/drawing/2014/main" id="{A393CB76-984B-42E0-F233-25B0D2C83F65}"/>
              </a:ext>
            </a:extLst>
          </p:cNvPr>
          <p:cNvSpPr/>
          <p:nvPr/>
        </p:nvSpPr>
        <p:spPr>
          <a:xfrm>
            <a:off x="97200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98DEE091-C652-1AFC-C9CE-C6C17CCB5432}"/>
              </a:ext>
            </a:extLst>
          </p:cNvPr>
          <p:cNvSpPr/>
          <p:nvPr/>
        </p:nvSpPr>
        <p:spPr>
          <a:xfrm>
            <a:off x="1254600" y="1458000"/>
            <a:ext cx="7912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7862454B-89CC-DF51-3888-ABF862F9FC6F}"/>
              </a:ext>
            </a:extLst>
          </p:cNvPr>
          <p:cNvSpPr/>
          <p:nvPr/>
        </p:nvSpPr>
        <p:spPr>
          <a:xfrm>
            <a:off x="204588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CF06ECFD-A160-BF62-3FBC-2B35288A8E91}"/>
              </a:ext>
            </a:extLst>
          </p:cNvPr>
          <p:cNvSpPr/>
          <p:nvPr/>
        </p:nvSpPr>
        <p:spPr>
          <a:xfrm>
            <a:off x="2837160" y="1458000"/>
            <a:ext cx="5652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6" name="Rectangle 25">
            <a:extLst>
              <a:ext uri="{FF2B5EF4-FFF2-40B4-BE49-F238E27FC236}">
                <a16:creationId xmlns:a16="http://schemas.microsoft.com/office/drawing/2014/main" id="{C94BECEB-1B6E-8E2F-BB2E-0E1F798D511A}"/>
              </a:ext>
            </a:extLst>
          </p:cNvPr>
          <p:cNvSpPr/>
          <p:nvPr/>
        </p:nvSpPr>
        <p:spPr>
          <a:xfrm>
            <a:off x="3402360" y="1458000"/>
            <a:ext cx="5086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57230735-15E6-D739-6F13-2317D568FD5A}"/>
              </a:ext>
            </a:extLst>
          </p:cNvPr>
          <p:cNvSpPr/>
          <p:nvPr/>
        </p:nvSpPr>
        <p:spPr>
          <a:xfrm>
            <a:off x="3911040" y="1458000"/>
            <a:ext cx="27129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7576213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2F4F5-C3E3-1419-E3B7-C83E9BBE3DB7}"/>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D0F84C3B-BCC1-7B92-1C33-90221694CFBF}"/>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CEF757F8-C248-D428-BE4A-FFBD09E1C51B}"/>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FPS30 240ml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76EB048E-2D5A-904A-2194-A8BF76D03AE6}"/>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D419458A-3E85-1E41-B498-9CA35604318A}"/>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2796D129-3DD4-E45A-2A87-37CF5A7282A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Argan Spray FPS15 220ml (0.3%) | Up &amp; Down Pricing | Walmart | Assumes no other are changing prices</a:t>
            </a:r>
          </a:p>
        </p:txBody>
      </p:sp>
      <p:sp>
        <p:nvSpPr>
          <p:cNvPr id="4" name="Title1">
            <a:extLst>
              <a:ext uri="{FF2B5EF4-FFF2-40B4-BE49-F238E27FC236}">
                <a16:creationId xmlns:a16="http://schemas.microsoft.com/office/drawing/2014/main" id="{703FE5BA-30AC-FA55-463A-2EC2CB42C4F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6973E330-82C6-FBEE-0F0E-4E117241F794}"/>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F66B4455-22A2-0606-D30F-442616DC34D9}"/>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B9ECEF19-CE0E-3F00-C66F-CDB7A82B8266}"/>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BD22587-0A4C-DB9A-6741-3670483C1384}"/>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F2D557AC-70A8-1D80-F6EA-CAC1DED3CF2F}"/>
              </a:ext>
            </a:extLst>
          </p:cNvPr>
          <p:cNvSpPr>
            <a:spLocks noGrp="1"/>
          </p:cNvSpPr>
          <p:nvPr>
            <p:ph type="sldNum" sz="quarter" idx="16"/>
          </p:nvPr>
        </p:nvSpPr>
        <p:spPr/>
        <p:txBody>
          <a:bodyPr/>
          <a:lstStyle/>
          <a:p>
            <a:fld id="{7B1F438D-4EAF-094E-9162-80CF3EF77236}" type="slidenum">
              <a:rPr lang="en-US" smtClean="0"/>
              <a:pPr/>
              <a:t>67</a:t>
            </a:fld>
            <a:endParaRPr lang="en-US"/>
          </a:p>
        </p:txBody>
      </p:sp>
    </p:spTree>
    <p:extLst>
      <p:ext uri="{BB962C8B-B14F-4D97-AF65-F5344CB8AC3E}">
        <p14:creationId xmlns:p14="http://schemas.microsoft.com/office/powerpoint/2010/main" val="32853025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39A5C-013F-8083-5016-26985895171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0FE7479-95A0-27CC-7B50-9D94F55877F0}"/>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D4C83CBA-FB0E-D6F2-057B-108A1ED7A1B1}"/>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94E6F786-1F23-AEF7-301A-CB5F43FE0E09}"/>
              </a:ext>
            </a:extLst>
          </p:cNvPr>
          <p:cNvSpPr>
            <a:spLocks noGrp="1"/>
          </p:cNvSpPr>
          <p:nvPr>
            <p:ph type="body" sz="quarter" idx="18"/>
          </p:nvPr>
        </p:nvSpPr>
        <p:spPr>
          <a:xfrm>
            <a:off x="503238" y="774000"/>
            <a:ext cx="8136762" cy="360000"/>
          </a:xfrm>
        </p:spPr>
        <p:txBody>
          <a:bodyPr/>
          <a:lstStyle/>
          <a:p>
            <a:pPr>
              <a:defRPr sz="1200">
                <a:latin typeface="Nexa Bold (Headings)"/>
              </a:defRPr>
            </a:pPr>
            <a:r>
              <a:t>HT Brush | Price Elasticity | Walmart | Assumes no other products are changing prices</a:t>
            </a:r>
          </a:p>
        </p:txBody>
      </p:sp>
      <p:sp>
        <p:nvSpPr>
          <p:cNvPr id="18" name="Title 17">
            <a:extLst>
              <a:ext uri="{FF2B5EF4-FFF2-40B4-BE49-F238E27FC236}">
                <a16:creationId xmlns:a16="http://schemas.microsoft.com/office/drawing/2014/main" id="{C5954C53-3D7C-AB20-9633-4DA8E295DA39}"/>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1E8A3401-4B77-D3DF-CB02-5CCA3FDC14FA}"/>
              </a:ext>
            </a:extLst>
          </p:cNvPr>
          <p:cNvGraphicFramePr>
            <a:graphicFrameLocks/>
          </p:cNvGraphicFramePr>
          <p:nvPr/>
        </p:nvGraphicFramePr>
        <p:xfrm>
          <a:off x="4579258" y="1141495"/>
          <a:ext cx="4057904" cy="746284"/>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Hawaiian Tropic Mineral Brush FPS30 4.25g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5F623B4C-9632-3A28-06A8-4801A884FD04}"/>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79FFD678-3E42-ECF0-8151-E681CD2CC226}"/>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CFFADF99-C5DF-5B98-CCEC-39A3E557AEE4}"/>
              </a:ext>
            </a:extLst>
          </p:cNvPr>
          <p:cNvSpPr>
            <a:spLocks noGrp="1"/>
          </p:cNvSpPr>
          <p:nvPr>
            <p:ph type="sldNum" sz="quarter" idx="16"/>
          </p:nvPr>
        </p:nvSpPr>
        <p:spPr/>
        <p:txBody>
          <a:bodyPr/>
          <a:lstStyle/>
          <a:p>
            <a:fld id="{7B1F438D-4EAF-094E-9162-80CF3EF77236}" type="slidenum">
              <a:rPr lang="en-US" smtClean="0"/>
              <a:pPr/>
              <a:t>68</a:t>
            </a:fld>
            <a:endParaRPr lang="en-US"/>
          </a:p>
        </p:txBody>
      </p:sp>
      <p:sp>
        <p:nvSpPr>
          <p:cNvPr id="3" name="TextBox Y">
            <a:extLst>
              <a:ext uri="{FF2B5EF4-FFF2-40B4-BE49-F238E27FC236}">
                <a16:creationId xmlns:a16="http://schemas.microsoft.com/office/drawing/2014/main" id="{74C90079-DD85-A7D2-D37C-E137B210372B}"/>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42120728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92796-4C74-8A88-810E-F29944FE0E3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BF9370D-AACE-B86A-8335-C2C8FB132D2B}"/>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AFA69554-CFCB-0592-4183-E3547E536589}"/>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F3E0A0C8-ED37-1D4E-C02C-FA82DCDD223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Hawaiian Tropic Mineral Brush FPS30 4.25g | Walmart | Assuming no other products are changing prices</a:t>
            </a:r>
          </a:p>
        </p:txBody>
      </p:sp>
      <p:sp>
        <p:nvSpPr>
          <p:cNvPr id="10" name="Title 9">
            <a:extLst>
              <a:ext uri="{FF2B5EF4-FFF2-40B4-BE49-F238E27FC236}">
                <a16:creationId xmlns:a16="http://schemas.microsoft.com/office/drawing/2014/main" id="{9FE9ABF8-F3E8-078A-8D14-F55516E37E21}"/>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11E33616-AB10-CF4D-83CD-DE81483DDEA9}"/>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E3F7851F-9499-7BAB-A22F-DE6E22311F99}"/>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EC101424-DB62-41FD-F1D6-BC5941FC5FF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DE7E23EE-54F8-25FA-800A-FA667AB33113}"/>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15252D7-8D7F-2057-40A4-6D0F63FB8202}"/>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2FB9C5C3-1BB9-E554-4686-D5E6998A8067}"/>
              </a:ext>
            </a:extLst>
          </p:cNvPr>
          <p:cNvSpPr>
            <a:spLocks noGrp="1"/>
          </p:cNvSpPr>
          <p:nvPr>
            <p:ph type="sldNum" sz="quarter" idx="16"/>
          </p:nvPr>
        </p:nvSpPr>
        <p:spPr/>
        <p:txBody>
          <a:bodyPr/>
          <a:lstStyle/>
          <a:p>
            <a:fld id="{7B1F438D-4EAF-094E-9162-80CF3EF77236}" type="slidenum">
              <a:rPr lang="en-US" smtClean="0"/>
              <a:pPr/>
              <a:t>69</a:t>
            </a:fld>
            <a:endParaRPr lang="en-US"/>
          </a:p>
        </p:txBody>
      </p:sp>
      <p:sp>
        <p:nvSpPr>
          <p:cNvPr id="22" name="Rectangle 21">
            <a:extLst>
              <a:ext uri="{FF2B5EF4-FFF2-40B4-BE49-F238E27FC236}">
                <a16:creationId xmlns:a16="http://schemas.microsoft.com/office/drawing/2014/main" id="{2C71EBAB-DE50-F2EF-C726-E95967D5310C}"/>
              </a:ext>
            </a:extLst>
          </p:cNvPr>
          <p:cNvSpPr/>
          <p:nvPr/>
        </p:nvSpPr>
        <p:spPr>
          <a:xfrm>
            <a:off x="972000" y="1458000"/>
            <a:ext cx="11869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A52B422D-35FC-CE0C-5AA6-3A6EEFE06175}"/>
              </a:ext>
            </a:extLst>
          </p:cNvPr>
          <p:cNvSpPr/>
          <p:nvPr/>
        </p:nvSpPr>
        <p:spPr>
          <a:xfrm>
            <a:off x="2158920" y="1458000"/>
            <a:ext cx="11869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C060865B-FFBD-037B-2D37-90F961952A58}"/>
              </a:ext>
            </a:extLst>
          </p:cNvPr>
          <p:cNvSpPr/>
          <p:nvPr/>
        </p:nvSpPr>
        <p:spPr>
          <a:xfrm>
            <a:off x="3345840" y="1458000"/>
            <a:ext cx="11304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52EC329D-9D27-DF7E-1448-8A0060FF704B}"/>
              </a:ext>
            </a:extLst>
          </p:cNvPr>
          <p:cNvSpPr/>
          <p:nvPr/>
        </p:nvSpPr>
        <p:spPr>
          <a:xfrm>
            <a:off x="44762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792651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A9DB6-F87B-E813-DE46-3722F646C595}"/>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C7327721-DD29-1569-1A13-0DB3D65DEB14}"/>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426730B0-9943-9515-C33B-20108F085F45}"/>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12F03498-D865-C1A7-D9BD-A03D0F88B957}"/>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C05455B9-D797-36F3-89A4-B4E70AA03AD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8AB6C16C-D887-27D3-77BC-21831A55E9E6}"/>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Banana Boat (15.9%) | Up &amp; Down Pricing | Walmart | Assumes no other are changing prices</a:t>
            </a:r>
          </a:p>
        </p:txBody>
      </p:sp>
      <p:sp>
        <p:nvSpPr>
          <p:cNvPr id="4" name="Title1">
            <a:extLst>
              <a:ext uri="{FF2B5EF4-FFF2-40B4-BE49-F238E27FC236}">
                <a16:creationId xmlns:a16="http://schemas.microsoft.com/office/drawing/2014/main" id="{AFE43422-EBDD-8607-8928-F66D30080F4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8C9744A3-CB0A-E285-D2A4-B69040F367D6}"/>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D7376069-300D-DA7B-77BA-8E7D449038C8}"/>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A54693E7-9CFA-981D-5C20-BCFAE42523AC}"/>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73B1C5A8-40B3-2C38-19C3-2643CC6CAFB4}"/>
              </a:ext>
            </a:extLst>
          </p:cNvPr>
          <p:cNvSpPr>
            <a:spLocks noGrp="1"/>
          </p:cNvSpPr>
          <p:nvPr>
            <p:ph type="sldNum" sz="quarter" idx="16"/>
          </p:nvPr>
        </p:nvSpPr>
        <p:spPr/>
        <p:txBody>
          <a:bodyPr/>
          <a:lstStyle/>
          <a:p>
            <a:fld id="{7B1F438D-4EAF-094E-9162-80CF3EF77236}" type="slidenum">
              <a:rPr lang="en-US" smtClean="0"/>
              <a:pPr/>
              <a:t>7</a:t>
            </a:fld>
            <a:endParaRPr lang="en-US"/>
          </a:p>
        </p:txBody>
      </p:sp>
    </p:spTree>
    <p:extLst>
      <p:ext uri="{BB962C8B-B14F-4D97-AF65-F5344CB8AC3E}">
        <p14:creationId xmlns:p14="http://schemas.microsoft.com/office/powerpoint/2010/main" val="26939990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D9B4D-1649-B3F0-36AB-F8BB661E6E69}"/>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DF566548-2BF3-4035-4B8B-4FDA8242E36D}"/>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85AA45F5-1516-6B50-D908-8BB86FB7DAE1}"/>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0579D5D6-12E8-B6B6-4069-330A8BFFEA29}"/>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D609E6BF-C621-8853-6EFF-4A4681BD94C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2C251357-F580-850D-B409-61CFA87EFD3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Hawaiian Tropic Mineral Brush FPS30 4.25g (0.1%) | Up &amp; Down Pricing | Walmart | Assumes no other are changing prices</a:t>
            </a:r>
          </a:p>
        </p:txBody>
      </p:sp>
      <p:sp>
        <p:nvSpPr>
          <p:cNvPr id="4" name="Title1">
            <a:extLst>
              <a:ext uri="{FF2B5EF4-FFF2-40B4-BE49-F238E27FC236}">
                <a16:creationId xmlns:a16="http://schemas.microsoft.com/office/drawing/2014/main" id="{5FAB30FD-2931-29DD-5531-A3B482E9EF2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6B44373C-B35E-719D-99AB-62F8F52637D6}"/>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2D233908-E27C-7322-2FAC-DE1C027DD4CB}"/>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8B181853-43AB-1AF1-9505-921BB6F773C4}"/>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B6F4B31A-9255-66F3-2553-FED8EE3A0B53}"/>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39B71E3C-41FB-D5EB-C674-4EAED8BE6616}"/>
              </a:ext>
            </a:extLst>
          </p:cNvPr>
          <p:cNvSpPr>
            <a:spLocks noGrp="1"/>
          </p:cNvSpPr>
          <p:nvPr>
            <p:ph type="sldNum" sz="quarter" idx="16"/>
          </p:nvPr>
        </p:nvSpPr>
        <p:spPr/>
        <p:txBody>
          <a:bodyPr/>
          <a:lstStyle/>
          <a:p>
            <a:fld id="{7B1F438D-4EAF-094E-9162-80CF3EF77236}" type="slidenum">
              <a:rPr lang="en-US" smtClean="0"/>
              <a:pPr/>
              <a:t>70</a:t>
            </a:fld>
            <a:endParaRPr lang="en-US"/>
          </a:p>
        </p:txBody>
      </p:sp>
    </p:spTree>
    <p:extLst>
      <p:ext uri="{BB962C8B-B14F-4D97-AF65-F5344CB8AC3E}">
        <p14:creationId xmlns:p14="http://schemas.microsoft.com/office/powerpoint/2010/main" val="34473834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70CC3-33BC-560F-3FED-9440BE3BE803}"/>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B8DCF12-115E-4CF7-D03D-71A0857749F7}"/>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47DCC6D1-998C-1171-645C-2E0A80A71665}"/>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13E16917-05FA-F827-6CC5-318E636B9901}"/>
              </a:ext>
            </a:extLst>
          </p:cNvPr>
          <p:cNvSpPr>
            <a:spLocks noGrp="1"/>
          </p:cNvSpPr>
          <p:nvPr>
            <p:ph type="body" sz="quarter" idx="18"/>
          </p:nvPr>
        </p:nvSpPr>
        <p:spPr>
          <a:xfrm>
            <a:off x="503238" y="774000"/>
            <a:ext cx="8136762" cy="360000"/>
          </a:xfrm>
        </p:spPr>
        <p:txBody>
          <a:bodyPr/>
          <a:lstStyle/>
          <a:p>
            <a:pPr>
              <a:defRPr sz="1200">
                <a:latin typeface="Nexa Bold (Headings)"/>
              </a:defRPr>
            </a:pPr>
            <a:r>
              <a:t>Beautycare | Price Elasticity | Walmart | Assumes no other products are changing prices</a:t>
            </a:r>
          </a:p>
        </p:txBody>
      </p:sp>
      <p:sp>
        <p:nvSpPr>
          <p:cNvPr id="18" name="Title 17">
            <a:extLst>
              <a:ext uri="{FF2B5EF4-FFF2-40B4-BE49-F238E27FC236}">
                <a16:creationId xmlns:a16="http://schemas.microsoft.com/office/drawing/2014/main" id="{C4003834-6DE7-8256-8488-252BDF65456F}"/>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B02F372-BD4F-E361-8B5E-BC4E43A70AA4}"/>
              </a:ext>
            </a:extLst>
          </p:cNvPr>
          <p:cNvGraphicFramePr>
            <a:graphicFrameLocks/>
          </p:cNvGraphicFramePr>
          <p:nvPr/>
        </p:nvGraphicFramePr>
        <p:xfrm>
          <a:off x="4579258" y="1141495"/>
          <a:ext cx="4057904" cy="1248252"/>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Beautycare Antioxidant Face Lotion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56.9%</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Beautycare Matte Face Lotion FPS30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54.0%</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Beautycare Sensitive Face Lotion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1.3%</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59.2%</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090AAA59-EB4F-E79A-AEDB-EDE7A858AEFD}"/>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B4CA5264-D148-747A-4E40-0ABECA21F4BE}"/>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1F0BA0E6-1AB2-AD95-ECEF-9E5118D8E81C}"/>
              </a:ext>
            </a:extLst>
          </p:cNvPr>
          <p:cNvSpPr>
            <a:spLocks noGrp="1"/>
          </p:cNvSpPr>
          <p:nvPr>
            <p:ph type="sldNum" sz="quarter" idx="16"/>
          </p:nvPr>
        </p:nvSpPr>
        <p:spPr/>
        <p:txBody>
          <a:bodyPr/>
          <a:lstStyle/>
          <a:p>
            <a:fld id="{7B1F438D-4EAF-094E-9162-80CF3EF77236}" type="slidenum">
              <a:rPr lang="en-US" smtClean="0"/>
              <a:pPr/>
              <a:t>71</a:t>
            </a:fld>
            <a:endParaRPr lang="en-US"/>
          </a:p>
        </p:txBody>
      </p:sp>
      <p:sp>
        <p:nvSpPr>
          <p:cNvPr id="3" name="TextBox Y">
            <a:extLst>
              <a:ext uri="{FF2B5EF4-FFF2-40B4-BE49-F238E27FC236}">
                <a16:creationId xmlns:a16="http://schemas.microsoft.com/office/drawing/2014/main" id="{9686722C-6406-099C-F8B6-02B6CB14C4A2}"/>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36904042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4657D-2498-C5D8-8E1E-53528B13A29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6CAF73E-FC42-C956-3B28-6A3A580BEE54}"/>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B379CC6A-F676-D015-2EC5-9D9E6B839E69}"/>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43854A33-BD41-0347-4910-C500AE2C0B9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Antioxidant Face Lotion FPS50+ 50ml | Walmart | Assuming no other products are changing prices</a:t>
            </a:r>
          </a:p>
        </p:txBody>
      </p:sp>
      <p:sp>
        <p:nvSpPr>
          <p:cNvPr id="10" name="Title 9">
            <a:extLst>
              <a:ext uri="{FF2B5EF4-FFF2-40B4-BE49-F238E27FC236}">
                <a16:creationId xmlns:a16="http://schemas.microsoft.com/office/drawing/2014/main" id="{14A51C6E-6EF4-152A-ADFA-C601680E2C3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21DDE80D-1383-544D-2112-956C5C6E3263}"/>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30698D5B-FF0D-27EA-C013-A4EFC3A23381}"/>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1FB88FFB-9E1A-7308-1B3E-E155DF4A4F6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979A352B-D3B8-E7B9-5C06-B2E7FBEF66AB}"/>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8161724-B5A8-4270-7C04-59E624CF85AE}"/>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8BAEFF85-A9B7-6778-BED1-A20D7CF31D6D}"/>
              </a:ext>
            </a:extLst>
          </p:cNvPr>
          <p:cNvSpPr>
            <a:spLocks noGrp="1"/>
          </p:cNvSpPr>
          <p:nvPr>
            <p:ph type="sldNum" sz="quarter" idx="16"/>
          </p:nvPr>
        </p:nvSpPr>
        <p:spPr/>
        <p:txBody>
          <a:bodyPr/>
          <a:lstStyle/>
          <a:p>
            <a:fld id="{7B1F438D-4EAF-094E-9162-80CF3EF77236}" type="slidenum">
              <a:rPr lang="en-US" smtClean="0"/>
              <a:pPr/>
              <a:t>72</a:t>
            </a:fld>
            <a:endParaRPr lang="en-US"/>
          </a:p>
        </p:txBody>
      </p:sp>
      <p:sp>
        <p:nvSpPr>
          <p:cNvPr id="22" name="Rectangle 21">
            <a:extLst>
              <a:ext uri="{FF2B5EF4-FFF2-40B4-BE49-F238E27FC236}">
                <a16:creationId xmlns:a16="http://schemas.microsoft.com/office/drawing/2014/main" id="{4D2F7312-2F86-0DCC-97D0-F6CAC18693A5}"/>
              </a:ext>
            </a:extLst>
          </p:cNvPr>
          <p:cNvSpPr/>
          <p:nvPr/>
        </p:nvSpPr>
        <p:spPr>
          <a:xfrm>
            <a:off x="97200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DE870EC9-330E-9111-DC9F-12F84AE4DD42}"/>
              </a:ext>
            </a:extLst>
          </p:cNvPr>
          <p:cNvSpPr/>
          <p:nvPr/>
        </p:nvSpPr>
        <p:spPr>
          <a:xfrm>
            <a:off x="204588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D213C32A-331A-A778-D21B-3A195E496D20}"/>
              </a:ext>
            </a:extLst>
          </p:cNvPr>
          <p:cNvSpPr/>
          <p:nvPr/>
        </p:nvSpPr>
        <p:spPr>
          <a:xfrm>
            <a:off x="255456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C882B09B-4A86-9279-64CA-06E99402A265}"/>
              </a:ext>
            </a:extLst>
          </p:cNvPr>
          <p:cNvSpPr/>
          <p:nvPr/>
        </p:nvSpPr>
        <p:spPr>
          <a:xfrm>
            <a:off x="311976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a:extLst>
              <a:ext uri="{FF2B5EF4-FFF2-40B4-BE49-F238E27FC236}">
                <a16:creationId xmlns:a16="http://schemas.microsoft.com/office/drawing/2014/main" id="{F0C2AE03-E5B6-88C6-E3DA-A661F5F48DEC}"/>
              </a:ext>
            </a:extLst>
          </p:cNvPr>
          <p:cNvSpPr/>
          <p:nvPr/>
        </p:nvSpPr>
        <p:spPr>
          <a:xfrm>
            <a:off x="3402360" y="1458000"/>
            <a:ext cx="734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7" name="Rectangle 26">
            <a:extLst>
              <a:ext uri="{FF2B5EF4-FFF2-40B4-BE49-F238E27FC236}">
                <a16:creationId xmlns:a16="http://schemas.microsoft.com/office/drawing/2014/main" id="{565EA5CF-6E85-2A5A-A5FA-6DF5A612CEE2}"/>
              </a:ext>
            </a:extLst>
          </p:cNvPr>
          <p:cNvSpPr/>
          <p:nvPr/>
        </p:nvSpPr>
        <p:spPr>
          <a:xfrm>
            <a:off x="4137120" y="1458000"/>
            <a:ext cx="1921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a:extLst>
              <a:ext uri="{FF2B5EF4-FFF2-40B4-BE49-F238E27FC236}">
                <a16:creationId xmlns:a16="http://schemas.microsoft.com/office/drawing/2014/main" id="{F7501BB6-C172-E299-719E-E0BC56B5F4CE}"/>
              </a:ext>
            </a:extLst>
          </p:cNvPr>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2887291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8AD1B-E325-D148-550B-6B5381269D62}"/>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4021D23-C341-452D-DF2B-21F46FA4FDF5}"/>
              </a:ext>
            </a:extLst>
          </p:cNvPr>
          <p:cNvGraphicFramePr>
            <a:graphicFrameLocks noGrp="1"/>
          </p:cNvGraphicFramePr>
          <p:nvPr/>
        </p:nvGraphicFramePr>
        <p:xfrm>
          <a:off x="535405" y="1133206"/>
          <a:ext cx="3996001" cy="3713820"/>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42C3E43-3FC2-A875-3898-051EA3B6F1C6}"/>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3EC2054C-F0AA-0BA5-24C0-24668DEA2352}"/>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D5536D70-6AC2-33ED-A5F6-25260846B89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B045DAF8-2BC0-FD9D-E75D-7AE7D9BEDF9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Antioxidant Face Lotion FPS50+ 50ml (0.2%) | Up &amp; Down Pricing | Walmart | Assumes no other are changing prices</a:t>
            </a:r>
          </a:p>
        </p:txBody>
      </p:sp>
      <p:sp>
        <p:nvSpPr>
          <p:cNvPr id="4" name="Title1">
            <a:extLst>
              <a:ext uri="{FF2B5EF4-FFF2-40B4-BE49-F238E27FC236}">
                <a16:creationId xmlns:a16="http://schemas.microsoft.com/office/drawing/2014/main" id="{C06EEB84-BF3F-9F41-25E5-987B6BABD94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DCAF289C-E009-C8ED-75E8-72EAEA690E99}"/>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36A57E5F-B222-7C0B-22FE-B9B717B038A9}"/>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246B78C7-2014-3C9B-63E6-E4AD540DC91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BE43A34-9109-C7D0-21EF-796F886C5FB8}"/>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9932B486-1006-D252-7BEE-4BE86AE218C2}"/>
              </a:ext>
            </a:extLst>
          </p:cNvPr>
          <p:cNvSpPr>
            <a:spLocks noGrp="1"/>
          </p:cNvSpPr>
          <p:nvPr>
            <p:ph type="sldNum" sz="quarter" idx="16"/>
          </p:nvPr>
        </p:nvSpPr>
        <p:spPr/>
        <p:txBody>
          <a:bodyPr/>
          <a:lstStyle/>
          <a:p>
            <a:fld id="{7B1F438D-4EAF-094E-9162-80CF3EF77236}" type="slidenum">
              <a:rPr lang="en-US" smtClean="0"/>
              <a:pPr/>
              <a:t>73</a:t>
            </a:fld>
            <a:endParaRPr lang="en-US"/>
          </a:p>
        </p:txBody>
      </p:sp>
    </p:spTree>
    <p:extLst>
      <p:ext uri="{BB962C8B-B14F-4D97-AF65-F5344CB8AC3E}">
        <p14:creationId xmlns:p14="http://schemas.microsoft.com/office/powerpoint/2010/main" val="10569071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9EB5F-E114-D1C1-9524-2907F7054063}"/>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076DA43E-56A3-32BB-970C-0353FF6895C9}"/>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48641697-ACA2-65B3-9D60-E35B0955BAB1}"/>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4B91F949-8733-1931-7F51-0D379AE30C9B}"/>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Matte Face Lotion FPS30 50ml | Walmart | Assuming no other products are changing prices</a:t>
            </a:r>
          </a:p>
        </p:txBody>
      </p:sp>
      <p:sp>
        <p:nvSpPr>
          <p:cNvPr id="10" name="Title 9">
            <a:extLst>
              <a:ext uri="{FF2B5EF4-FFF2-40B4-BE49-F238E27FC236}">
                <a16:creationId xmlns:a16="http://schemas.microsoft.com/office/drawing/2014/main" id="{2DCB83B3-78BF-1813-6634-484E29FA950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86F287B4-3987-EE05-ED28-FDEEE9DA6923}"/>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2D278442-CF0D-FB08-ABF4-ABA942815249}"/>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B159E417-394C-28E7-8F97-FA16D9A66FE2}"/>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CFA625BF-4994-12BB-1B58-CDC6DDA2F464}"/>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8C25731C-645F-0909-A503-AFA43CF2FA8C}"/>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B762812A-45A0-B5F7-3487-B224D8D825ED}"/>
              </a:ext>
            </a:extLst>
          </p:cNvPr>
          <p:cNvSpPr>
            <a:spLocks noGrp="1"/>
          </p:cNvSpPr>
          <p:nvPr>
            <p:ph type="sldNum" sz="quarter" idx="16"/>
          </p:nvPr>
        </p:nvSpPr>
        <p:spPr/>
        <p:txBody>
          <a:bodyPr/>
          <a:lstStyle/>
          <a:p>
            <a:fld id="{7B1F438D-4EAF-094E-9162-80CF3EF77236}" type="slidenum">
              <a:rPr lang="en-US" smtClean="0"/>
              <a:pPr/>
              <a:t>74</a:t>
            </a:fld>
            <a:endParaRPr lang="en-US"/>
          </a:p>
        </p:txBody>
      </p:sp>
      <p:sp>
        <p:nvSpPr>
          <p:cNvPr id="22" name="Rectangle 21">
            <a:extLst>
              <a:ext uri="{FF2B5EF4-FFF2-40B4-BE49-F238E27FC236}">
                <a16:creationId xmlns:a16="http://schemas.microsoft.com/office/drawing/2014/main" id="{F9DB341F-2F01-699D-BFBD-1C5234C33532}"/>
              </a:ext>
            </a:extLst>
          </p:cNvPr>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303CF9E5-81E0-6385-80AF-69B2961C3EC3}"/>
              </a:ext>
            </a:extLst>
          </p:cNvPr>
          <p:cNvSpPr/>
          <p:nvPr/>
        </p:nvSpPr>
        <p:spPr>
          <a:xfrm>
            <a:off x="1763280" y="1458000"/>
            <a:ext cx="23738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90831566-BCC4-E9B9-D238-19C13D32FEBE}"/>
              </a:ext>
            </a:extLst>
          </p:cNvPr>
          <p:cNvSpPr/>
          <p:nvPr/>
        </p:nvSpPr>
        <p:spPr>
          <a:xfrm>
            <a:off x="4137120" y="1458000"/>
            <a:ext cx="1921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26B45906-2C06-A332-5101-3CD6D8F0D9AD}"/>
              </a:ext>
            </a:extLst>
          </p:cNvPr>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13292328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1E0EF-425D-BD23-90EF-285D0B8B3AD1}"/>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0DCECC0B-FF29-F350-B2A0-D0E0D0DE965C}"/>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65CED972-0EEC-5103-A825-B913FD20953A}"/>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1CBC3127-EF7F-A669-F16F-3CB7DB599781}"/>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DEC357F4-5C8D-4C11-B9D6-FFBC3615756E}"/>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9DC8AF9B-EC85-1E19-42A2-232B08D35B9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Matte Face Lotion FPS30 50ml (0.1%) | Up &amp; Down Pricing | Walmart | Assumes no other are changing prices</a:t>
            </a:r>
          </a:p>
        </p:txBody>
      </p:sp>
      <p:sp>
        <p:nvSpPr>
          <p:cNvPr id="4" name="Title1">
            <a:extLst>
              <a:ext uri="{FF2B5EF4-FFF2-40B4-BE49-F238E27FC236}">
                <a16:creationId xmlns:a16="http://schemas.microsoft.com/office/drawing/2014/main" id="{8B6FC8E7-29D1-2735-8E74-F6AF6893921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A959921D-A3DC-A631-3A55-85A14FD77267}"/>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8BFC288-A85F-AE52-14B5-E945479FAAC7}"/>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29C350A7-8610-7420-1E7D-8DC882724022}"/>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EA0E58A-586B-C119-A638-E77328D292D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135ED9B2-332B-1083-AA98-ED6F5F1F2F81}"/>
              </a:ext>
            </a:extLst>
          </p:cNvPr>
          <p:cNvSpPr>
            <a:spLocks noGrp="1"/>
          </p:cNvSpPr>
          <p:nvPr>
            <p:ph type="sldNum" sz="quarter" idx="16"/>
          </p:nvPr>
        </p:nvSpPr>
        <p:spPr/>
        <p:txBody>
          <a:bodyPr/>
          <a:lstStyle/>
          <a:p>
            <a:fld id="{7B1F438D-4EAF-094E-9162-80CF3EF77236}" type="slidenum">
              <a:rPr lang="en-US" smtClean="0"/>
              <a:pPr/>
              <a:t>75</a:t>
            </a:fld>
            <a:endParaRPr lang="en-US"/>
          </a:p>
        </p:txBody>
      </p:sp>
    </p:spTree>
    <p:extLst>
      <p:ext uri="{BB962C8B-B14F-4D97-AF65-F5344CB8AC3E}">
        <p14:creationId xmlns:p14="http://schemas.microsoft.com/office/powerpoint/2010/main" val="28430523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D994B-A9D9-84C0-6949-D98A21087A8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CB9C344-E091-7F07-B980-59ADBB66A607}"/>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578B7729-37AD-B016-EF28-DA3052AF94FA}"/>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7AC4516F-C72D-1306-2F38-3AEF9F20724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Sensitive Face Lotion FPS50+ 50ml | Walmart | Assuming no other products are changing prices</a:t>
            </a:r>
          </a:p>
        </p:txBody>
      </p:sp>
      <p:sp>
        <p:nvSpPr>
          <p:cNvPr id="10" name="Title 9">
            <a:extLst>
              <a:ext uri="{FF2B5EF4-FFF2-40B4-BE49-F238E27FC236}">
                <a16:creationId xmlns:a16="http://schemas.microsoft.com/office/drawing/2014/main" id="{C0A38F14-7D4C-8F8A-FFBB-E80DD3D7835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B6B1B33B-1AAA-3616-F1C1-1AA3504F03FB}"/>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007A1F9-908B-7102-D670-8A9A7D63FF3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01DA5F8F-E002-0B44-F8EA-D033B4E979DA}"/>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27DA6F4C-A344-DA09-0849-8BB1B6C4444C}"/>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8060F31-08D2-137F-0821-6FB614A2CF3D}"/>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4C55D29E-DEB8-4DEC-5ABB-4BDDBA30CC95}"/>
              </a:ext>
            </a:extLst>
          </p:cNvPr>
          <p:cNvSpPr>
            <a:spLocks noGrp="1"/>
          </p:cNvSpPr>
          <p:nvPr>
            <p:ph type="sldNum" sz="quarter" idx="16"/>
          </p:nvPr>
        </p:nvSpPr>
        <p:spPr/>
        <p:txBody>
          <a:bodyPr/>
          <a:lstStyle/>
          <a:p>
            <a:fld id="{7B1F438D-4EAF-094E-9162-80CF3EF77236}" type="slidenum">
              <a:rPr lang="en-US" smtClean="0"/>
              <a:pPr/>
              <a:t>76</a:t>
            </a:fld>
            <a:endParaRPr lang="en-US"/>
          </a:p>
        </p:txBody>
      </p:sp>
      <p:sp>
        <p:nvSpPr>
          <p:cNvPr id="22" name="Rectangle 21">
            <a:extLst>
              <a:ext uri="{FF2B5EF4-FFF2-40B4-BE49-F238E27FC236}">
                <a16:creationId xmlns:a16="http://schemas.microsoft.com/office/drawing/2014/main" id="{F6B8F146-DD99-6AE8-1555-675790F21788}"/>
              </a:ext>
            </a:extLst>
          </p:cNvPr>
          <p:cNvSpPr/>
          <p:nvPr/>
        </p:nvSpPr>
        <p:spPr>
          <a:xfrm>
            <a:off x="972000" y="1458000"/>
            <a:ext cx="10738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6DC4C190-9764-EFC1-53D3-68987D7C973D}"/>
              </a:ext>
            </a:extLst>
          </p:cNvPr>
          <p:cNvSpPr/>
          <p:nvPr/>
        </p:nvSpPr>
        <p:spPr>
          <a:xfrm>
            <a:off x="2045880" y="1458000"/>
            <a:ext cx="5086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154E22C5-8342-564F-3A43-17F383A9A15B}"/>
              </a:ext>
            </a:extLst>
          </p:cNvPr>
          <p:cNvSpPr/>
          <p:nvPr/>
        </p:nvSpPr>
        <p:spPr>
          <a:xfrm>
            <a:off x="255456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02CFEB05-3270-AB85-DEBE-1729AEDB865F}"/>
              </a:ext>
            </a:extLst>
          </p:cNvPr>
          <p:cNvSpPr/>
          <p:nvPr/>
        </p:nvSpPr>
        <p:spPr>
          <a:xfrm>
            <a:off x="3119760" y="1458000"/>
            <a:ext cx="2939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a:extLst>
              <a:ext uri="{FF2B5EF4-FFF2-40B4-BE49-F238E27FC236}">
                <a16:creationId xmlns:a16="http://schemas.microsoft.com/office/drawing/2014/main" id="{76D9EF28-09BF-0D7F-2184-88AF34E284AD}"/>
              </a:ext>
            </a:extLst>
          </p:cNvPr>
          <p:cNvSpPr/>
          <p:nvPr/>
        </p:nvSpPr>
        <p:spPr>
          <a:xfrm>
            <a:off x="6058800" y="1458000"/>
            <a:ext cx="5652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3100713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7828D-7893-6319-E0C3-17FD4AA6225D}"/>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A95C9C0B-6E70-35F0-A9AB-443DC9C174FE}"/>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2.5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Sport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4.0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Suncare Mineral FPS50 120ml (0.7%)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F52DB7B6-A7E8-E346-85A5-7F22C2E0E127}"/>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D01EDF8F-A8AC-6817-26D8-92E71A22BF30}"/>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06C343E4-2CD0-9021-F0F6-6F2F5BD19B65}"/>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F9C84606-BF2B-26F0-77B3-EB92D6CA23C3}"/>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Sensitive Face Lotion FPS50+ 50ml (0.2%) | Up &amp; Down Pricing | Walmart | Assumes no other are changing prices</a:t>
            </a:r>
          </a:p>
        </p:txBody>
      </p:sp>
      <p:sp>
        <p:nvSpPr>
          <p:cNvPr id="4" name="Title1">
            <a:extLst>
              <a:ext uri="{FF2B5EF4-FFF2-40B4-BE49-F238E27FC236}">
                <a16:creationId xmlns:a16="http://schemas.microsoft.com/office/drawing/2014/main" id="{BEE0C208-1F16-4468-469F-0A482BC23144}"/>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412A4180-EA90-6E2D-91CA-B1A6A94F182F}"/>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79799829-176F-82B1-CD79-6CF17DBCDF47}"/>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634587B2-47B7-9DB5-78FD-85E90AF7D7CE}"/>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04313A5-68C0-085F-4667-6EC85FAFB44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15793D31-945C-237F-25CE-6D5A7BDEC949}"/>
              </a:ext>
            </a:extLst>
          </p:cNvPr>
          <p:cNvSpPr>
            <a:spLocks noGrp="1"/>
          </p:cNvSpPr>
          <p:nvPr>
            <p:ph type="sldNum" sz="quarter" idx="16"/>
          </p:nvPr>
        </p:nvSpPr>
        <p:spPr/>
        <p:txBody>
          <a:bodyPr/>
          <a:lstStyle/>
          <a:p>
            <a:fld id="{7B1F438D-4EAF-094E-9162-80CF3EF77236}" type="slidenum">
              <a:rPr lang="en-US" smtClean="0"/>
              <a:pPr/>
              <a:t>77</a:t>
            </a:fld>
            <a:endParaRPr lang="en-US"/>
          </a:p>
        </p:txBody>
      </p:sp>
    </p:spTree>
    <p:extLst>
      <p:ext uri="{BB962C8B-B14F-4D97-AF65-F5344CB8AC3E}">
        <p14:creationId xmlns:p14="http://schemas.microsoft.com/office/powerpoint/2010/main" val="11398215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5B3FD-D03E-7777-99EA-DA4BBA784C0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AB9FD714-25A5-4B25-00F3-6B2BA6C7390A}"/>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68B7B4AB-3173-1649-3AB8-567F68EA4BCD}"/>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C141B779-990A-B64B-7412-5B3B1145E47C}"/>
              </a:ext>
            </a:extLst>
          </p:cNvPr>
          <p:cNvSpPr>
            <a:spLocks noGrp="1"/>
          </p:cNvSpPr>
          <p:nvPr>
            <p:ph type="body" sz="quarter" idx="18"/>
          </p:nvPr>
        </p:nvSpPr>
        <p:spPr>
          <a:xfrm>
            <a:off x="503238" y="774000"/>
            <a:ext cx="8136762" cy="360000"/>
          </a:xfrm>
        </p:spPr>
        <p:txBody>
          <a:bodyPr/>
          <a:lstStyle/>
          <a:p>
            <a:pPr>
              <a:defRPr sz="1200">
                <a:latin typeface="Nexa Bold (Headings)"/>
              </a:defRPr>
            </a:pPr>
            <a:r>
              <a:t>Beautycare Innovation | Price Elasticity | Walmart | Assumes no other products are changing prices</a:t>
            </a:r>
          </a:p>
        </p:txBody>
      </p:sp>
      <p:sp>
        <p:nvSpPr>
          <p:cNvPr id="18" name="Title 17">
            <a:extLst>
              <a:ext uri="{FF2B5EF4-FFF2-40B4-BE49-F238E27FC236}">
                <a16:creationId xmlns:a16="http://schemas.microsoft.com/office/drawing/2014/main" id="{6A0F9BCD-88E8-8A67-C17A-A7C7F9BF02A8}"/>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57568399-F569-7899-1EC0-F7F0928F7A81}"/>
              </a:ext>
            </a:extLst>
          </p:cNvPr>
          <p:cNvGraphicFramePr>
            <a:graphicFrameLocks/>
          </p:cNvGraphicFramePr>
          <p:nvPr/>
        </p:nvGraphicFramePr>
        <p:xfrm>
          <a:off x="4579258" y="1141495"/>
          <a:ext cx="4057904" cy="1178521"/>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Beautycare Glow Stick FPS50 20g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Beautycare Glow Serum FPS50 30ml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-1.4</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algn="l">
                        <a:defRPr sz="800">
                          <a:latin typeface="Nexa Book"/>
                        </a:defRPr>
                      </a:pPr>
                      <a:r>
                        <a:rPr sz="800">
                          <a:latin typeface="Nexa Book"/>
                        </a:rPr>
                        <a:t>Beautycare Pro Age Color Face Fluid FPS50+ 50ml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-0.8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defRPr sz="800">
                          <a:latin typeface="Nexa Book"/>
                        </a:defRPr>
                      </a:pPr>
                      <a:r>
                        <a:rPr sz="800">
                          <a:latin typeface="Nexa Book"/>
                        </a:rPr>
                        <a:t>Beautycare Glow Lip Oil FPS50+ 10g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7030D974-AA88-2625-AE9A-FC1217941EE4}"/>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D7074BF8-6435-549A-510F-86671C4E77A6}"/>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6EBE9347-9F4B-7106-32C9-7A22CAE474DC}"/>
              </a:ext>
            </a:extLst>
          </p:cNvPr>
          <p:cNvSpPr>
            <a:spLocks noGrp="1"/>
          </p:cNvSpPr>
          <p:nvPr>
            <p:ph type="sldNum" sz="quarter" idx="16"/>
          </p:nvPr>
        </p:nvSpPr>
        <p:spPr/>
        <p:txBody>
          <a:bodyPr/>
          <a:lstStyle/>
          <a:p>
            <a:fld id="{7B1F438D-4EAF-094E-9162-80CF3EF77236}" type="slidenum">
              <a:rPr lang="en-US" smtClean="0"/>
              <a:pPr/>
              <a:t>78</a:t>
            </a:fld>
            <a:endParaRPr lang="en-US"/>
          </a:p>
        </p:txBody>
      </p:sp>
      <p:sp>
        <p:nvSpPr>
          <p:cNvPr id="3" name="TextBox Y">
            <a:extLst>
              <a:ext uri="{FF2B5EF4-FFF2-40B4-BE49-F238E27FC236}">
                <a16:creationId xmlns:a16="http://schemas.microsoft.com/office/drawing/2014/main" id="{3DA27A1F-321B-4DF8-FE32-C667FEBED87E}"/>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4002320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8C2B1-3794-2BCE-3535-4BC429B9151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E67CEF9-BBD4-B946-3168-0BE6C3E147BA}"/>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0A7972F9-7E75-DA7A-A6FC-E87850780BBC}"/>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823C0C16-8D69-AEA2-3612-EEF2C2CBF132}"/>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Glow Stick FPS50 20g | Walmart | Assuming no other products are changing prices</a:t>
            </a:r>
          </a:p>
        </p:txBody>
      </p:sp>
      <p:sp>
        <p:nvSpPr>
          <p:cNvPr id="10" name="Title 9">
            <a:extLst>
              <a:ext uri="{FF2B5EF4-FFF2-40B4-BE49-F238E27FC236}">
                <a16:creationId xmlns:a16="http://schemas.microsoft.com/office/drawing/2014/main" id="{745E102D-672A-8024-5DE3-4BFBA259E7C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8B3B36C-F1DE-81D9-92A5-04CD8DE8152A}"/>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A96944EA-4D63-659A-521F-650E0F3855EA}"/>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E8EFA011-927E-EC5E-AD1C-C9B176752019}"/>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64A922F0-F276-5D8C-7E37-DACCC5395684}"/>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1D0F947-D34A-989A-F955-118F08E00CD2}"/>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E992BEA-3A65-FE6A-2DD6-3DECC1108C48}"/>
              </a:ext>
            </a:extLst>
          </p:cNvPr>
          <p:cNvSpPr>
            <a:spLocks noGrp="1"/>
          </p:cNvSpPr>
          <p:nvPr>
            <p:ph type="sldNum" sz="quarter" idx="16"/>
          </p:nvPr>
        </p:nvSpPr>
        <p:spPr/>
        <p:txBody>
          <a:bodyPr/>
          <a:lstStyle/>
          <a:p>
            <a:fld id="{7B1F438D-4EAF-094E-9162-80CF3EF77236}" type="slidenum">
              <a:rPr lang="en-US" smtClean="0"/>
              <a:pPr/>
              <a:t>79</a:t>
            </a:fld>
            <a:endParaRPr lang="en-US"/>
          </a:p>
        </p:txBody>
      </p:sp>
      <p:sp>
        <p:nvSpPr>
          <p:cNvPr id="22" name="Rectangle 21">
            <a:extLst>
              <a:ext uri="{FF2B5EF4-FFF2-40B4-BE49-F238E27FC236}">
                <a16:creationId xmlns:a16="http://schemas.microsoft.com/office/drawing/2014/main" id="{BB607DB6-AEB4-84B0-9E64-CD313952E737}"/>
              </a:ext>
            </a:extLst>
          </p:cNvPr>
          <p:cNvSpPr/>
          <p:nvPr/>
        </p:nvSpPr>
        <p:spPr>
          <a:xfrm>
            <a:off x="972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BACB9C41-A6EF-32B4-3A1E-60B10702139A}"/>
              </a:ext>
            </a:extLst>
          </p:cNvPr>
          <p:cNvSpPr/>
          <p:nvPr/>
        </p:nvSpPr>
        <p:spPr>
          <a:xfrm>
            <a:off x="1650240" y="1458000"/>
            <a:ext cx="4521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897AC35B-07DC-81A9-79A0-EB3658BB63E5}"/>
              </a:ext>
            </a:extLst>
          </p:cNvPr>
          <p:cNvSpPr/>
          <p:nvPr/>
        </p:nvSpPr>
        <p:spPr>
          <a:xfrm>
            <a:off x="2102400" y="1458000"/>
            <a:ext cx="13564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532F2ABE-793B-42FA-A3B9-FB09D951B840}"/>
              </a:ext>
            </a:extLst>
          </p:cNvPr>
          <p:cNvSpPr/>
          <p:nvPr/>
        </p:nvSpPr>
        <p:spPr>
          <a:xfrm>
            <a:off x="3458880" y="1458000"/>
            <a:ext cx="18086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a:extLst>
              <a:ext uri="{FF2B5EF4-FFF2-40B4-BE49-F238E27FC236}">
                <a16:creationId xmlns:a16="http://schemas.microsoft.com/office/drawing/2014/main" id="{802AC599-1B80-68CC-3251-D9DC457CA3A4}"/>
              </a:ext>
            </a:extLst>
          </p:cNvPr>
          <p:cNvSpPr/>
          <p:nvPr/>
        </p:nvSpPr>
        <p:spPr>
          <a:xfrm>
            <a:off x="5267520" y="1458000"/>
            <a:ext cx="13564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3878406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1C0C0-C2A0-F550-7E1C-3B7C5A263E20}"/>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CAA9B4D-D2F4-AEEE-8969-87709578B254}"/>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30D260BC-407F-83A3-85C7-C6528EA9579A}"/>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4.1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Nivea (38.0%)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Eucerin (1.1%)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1441F89A-196B-10E1-5B3C-D9F50813D9B7}"/>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ED329663-F5B0-FE4E-39C4-BB9483D7096E}"/>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E49580A-41F4-6C76-4707-33957B0340FE}"/>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EQUATE (6.3%) | Up &amp; Down Pricing | Walmart | Assumes no other are changing prices</a:t>
            </a:r>
          </a:p>
        </p:txBody>
      </p:sp>
      <p:sp>
        <p:nvSpPr>
          <p:cNvPr id="4" name="Title1">
            <a:extLst>
              <a:ext uri="{FF2B5EF4-FFF2-40B4-BE49-F238E27FC236}">
                <a16:creationId xmlns:a16="http://schemas.microsoft.com/office/drawing/2014/main" id="{5F0EDC2E-B3A9-93A4-7319-1A0F722EDC9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F350B061-C502-949B-4244-0A0EE6E07180}"/>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0BE38B0C-D679-A47B-18B0-BB55007D472C}"/>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CB13C3A4-7307-3500-3DF0-6383A9B5BFDC}"/>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D2D400FC-56E2-16D4-B8C5-B19D6C58446F}"/>
              </a:ext>
            </a:extLst>
          </p:cNvPr>
          <p:cNvSpPr>
            <a:spLocks noGrp="1"/>
          </p:cNvSpPr>
          <p:nvPr>
            <p:ph type="sldNum" sz="quarter" idx="16"/>
          </p:nvPr>
        </p:nvSpPr>
        <p:spPr/>
        <p:txBody>
          <a:bodyPr/>
          <a:lstStyle/>
          <a:p>
            <a:fld id="{7B1F438D-4EAF-094E-9162-80CF3EF77236}" type="slidenum">
              <a:rPr lang="en-US" smtClean="0"/>
              <a:pPr/>
              <a:t>8</a:t>
            </a:fld>
            <a:endParaRPr lang="en-US"/>
          </a:p>
        </p:txBody>
      </p:sp>
    </p:spTree>
    <p:extLst>
      <p:ext uri="{BB962C8B-B14F-4D97-AF65-F5344CB8AC3E}">
        <p14:creationId xmlns:p14="http://schemas.microsoft.com/office/powerpoint/2010/main" val="19844765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2ED34-3007-75CD-5251-CFE4F4CD3606}"/>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2634E10-C578-13D8-04AA-DC796F101585}"/>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3B8EAAD6-9B57-C06E-2C6E-8D3038C70DCD}"/>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A556CFE4-1B6D-F0F2-4877-FF172C3F6FBA}"/>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B156D501-D101-6A85-EC7A-C174D7A23B88}"/>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19C7E06B-783A-302D-1553-A64A333A82D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Glow Stick FPS50 20g (0.0%) | Up &amp; Down Pricing | Walmart | Assumes no other are changing prices</a:t>
            </a:r>
          </a:p>
        </p:txBody>
      </p:sp>
      <p:sp>
        <p:nvSpPr>
          <p:cNvPr id="4" name="Title1">
            <a:extLst>
              <a:ext uri="{FF2B5EF4-FFF2-40B4-BE49-F238E27FC236}">
                <a16:creationId xmlns:a16="http://schemas.microsoft.com/office/drawing/2014/main" id="{E28AEA2D-7E31-4115-C17A-489F6A09F07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C67A5A74-EF17-42D5-6423-10405C0CCEE0}"/>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295CF160-AEF7-8385-3FC8-F5CEE52E66B1}"/>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2129607B-CEFA-700E-AE7B-7F0CC2A6B7F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E3CA8EAC-52F7-B5DC-09BD-CB0B942D1116}"/>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E2E6E3AB-BE93-FD24-ECBA-99EAADE60684}"/>
              </a:ext>
            </a:extLst>
          </p:cNvPr>
          <p:cNvSpPr>
            <a:spLocks noGrp="1"/>
          </p:cNvSpPr>
          <p:nvPr>
            <p:ph type="sldNum" sz="quarter" idx="16"/>
          </p:nvPr>
        </p:nvSpPr>
        <p:spPr/>
        <p:txBody>
          <a:bodyPr/>
          <a:lstStyle/>
          <a:p>
            <a:fld id="{7B1F438D-4EAF-094E-9162-80CF3EF77236}" type="slidenum">
              <a:rPr lang="en-US" smtClean="0"/>
              <a:pPr/>
              <a:t>80</a:t>
            </a:fld>
            <a:endParaRPr lang="en-US"/>
          </a:p>
        </p:txBody>
      </p:sp>
    </p:spTree>
    <p:extLst>
      <p:ext uri="{BB962C8B-B14F-4D97-AF65-F5344CB8AC3E}">
        <p14:creationId xmlns:p14="http://schemas.microsoft.com/office/powerpoint/2010/main" val="11876690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ACD10-EAA5-6EE9-732A-3146F4734AA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185763B-FE1F-0F66-D3C3-A0054F448E25}"/>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8EA271C6-08C4-8190-D64B-65E91D314C2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E88C5E1E-0238-9AF8-0E87-F54DA1D5D48D}"/>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Glow Serum FPS50 30ml | Walmart | Assuming no other products are changing prices</a:t>
            </a:r>
          </a:p>
        </p:txBody>
      </p:sp>
      <p:sp>
        <p:nvSpPr>
          <p:cNvPr id="10" name="Title 9">
            <a:extLst>
              <a:ext uri="{FF2B5EF4-FFF2-40B4-BE49-F238E27FC236}">
                <a16:creationId xmlns:a16="http://schemas.microsoft.com/office/drawing/2014/main" id="{50BAC4A5-81F6-B66A-3CB4-C6EFAA5C02E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E00B846D-DD7F-F97E-0D62-CCAC8FAF459A}"/>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48DAB423-CF72-FBF0-D397-62630C069EF8}"/>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164DB11D-B12B-D00E-170D-C472E8925572}"/>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B90936F8-9DBA-AC12-EC3B-5EE6F9ACD6EC}"/>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8FA6FA14-22C4-96DC-1C8A-0506C2A57463}"/>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F90A51EF-7832-5A66-4D71-A98166DE2B43}"/>
              </a:ext>
            </a:extLst>
          </p:cNvPr>
          <p:cNvSpPr>
            <a:spLocks noGrp="1"/>
          </p:cNvSpPr>
          <p:nvPr>
            <p:ph type="sldNum" sz="quarter" idx="16"/>
          </p:nvPr>
        </p:nvSpPr>
        <p:spPr/>
        <p:txBody>
          <a:bodyPr/>
          <a:lstStyle/>
          <a:p>
            <a:fld id="{7B1F438D-4EAF-094E-9162-80CF3EF77236}" type="slidenum">
              <a:rPr lang="en-US" smtClean="0"/>
              <a:pPr/>
              <a:t>81</a:t>
            </a:fld>
            <a:endParaRPr lang="en-US"/>
          </a:p>
        </p:txBody>
      </p:sp>
      <p:sp>
        <p:nvSpPr>
          <p:cNvPr id="22" name="Rectangle 21">
            <a:extLst>
              <a:ext uri="{FF2B5EF4-FFF2-40B4-BE49-F238E27FC236}">
                <a16:creationId xmlns:a16="http://schemas.microsoft.com/office/drawing/2014/main" id="{C695E4EE-3A43-F9D7-048C-167B3A11C3A4}"/>
              </a:ext>
            </a:extLst>
          </p:cNvPr>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2B1A68BC-FE0A-919E-8C68-F848DB4D9AA3}"/>
              </a:ext>
            </a:extLst>
          </p:cNvPr>
          <p:cNvSpPr/>
          <p:nvPr/>
        </p:nvSpPr>
        <p:spPr>
          <a:xfrm>
            <a:off x="142416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4" name="Rectangle 23">
            <a:extLst>
              <a:ext uri="{FF2B5EF4-FFF2-40B4-BE49-F238E27FC236}">
                <a16:creationId xmlns:a16="http://schemas.microsoft.com/office/drawing/2014/main" id="{7CFE2C3C-7BF3-17B2-4655-9485A197A060}"/>
              </a:ext>
            </a:extLst>
          </p:cNvPr>
          <p:cNvSpPr/>
          <p:nvPr/>
        </p:nvSpPr>
        <p:spPr>
          <a:xfrm>
            <a:off x="1650240" y="1458000"/>
            <a:ext cx="8478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82AC6380-7647-ABE9-6B16-499588822734}"/>
              </a:ext>
            </a:extLst>
          </p:cNvPr>
          <p:cNvSpPr/>
          <p:nvPr/>
        </p:nvSpPr>
        <p:spPr>
          <a:xfrm>
            <a:off x="2498040" y="1458000"/>
            <a:ext cx="621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6" name="Rectangle 25">
            <a:extLst>
              <a:ext uri="{FF2B5EF4-FFF2-40B4-BE49-F238E27FC236}">
                <a16:creationId xmlns:a16="http://schemas.microsoft.com/office/drawing/2014/main" id="{931A18D0-FE3A-1948-BACB-098847A47ABF}"/>
              </a:ext>
            </a:extLst>
          </p:cNvPr>
          <p:cNvSpPr/>
          <p:nvPr/>
        </p:nvSpPr>
        <p:spPr>
          <a:xfrm>
            <a:off x="3119760" y="1458000"/>
            <a:ext cx="15260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7" name="Rectangle 26">
            <a:extLst>
              <a:ext uri="{FF2B5EF4-FFF2-40B4-BE49-F238E27FC236}">
                <a16:creationId xmlns:a16="http://schemas.microsoft.com/office/drawing/2014/main" id="{C56AB2F6-6873-16B6-06D3-7AD0404B462A}"/>
              </a:ext>
            </a:extLst>
          </p:cNvPr>
          <p:cNvSpPr/>
          <p:nvPr/>
        </p:nvSpPr>
        <p:spPr>
          <a:xfrm>
            <a:off x="4645800" y="1458000"/>
            <a:ext cx="1978199"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33833919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E5B7D-457C-CA13-85B6-A26DA9764470}"/>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D520283B-2835-E96C-0D65-A7C867B8B5BB}"/>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82842FB7-3C2F-0E22-0032-6BCD2A154898}"/>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Neutrogena Sun Fresh Cream FPS50 200ml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Babies &amp; Kids Lotion FPS50+ 200ml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E0CC4B53-4596-1CD2-AE29-043259B91B1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8F5F8496-6F32-250C-CDC9-221A17C07A4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73818D08-C595-A75D-8DF2-52A04883BA3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Glow Serum FPS50 30ml (0.0%) | Up &amp; Down Pricing | Walmart | Assumes no other are changing prices</a:t>
            </a:r>
          </a:p>
        </p:txBody>
      </p:sp>
      <p:sp>
        <p:nvSpPr>
          <p:cNvPr id="4" name="Title1">
            <a:extLst>
              <a:ext uri="{FF2B5EF4-FFF2-40B4-BE49-F238E27FC236}">
                <a16:creationId xmlns:a16="http://schemas.microsoft.com/office/drawing/2014/main" id="{4D61DED2-4AFA-7D8B-672D-56A146CD900E}"/>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5CF84D58-29B9-6093-C28E-31B4B950B01D}"/>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F3F31E40-5B2C-51E7-69BD-6F30E4F84A20}"/>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5949B75F-E779-FD6A-D083-F5D1FFAA1F63}"/>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4389C0B9-5D32-3385-7460-275A1685F9F9}"/>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D20D3AD8-8DB4-1414-4C69-B35961E40A8A}"/>
              </a:ext>
            </a:extLst>
          </p:cNvPr>
          <p:cNvSpPr>
            <a:spLocks noGrp="1"/>
          </p:cNvSpPr>
          <p:nvPr>
            <p:ph type="sldNum" sz="quarter" idx="16"/>
          </p:nvPr>
        </p:nvSpPr>
        <p:spPr/>
        <p:txBody>
          <a:bodyPr/>
          <a:lstStyle/>
          <a:p>
            <a:fld id="{7B1F438D-4EAF-094E-9162-80CF3EF77236}" type="slidenum">
              <a:rPr lang="en-US" smtClean="0"/>
              <a:pPr/>
              <a:t>82</a:t>
            </a:fld>
            <a:endParaRPr lang="en-US"/>
          </a:p>
        </p:txBody>
      </p:sp>
    </p:spTree>
    <p:extLst>
      <p:ext uri="{BB962C8B-B14F-4D97-AF65-F5344CB8AC3E}">
        <p14:creationId xmlns:p14="http://schemas.microsoft.com/office/powerpoint/2010/main" val="5187162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4BEE9-3F0E-4D1A-A926-CDFF1A70BEC8}"/>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CBE682D-ABB9-276B-10DA-671B67AE4FF6}"/>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543037BB-1277-5D47-FCBE-328866507EF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0E4AB8A2-564D-65D6-173C-C84B34CDF1DC}"/>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Pro Age Color Face Fluid FPS50+ 50ml | Walmart | Assuming no other products are changing prices</a:t>
            </a:r>
          </a:p>
        </p:txBody>
      </p:sp>
      <p:sp>
        <p:nvSpPr>
          <p:cNvPr id="10" name="Title 9">
            <a:extLst>
              <a:ext uri="{FF2B5EF4-FFF2-40B4-BE49-F238E27FC236}">
                <a16:creationId xmlns:a16="http://schemas.microsoft.com/office/drawing/2014/main" id="{8149A0A6-BD98-252D-CF7C-B849E0016F5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59E7B019-7F78-EE77-EB75-47A693689B54}"/>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CC116A00-C948-EA85-94E1-6C34ABCA9E9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9D08FB32-716F-1FFC-8092-ACBE3241750D}"/>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891914FB-45A6-1415-BC3C-CA6ABF0E7409}"/>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561D07B0-13A1-C529-BFD0-E5C4A118A0A5}"/>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C0699ED5-4D69-070E-300B-2CD0CB27A666}"/>
              </a:ext>
            </a:extLst>
          </p:cNvPr>
          <p:cNvSpPr>
            <a:spLocks noGrp="1"/>
          </p:cNvSpPr>
          <p:nvPr>
            <p:ph type="sldNum" sz="quarter" idx="16"/>
          </p:nvPr>
        </p:nvSpPr>
        <p:spPr/>
        <p:txBody>
          <a:bodyPr/>
          <a:lstStyle/>
          <a:p>
            <a:fld id="{7B1F438D-4EAF-094E-9162-80CF3EF77236}" type="slidenum">
              <a:rPr lang="en-US" smtClean="0"/>
              <a:pPr/>
              <a:t>83</a:t>
            </a:fld>
            <a:endParaRPr lang="en-US"/>
          </a:p>
        </p:txBody>
      </p:sp>
      <p:sp>
        <p:nvSpPr>
          <p:cNvPr id="22" name="Rectangle 21">
            <a:extLst>
              <a:ext uri="{FF2B5EF4-FFF2-40B4-BE49-F238E27FC236}">
                <a16:creationId xmlns:a16="http://schemas.microsoft.com/office/drawing/2014/main" id="{FAE407D2-F89C-90F5-C5D3-D7DEB23AF11D}"/>
              </a:ext>
            </a:extLst>
          </p:cNvPr>
          <p:cNvSpPr/>
          <p:nvPr/>
        </p:nvSpPr>
        <p:spPr>
          <a:xfrm>
            <a:off x="97200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E0005798-7ED1-3B4F-1B57-20FDEFDC7F49}"/>
              </a:ext>
            </a:extLst>
          </p:cNvPr>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22493F9A-60B3-5BD3-E9E5-A2D4E6781723}"/>
              </a:ext>
            </a:extLst>
          </p:cNvPr>
          <p:cNvSpPr/>
          <p:nvPr/>
        </p:nvSpPr>
        <p:spPr>
          <a:xfrm>
            <a:off x="2498040" y="1458000"/>
            <a:ext cx="310860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5" name="Rectangle 24">
            <a:extLst>
              <a:ext uri="{FF2B5EF4-FFF2-40B4-BE49-F238E27FC236}">
                <a16:creationId xmlns:a16="http://schemas.microsoft.com/office/drawing/2014/main" id="{D825C79C-28AD-77A4-EA0E-C95A9A4C54F6}"/>
              </a:ext>
            </a:extLst>
          </p:cNvPr>
          <p:cNvSpPr/>
          <p:nvPr/>
        </p:nvSpPr>
        <p:spPr>
          <a:xfrm>
            <a:off x="5606640" y="1458000"/>
            <a:ext cx="10173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Tree>
    <p:extLst>
      <p:ext uri="{BB962C8B-B14F-4D97-AF65-F5344CB8AC3E}">
        <p14:creationId xmlns:p14="http://schemas.microsoft.com/office/powerpoint/2010/main" val="7124527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BC7ED-07C5-3A86-44D1-0F75529C1799}"/>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F4543809-D61B-F256-DD0E-C685C12A0137}"/>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F5F079B8-83F4-01CF-C81A-F1E35E2BBD2C}"/>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Face Stain Control FPS50+ 40ml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Sheer Touch Lotion FPS50 120ml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EF16837B-8877-DC96-5AF0-8DF542DACDF3}"/>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BF491FF0-708E-B781-6839-82C039B61215}"/>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09A7C023-C17C-1050-9113-D0D0CC7DCAF9}"/>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Pro Age Color Face Fluid FPS50+ 50ml (0.0%) | Up &amp; Down Pricing | Walmart | Assumes no other are changing prices</a:t>
            </a:r>
          </a:p>
        </p:txBody>
      </p:sp>
      <p:sp>
        <p:nvSpPr>
          <p:cNvPr id="4" name="Title1">
            <a:extLst>
              <a:ext uri="{FF2B5EF4-FFF2-40B4-BE49-F238E27FC236}">
                <a16:creationId xmlns:a16="http://schemas.microsoft.com/office/drawing/2014/main" id="{869B9000-51B8-00D2-536E-31A003210B94}"/>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B5C638E8-2F9B-E7BD-06FC-72D6CAB7EEB0}"/>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30AE5A8D-BFEF-B024-21E7-91C70ED8DF5A}"/>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8274D106-ED0C-5FF5-90A7-AC973F94CBC4}"/>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FF51559-4CA7-894D-BAF7-5D659B827CC9}"/>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F517A9CC-32CB-8349-9749-6F53EC7A80B1}"/>
              </a:ext>
            </a:extLst>
          </p:cNvPr>
          <p:cNvSpPr>
            <a:spLocks noGrp="1"/>
          </p:cNvSpPr>
          <p:nvPr>
            <p:ph type="sldNum" sz="quarter" idx="16"/>
          </p:nvPr>
        </p:nvSpPr>
        <p:spPr/>
        <p:txBody>
          <a:bodyPr/>
          <a:lstStyle/>
          <a:p>
            <a:fld id="{7B1F438D-4EAF-094E-9162-80CF3EF77236}" type="slidenum">
              <a:rPr lang="en-US" smtClean="0"/>
              <a:pPr/>
              <a:t>84</a:t>
            </a:fld>
            <a:endParaRPr lang="en-US"/>
          </a:p>
        </p:txBody>
      </p:sp>
    </p:spTree>
    <p:extLst>
      <p:ext uri="{BB962C8B-B14F-4D97-AF65-F5344CB8AC3E}">
        <p14:creationId xmlns:p14="http://schemas.microsoft.com/office/powerpoint/2010/main" val="25777482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882D6-B1D7-616A-03B0-AC8B239ED13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99437A4C-02CC-F54D-FA6C-AE9E59AF88D3}"/>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6F0A22C1-9784-CCF8-439F-F2F3CD1F1681}"/>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A15530C7-9F3A-F4CF-2B3E-C3DC8E559753}"/>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Beautycare Glow Lip Oil FPS50+ 10g | Walmart | Assuming no other products are changing prices</a:t>
            </a:r>
          </a:p>
        </p:txBody>
      </p:sp>
      <p:sp>
        <p:nvSpPr>
          <p:cNvPr id="10" name="Title 9">
            <a:extLst>
              <a:ext uri="{FF2B5EF4-FFF2-40B4-BE49-F238E27FC236}">
                <a16:creationId xmlns:a16="http://schemas.microsoft.com/office/drawing/2014/main" id="{614470EE-70A2-9DED-4892-29CAFC2C85B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6B281CE3-00CD-7DD6-0DC9-6A66CACA8EE2}"/>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728D0666-B2E8-B361-3C1F-FC0BAEC87F5C}"/>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6E65F41D-CEB9-A4B3-1C00-5D8FC6C703E3}"/>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477EED3-BD91-2A11-BB6A-4D91825E290A}"/>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CAA681F-1018-B862-D8FA-A4727529BE33}"/>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C2CCE7F2-9E87-9217-8E63-6AA9921EFFBA}"/>
              </a:ext>
            </a:extLst>
          </p:cNvPr>
          <p:cNvSpPr>
            <a:spLocks noGrp="1"/>
          </p:cNvSpPr>
          <p:nvPr>
            <p:ph type="sldNum" sz="quarter" idx="16"/>
          </p:nvPr>
        </p:nvSpPr>
        <p:spPr/>
        <p:txBody>
          <a:bodyPr/>
          <a:lstStyle/>
          <a:p>
            <a:fld id="{7B1F438D-4EAF-094E-9162-80CF3EF77236}" type="slidenum">
              <a:rPr lang="en-US" smtClean="0"/>
              <a:pPr/>
              <a:t>85</a:t>
            </a:fld>
            <a:endParaRPr lang="en-US"/>
          </a:p>
        </p:txBody>
      </p:sp>
      <p:sp>
        <p:nvSpPr>
          <p:cNvPr id="22" name="Rectangle 21">
            <a:extLst>
              <a:ext uri="{FF2B5EF4-FFF2-40B4-BE49-F238E27FC236}">
                <a16:creationId xmlns:a16="http://schemas.microsoft.com/office/drawing/2014/main" id="{F71E38D5-AEAF-0978-CB9C-72227378ED80}"/>
              </a:ext>
            </a:extLst>
          </p:cNvPr>
          <p:cNvSpPr/>
          <p:nvPr/>
        </p:nvSpPr>
        <p:spPr>
          <a:xfrm>
            <a:off x="972000" y="1458000"/>
            <a:ext cx="15825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3" name="Rectangle 22">
            <a:extLst>
              <a:ext uri="{FF2B5EF4-FFF2-40B4-BE49-F238E27FC236}">
                <a16:creationId xmlns:a16="http://schemas.microsoft.com/office/drawing/2014/main" id="{26D49D1E-4505-FDB4-1FD3-586E61C128AD}"/>
              </a:ext>
            </a:extLst>
          </p:cNvPr>
          <p:cNvSpPr/>
          <p:nvPr/>
        </p:nvSpPr>
        <p:spPr>
          <a:xfrm>
            <a:off x="2554560" y="1458000"/>
            <a:ext cx="20347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840A29E8-AF25-1647-29EB-56B04E850525}"/>
              </a:ext>
            </a:extLst>
          </p:cNvPr>
          <p:cNvSpPr/>
          <p:nvPr/>
        </p:nvSpPr>
        <p:spPr>
          <a:xfrm>
            <a:off x="4589280" y="1458000"/>
            <a:ext cx="163908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5" name="Rectangle 24">
            <a:extLst>
              <a:ext uri="{FF2B5EF4-FFF2-40B4-BE49-F238E27FC236}">
                <a16:creationId xmlns:a16="http://schemas.microsoft.com/office/drawing/2014/main" id="{6B1F1B1A-A514-1360-62D5-AC9C32334C1C}"/>
              </a:ext>
            </a:extLst>
          </p:cNvPr>
          <p:cNvSpPr/>
          <p:nvPr/>
        </p:nvSpPr>
        <p:spPr>
          <a:xfrm>
            <a:off x="6228360" y="1458000"/>
            <a:ext cx="3956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Tree>
    <p:extLst>
      <p:ext uri="{BB962C8B-B14F-4D97-AF65-F5344CB8AC3E}">
        <p14:creationId xmlns:p14="http://schemas.microsoft.com/office/powerpoint/2010/main" val="7198444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B7037-C18B-A8D7-3590-BA694B76434D}"/>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DDB7DA24-1F48-48C6-5A9D-4B90739125F8}"/>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80C028E7-C8ED-E6FB-EAEC-788BB901C9CD}"/>
              </a:ext>
            </a:extLst>
          </p:cNvPr>
          <p:cNvGraphicFramePr>
            <a:graphicFrameLocks noGrp="1"/>
          </p:cNvGraphicFramePr>
          <p:nvPr/>
        </p:nvGraphicFramePr>
        <p:xfrm>
          <a:off x="4645532" y="1133206"/>
          <a:ext cx="3994468" cy="3715609"/>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Equate Ultra Spray FPS50 156g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Equate Kids Lotion FPS50 237ml (1.4%)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Face Shine Control FPS50+ 50ml (1.5%)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Caribbean Beach Advanced Protection Cream FPS50+ 150g (1.0%)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30204482-0835-BA1D-5BA2-AB9DF731FE26}"/>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CD0421B7-E106-83D2-68FB-01AE404EA536}"/>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CDFE24D2-A883-A995-4267-6DC7C13F2BC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Beautycare Glow Lip Oil FPS50+ 10g (0.0%) | Up &amp; Down Pricing | Walmart | Assumes no other are changing prices</a:t>
            </a:r>
          </a:p>
        </p:txBody>
      </p:sp>
      <p:sp>
        <p:nvSpPr>
          <p:cNvPr id="4" name="Title1">
            <a:extLst>
              <a:ext uri="{FF2B5EF4-FFF2-40B4-BE49-F238E27FC236}">
                <a16:creationId xmlns:a16="http://schemas.microsoft.com/office/drawing/2014/main" id="{71F092CD-0365-4BC2-AD7B-F08BCA11018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28D0120B-4FD4-4F16-BD6A-87AB1778B167}"/>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DCA7923E-3750-717E-0739-3570E4225FF8}"/>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919A08B0-1C02-B287-5302-93EE7FCD5299}"/>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3F4F48C5-9257-5264-9CF1-123CE8D431DC}"/>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D6B0D804-5387-E86B-D2CD-21164084320C}"/>
              </a:ext>
            </a:extLst>
          </p:cNvPr>
          <p:cNvSpPr>
            <a:spLocks noGrp="1"/>
          </p:cNvSpPr>
          <p:nvPr>
            <p:ph type="sldNum" sz="quarter" idx="16"/>
          </p:nvPr>
        </p:nvSpPr>
        <p:spPr/>
        <p:txBody>
          <a:bodyPr/>
          <a:lstStyle/>
          <a:p>
            <a:fld id="{7B1F438D-4EAF-094E-9162-80CF3EF77236}" type="slidenum">
              <a:rPr lang="en-US" smtClean="0"/>
              <a:pPr/>
              <a:t>86</a:t>
            </a:fld>
            <a:endParaRPr lang="en-US"/>
          </a:p>
        </p:txBody>
      </p:sp>
    </p:spTree>
    <p:extLst>
      <p:ext uri="{BB962C8B-B14F-4D97-AF65-F5344CB8AC3E}">
        <p14:creationId xmlns:p14="http://schemas.microsoft.com/office/powerpoint/2010/main" val="5407868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59614-9F9E-25EB-4C22-5BF48A68CDD8}"/>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3AA6F8E-243E-2D23-0C7B-E3D1A017B61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E09E09BE-993D-24BC-445C-295A1F603975}"/>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C43DACB2-2667-EA22-C428-4FC73BFBD9A6}"/>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Sport | Price Elasticity | Walmart | Assumes no other products are changing prices</a:t>
            </a:r>
          </a:p>
        </p:txBody>
      </p:sp>
      <p:sp>
        <p:nvSpPr>
          <p:cNvPr id="18" name="Title 17">
            <a:extLst>
              <a:ext uri="{FF2B5EF4-FFF2-40B4-BE49-F238E27FC236}">
                <a16:creationId xmlns:a16="http://schemas.microsoft.com/office/drawing/2014/main" id="{2ECBF22B-614A-4267-FB5B-05A2EAB38E95}"/>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6BCD1A8B-F5E4-34C9-B47A-10A496492D45}"/>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Sport Lotion FPS50+ 236ml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7.9%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56.7%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Aqua Protect Sport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2.7%</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63.6%</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6687F977-121F-9892-AEF7-D751DBDBDDE0}"/>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3D1BDFDF-DFC7-B0A5-5E79-8936B0DA70B3}"/>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DE4A2DB1-0381-BB11-D7A5-150A19A25910}"/>
              </a:ext>
            </a:extLst>
          </p:cNvPr>
          <p:cNvSpPr>
            <a:spLocks noGrp="1"/>
          </p:cNvSpPr>
          <p:nvPr>
            <p:ph type="sldNum" sz="quarter" idx="16"/>
          </p:nvPr>
        </p:nvSpPr>
        <p:spPr/>
        <p:txBody>
          <a:bodyPr/>
          <a:lstStyle/>
          <a:p>
            <a:fld id="{7B1F438D-4EAF-094E-9162-80CF3EF77236}" type="slidenum">
              <a:rPr lang="en-US" smtClean="0"/>
              <a:pPr/>
              <a:t>87</a:t>
            </a:fld>
            <a:endParaRPr lang="en-US"/>
          </a:p>
        </p:txBody>
      </p:sp>
      <p:sp>
        <p:nvSpPr>
          <p:cNvPr id="3" name="TextBox Y">
            <a:extLst>
              <a:ext uri="{FF2B5EF4-FFF2-40B4-BE49-F238E27FC236}">
                <a16:creationId xmlns:a16="http://schemas.microsoft.com/office/drawing/2014/main" id="{E5D137BA-EF0A-4F33-AE6E-33BC4D2C0671}"/>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15479332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28ECF-4117-19B5-7F82-1C9E379BF291}"/>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1B98D1B-71E5-4541-C956-6C7D9BEBA232}"/>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1D1537FF-521D-192A-AC67-E5D206E81FDB}"/>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70F50597-59C7-8824-47E3-F9A8F42D1052}"/>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Sport Lotion FPS50+ 236ml | Walmart | Assuming no other products are changing prices</a:t>
            </a:r>
          </a:p>
        </p:txBody>
      </p:sp>
      <p:sp>
        <p:nvSpPr>
          <p:cNvPr id="10" name="Title 9">
            <a:extLst>
              <a:ext uri="{FF2B5EF4-FFF2-40B4-BE49-F238E27FC236}">
                <a16:creationId xmlns:a16="http://schemas.microsoft.com/office/drawing/2014/main" id="{9DC158AC-BCF1-53C7-9153-3B59D34D27B8}"/>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0AEFDE6D-B002-DBB2-CA91-76BC9FC21D44}"/>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A7605AB1-5559-3B91-C5B7-65E9E7AF6192}"/>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FC8830AE-C360-8948-16A3-3936198A39C6}"/>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2FF030AC-3065-E2F4-9403-F5C95D1713B4}"/>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7086D8B7-F27B-5044-B3C2-DA858614CDF0}"/>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4A31D8FA-64B1-B018-FEFD-369BF1B32AAA}"/>
              </a:ext>
            </a:extLst>
          </p:cNvPr>
          <p:cNvSpPr>
            <a:spLocks noGrp="1"/>
          </p:cNvSpPr>
          <p:nvPr>
            <p:ph type="sldNum" sz="quarter" idx="16"/>
          </p:nvPr>
        </p:nvSpPr>
        <p:spPr/>
        <p:txBody>
          <a:bodyPr/>
          <a:lstStyle/>
          <a:p>
            <a:fld id="{7B1F438D-4EAF-094E-9162-80CF3EF77236}" type="slidenum">
              <a:rPr lang="en-US" smtClean="0"/>
              <a:pPr/>
              <a:t>88</a:t>
            </a:fld>
            <a:endParaRPr lang="en-US"/>
          </a:p>
        </p:txBody>
      </p:sp>
      <p:sp>
        <p:nvSpPr>
          <p:cNvPr id="22" name="Rectangle 21">
            <a:extLst>
              <a:ext uri="{FF2B5EF4-FFF2-40B4-BE49-F238E27FC236}">
                <a16:creationId xmlns:a16="http://schemas.microsoft.com/office/drawing/2014/main" id="{8B21F153-FA76-F9E4-6145-9A96A0CAC9BD}"/>
              </a:ext>
            </a:extLst>
          </p:cNvPr>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7C36D7D5-3B8C-F4AA-2011-73D71A07692C}"/>
              </a:ext>
            </a:extLst>
          </p:cNvPr>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922EFCF1-CBD0-0178-0511-8295D3457963}"/>
              </a:ext>
            </a:extLst>
          </p:cNvPr>
          <p:cNvSpPr/>
          <p:nvPr/>
        </p:nvSpPr>
        <p:spPr>
          <a:xfrm>
            <a:off x="249804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0F40C379-558F-4E42-1854-69A372505B4A}"/>
              </a:ext>
            </a:extLst>
          </p:cNvPr>
          <p:cNvSpPr/>
          <p:nvPr/>
        </p:nvSpPr>
        <p:spPr>
          <a:xfrm>
            <a:off x="278064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8ACE6943-5044-7705-19A9-0C7D305F23BE}"/>
              </a:ext>
            </a:extLst>
          </p:cNvPr>
          <p:cNvSpPr/>
          <p:nvPr/>
        </p:nvSpPr>
        <p:spPr>
          <a:xfrm>
            <a:off x="30067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1DC14111-2CB3-C606-01EA-7A436E21A819}"/>
              </a:ext>
            </a:extLst>
          </p:cNvPr>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a:extLst>
              <a:ext uri="{FF2B5EF4-FFF2-40B4-BE49-F238E27FC236}">
                <a16:creationId xmlns:a16="http://schemas.microsoft.com/office/drawing/2014/main" id="{14C4A343-9801-2E7C-B18D-87F82BA2F6C8}"/>
              </a:ext>
            </a:extLst>
          </p:cNvPr>
          <p:cNvSpPr/>
          <p:nvPr/>
        </p:nvSpPr>
        <p:spPr>
          <a:xfrm>
            <a:off x="379800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9" name="Rectangle 28">
            <a:extLst>
              <a:ext uri="{FF2B5EF4-FFF2-40B4-BE49-F238E27FC236}">
                <a16:creationId xmlns:a16="http://schemas.microsoft.com/office/drawing/2014/main" id="{F12BAFF0-F19A-D2A6-31E5-E1ED37C06407}"/>
              </a:ext>
            </a:extLst>
          </p:cNvPr>
          <p:cNvSpPr/>
          <p:nvPr/>
        </p:nvSpPr>
        <p:spPr>
          <a:xfrm>
            <a:off x="4815360" y="1458000"/>
            <a:ext cx="7912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30" name="Rectangle 29">
            <a:extLst>
              <a:ext uri="{FF2B5EF4-FFF2-40B4-BE49-F238E27FC236}">
                <a16:creationId xmlns:a16="http://schemas.microsoft.com/office/drawing/2014/main" id="{8E6B34E8-91D2-CBE0-9E73-DC760B155730}"/>
              </a:ext>
            </a:extLst>
          </p:cNvPr>
          <p:cNvSpPr/>
          <p:nvPr/>
        </p:nvSpPr>
        <p:spPr>
          <a:xfrm>
            <a:off x="5606640" y="1458000"/>
            <a:ext cx="10173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40395409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A2D43-70E5-3093-6BAB-E46A2CDE71E1}"/>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13EE2C51-FC3E-62C1-B298-2DAA0952C298}"/>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4008B303-1AD0-4768-9F86-145ABDF629C4}"/>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58605C6A-4ACA-41CC-0979-91E05345E3EE}"/>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2930D371-4CD3-4ADF-99EA-56F19C94A9C5}"/>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0E638420-4376-4CB1-0772-883F3C1F185A}"/>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Sport Lotion FPS50+ 236ml (3.1%) | Up &amp; Down Pricing | Walmart | Assumes no other are changing prices</a:t>
            </a:r>
          </a:p>
        </p:txBody>
      </p:sp>
      <p:sp>
        <p:nvSpPr>
          <p:cNvPr id="4" name="Title1">
            <a:extLst>
              <a:ext uri="{FF2B5EF4-FFF2-40B4-BE49-F238E27FC236}">
                <a16:creationId xmlns:a16="http://schemas.microsoft.com/office/drawing/2014/main" id="{29B12335-5678-0F26-3F57-B6456FFD135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97D13274-D5FA-9476-EEA3-2FF5DE8E81C4}"/>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77DCBB77-68D1-B458-5ADB-A371013683D9}"/>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DBE60ED3-5F7D-C9E9-314A-C7E2A3ED8193}"/>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B0AB22D-08AB-8DCA-88A6-3868FB081365}"/>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D62BBF05-48C2-B4B5-D137-0B253375814A}"/>
              </a:ext>
            </a:extLst>
          </p:cNvPr>
          <p:cNvSpPr>
            <a:spLocks noGrp="1"/>
          </p:cNvSpPr>
          <p:nvPr>
            <p:ph type="sldNum" sz="quarter" idx="16"/>
          </p:nvPr>
        </p:nvSpPr>
        <p:spPr/>
        <p:txBody>
          <a:bodyPr/>
          <a:lstStyle/>
          <a:p>
            <a:fld id="{7B1F438D-4EAF-094E-9162-80CF3EF77236}" type="slidenum">
              <a:rPr lang="en-US" smtClean="0"/>
              <a:pPr/>
              <a:t>89</a:t>
            </a:fld>
            <a:endParaRPr lang="en-US"/>
          </a:p>
        </p:txBody>
      </p:sp>
    </p:spTree>
    <p:extLst>
      <p:ext uri="{BB962C8B-B14F-4D97-AF65-F5344CB8AC3E}">
        <p14:creationId xmlns:p14="http://schemas.microsoft.com/office/powerpoint/2010/main" val="1817330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E99E9-C7E1-9B70-2873-6CAAD439B1A0}"/>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89941398-D43E-35A8-4D53-6CE3441E2A3A}"/>
              </a:ext>
            </a:extLst>
          </p:cNvPr>
          <p:cNvGraphicFramePr>
            <a:graphicFrameLocks noGrp="1"/>
          </p:cNvGraphicFramePr>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1CB9D6C-EF3B-CFAA-8AC4-96C68510FD23}"/>
              </a:ext>
            </a:extLst>
          </p:cNvPr>
          <p:cNvGraphicFramePr>
            <a:graphicFrameLocks noGrp="1"/>
          </p:cNvGraphicFramePr>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algn="ctr">
                        <a:defRPr sz="800">
                          <a:latin typeface="Nexa Bold"/>
                        </a:defRPr>
                      </a:pPr>
                      <a:r>
                        <a:rPr sz="800">
                          <a:latin typeface="Nexa Bold"/>
                        </a:rPr>
                        <a:t>Hawaiian Tropic (19.3%)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algn="ctr">
                        <a:defRPr sz="800">
                          <a:latin typeface="Nexa Bold"/>
                        </a:defRPr>
                      </a:pPr>
                      <a:r>
                        <a:rPr sz="800">
                          <a:latin typeface="Nexa Bold"/>
                        </a:rPr>
                        <a:t>Banana Boat (15.9%)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algn="ctr">
                        <a:defRPr sz="800">
                          <a:latin typeface="Nexa Bold"/>
                        </a:defRPr>
                      </a:pPr>
                      <a:r>
                        <a:rPr sz="800">
                          <a:latin typeface="Nexa Bold"/>
                        </a:rPr>
                        <a:t>Caribbean Beach (6.6%)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algn="ctr">
                        <a:defRPr sz="800">
                          <a:latin typeface="Nexa Bold"/>
                        </a:defRPr>
                      </a:pPr>
                      <a:r>
                        <a:rPr sz="800">
                          <a:latin typeface="Nexa Bold"/>
                        </a:rPr>
                        <a:t>EQUATE (6.3%)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algn="ctr">
                        <a:defRPr sz="800">
                          <a:latin typeface="Nexa Bold"/>
                        </a:defRPr>
                      </a:pPr>
                      <a:r>
                        <a:rPr sz="800">
                          <a:latin typeface="Nexa Bold"/>
                        </a:rPr>
                        <a:t>Neutrogena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algn="ctr">
                        <a:defRPr sz="800">
                          <a:latin typeface="Nexa Bold"/>
                        </a:defRPr>
                      </a:pPr>
                      <a:r>
                        <a:rPr sz="800">
                          <a:latin typeface="Nexa Bold"/>
                        </a:rPr>
                        <a:t>Nuvel (2.3%)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algn="ctr">
                        <a:defRPr sz="800">
                          <a:latin typeface="Nexa Bold"/>
                        </a:defRPr>
                      </a:pPr>
                      <a:r>
                        <a:rPr sz="800">
                          <a:latin typeface="Nexa Bold"/>
                        </a:rPr>
                        <a:t>Garnier (1.7%)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algn="ctr">
                        <a:defRPr sz="800">
                          <a:latin typeface="Nexa Bold"/>
                        </a:defRPr>
                      </a:pPr>
                      <a:r>
                        <a:rPr sz="800">
                          <a:latin typeface="Nexa Bold"/>
                        </a:rPr>
                        <a:t>Isdin (1.8%)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algn="ctr">
                        <a:defRPr sz="800">
                          <a:latin typeface="Nexa Bold"/>
                        </a:defRPr>
                      </a:pPr>
                      <a:r>
                        <a:rPr sz="800">
                          <a:latin typeface="Nexa Bold"/>
                        </a:rPr>
                        <a:t>La Roche-Posay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algn="ctr">
                        <a:defRPr sz="800">
                          <a:latin typeface="Nexa Bold"/>
                        </a:defRPr>
                      </a:pPr>
                      <a:r>
                        <a:rPr sz="800">
                          <a:latin typeface="Nexa Bold"/>
                        </a:rPr>
                        <a:t>L'Oreal Paris (0.9%)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1C9C58C5-2C0B-8087-E299-F7843D175FBF}"/>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5A6A8F39-4363-1800-B647-D620656AB013}"/>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B450DA1A-8D61-744F-657B-29AC3FCB3FF0}"/>
              </a:ext>
            </a:extLst>
          </p:cNvPr>
          <p:cNvSpPr>
            <a:spLocks noGrp="1"/>
          </p:cNvSpPr>
          <p:nvPr>
            <p:ph type="body" sz="quarter" idx="18"/>
          </p:nvPr>
        </p:nvSpPr>
        <p:spPr>
          <a:xfrm>
            <a:off x="503238" y="774000"/>
            <a:ext cx="8136762" cy="360000"/>
          </a:xfrm>
        </p:spPr>
        <p:txBody>
          <a:bodyPr/>
          <a:lstStyle/>
          <a:p>
            <a:pPr>
              <a:defRPr sz="1200">
                <a:latin typeface="Nexa Bold (Headings)"/>
              </a:defRPr>
            </a:pPr>
            <a:r>
              <a:t>Sourcing Analysis | Nivea (38.0%) | Up &amp; Down Pricing | Walmart | Assumes no other are changing prices</a:t>
            </a:r>
          </a:p>
        </p:txBody>
      </p:sp>
      <p:sp>
        <p:nvSpPr>
          <p:cNvPr id="4" name="Title1">
            <a:extLst>
              <a:ext uri="{FF2B5EF4-FFF2-40B4-BE49-F238E27FC236}">
                <a16:creationId xmlns:a16="http://schemas.microsoft.com/office/drawing/2014/main" id="{2A3DA7E4-1FAB-478F-FF11-3658B6381329}"/>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6180C95E-68C2-6D18-5D5B-7F3CD547B37B}"/>
              </a:ext>
            </a:extLst>
          </p:cNvPr>
          <p:cNvGraphicFramePr>
            <a:graphicFrameLocks noGrp="1"/>
          </p:cNvGraphicFramePr>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F19B003C-AFEB-2FA2-16EB-F967BA31ED99}"/>
              </a:ext>
            </a:extLst>
          </p:cNvPr>
          <p:cNvGraphicFramePr>
            <a:graphicFrameLocks noGrp="1"/>
          </p:cNvGraphicFramePr>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48C96533-4BB1-A6DE-A04D-8DF6CF087BD1}"/>
              </a:ext>
            </a:extLst>
          </p:cNvPr>
          <p:cNvSpPr>
            <a:spLocks noGrp="1"/>
          </p:cNvSpPr>
          <p:nvPr>
            <p:ph type="dt" sz="half" idx="14"/>
          </p:nvPr>
        </p:nvSpPr>
        <p:spPr/>
        <p:txBody>
          <a:bodyPr/>
          <a:lstStyle/>
          <a:p>
            <a:fld id="{53486936-A927-4261-B0C8-39E31EFDDAC0}" type="datetime1">
              <a:rPr lang="en-US" smtClean="0"/>
              <a:t>7/24/2025</a:t>
            </a:fld>
            <a:endParaRPr lang="en-US"/>
          </a:p>
        </p:txBody>
      </p:sp>
      <p:sp>
        <p:nvSpPr>
          <p:cNvPr id="3" name="Slide Number Placeholder 2">
            <a:extLst>
              <a:ext uri="{FF2B5EF4-FFF2-40B4-BE49-F238E27FC236}">
                <a16:creationId xmlns:a16="http://schemas.microsoft.com/office/drawing/2014/main" id="{3897BFEF-BDCB-043A-EA4F-B0C1CEDDB15D}"/>
              </a:ext>
            </a:extLst>
          </p:cNvPr>
          <p:cNvSpPr>
            <a:spLocks noGrp="1"/>
          </p:cNvSpPr>
          <p:nvPr>
            <p:ph type="sldNum" sz="quarter" idx="16"/>
          </p:nvPr>
        </p:nvSpPr>
        <p:spPr/>
        <p:txBody>
          <a:bodyPr/>
          <a:lstStyle/>
          <a:p>
            <a:fld id="{7B1F438D-4EAF-094E-9162-80CF3EF77236}" type="slidenum">
              <a:rPr lang="en-US" smtClean="0"/>
              <a:pPr/>
              <a:t>9</a:t>
            </a:fld>
            <a:endParaRPr lang="en-US"/>
          </a:p>
        </p:txBody>
      </p:sp>
    </p:spTree>
    <p:extLst>
      <p:ext uri="{BB962C8B-B14F-4D97-AF65-F5344CB8AC3E}">
        <p14:creationId xmlns:p14="http://schemas.microsoft.com/office/powerpoint/2010/main" val="5103636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28569-8900-D449-99E8-8BBC0E19AB84}"/>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8C41C76-7931-8B56-345B-6862674D04C2}"/>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C17E8C54-DC93-E24A-4783-9B87158AB1DA}"/>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8EF013C2-CBD4-0EE5-D517-B2CB2D0A110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Sport Spray FPS50+ 170g | Walmart | Assuming no other products are changing prices</a:t>
            </a:r>
          </a:p>
        </p:txBody>
      </p:sp>
      <p:sp>
        <p:nvSpPr>
          <p:cNvPr id="10" name="Title 9">
            <a:extLst>
              <a:ext uri="{FF2B5EF4-FFF2-40B4-BE49-F238E27FC236}">
                <a16:creationId xmlns:a16="http://schemas.microsoft.com/office/drawing/2014/main" id="{B6DAF9FE-A80B-9622-E9DF-95784FB9548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D3BD7E67-D1A2-F883-8EBF-72D137F1A0CC}"/>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9E42573E-53AF-309F-E67D-7E6F3071EE3E}"/>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3DCAC904-41E0-76F1-DCD3-25B20A94E4C6}"/>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3E95630D-A7CF-83CA-F667-68A2F4D15669}"/>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4B64D52-23D6-6363-DC8E-53CFF43740A6}"/>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0FD409DE-A363-2E32-C69A-B8879ED5C3F8}"/>
              </a:ext>
            </a:extLst>
          </p:cNvPr>
          <p:cNvSpPr>
            <a:spLocks noGrp="1"/>
          </p:cNvSpPr>
          <p:nvPr>
            <p:ph type="sldNum" sz="quarter" idx="16"/>
          </p:nvPr>
        </p:nvSpPr>
        <p:spPr/>
        <p:txBody>
          <a:bodyPr/>
          <a:lstStyle/>
          <a:p>
            <a:fld id="{7B1F438D-4EAF-094E-9162-80CF3EF77236}" type="slidenum">
              <a:rPr lang="en-US" smtClean="0"/>
              <a:pPr/>
              <a:t>90</a:t>
            </a:fld>
            <a:endParaRPr lang="en-US"/>
          </a:p>
        </p:txBody>
      </p:sp>
      <p:sp>
        <p:nvSpPr>
          <p:cNvPr id="22" name="Rectangle 21">
            <a:extLst>
              <a:ext uri="{FF2B5EF4-FFF2-40B4-BE49-F238E27FC236}">
                <a16:creationId xmlns:a16="http://schemas.microsoft.com/office/drawing/2014/main" id="{1D9DE0AB-40FA-7E77-DC3D-A3D646E55FE3}"/>
              </a:ext>
            </a:extLst>
          </p:cNvPr>
          <p:cNvSpPr/>
          <p:nvPr/>
        </p:nvSpPr>
        <p:spPr>
          <a:xfrm>
            <a:off x="97200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4E6EE92A-F7B4-0BFD-1E52-DE7D6D42631B}"/>
              </a:ext>
            </a:extLst>
          </p:cNvPr>
          <p:cNvSpPr/>
          <p:nvPr/>
        </p:nvSpPr>
        <p:spPr>
          <a:xfrm>
            <a:off x="2498040" y="1458000"/>
            <a:ext cx="62172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4C4588B0-0F3A-9154-247D-0E6025069438}"/>
              </a:ext>
            </a:extLst>
          </p:cNvPr>
          <p:cNvSpPr/>
          <p:nvPr/>
        </p:nvSpPr>
        <p:spPr>
          <a:xfrm>
            <a:off x="3119760" y="1458000"/>
            <a:ext cx="1978199"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5" name="Rectangle 24">
            <a:extLst>
              <a:ext uri="{FF2B5EF4-FFF2-40B4-BE49-F238E27FC236}">
                <a16:creationId xmlns:a16="http://schemas.microsoft.com/office/drawing/2014/main" id="{37FCBE99-BA35-ED69-7C18-E6B18705502D}"/>
              </a:ext>
            </a:extLst>
          </p:cNvPr>
          <p:cNvSpPr/>
          <p:nvPr/>
        </p:nvSpPr>
        <p:spPr>
          <a:xfrm>
            <a:off x="5097960" y="1458000"/>
            <a:ext cx="15260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2870873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16474-3133-6FE5-7AFF-8D4DB2D0CFF1}"/>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6371D197-BB63-3D00-BBDD-CB3BA9BD4867}"/>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b="1">
                          <a:latin typeface="Nexa Bold"/>
                        </a:defRPr>
                      </a:pPr>
                      <a:r>
                        <a:rPr sz="800">
                          <a:latin typeface="Nexa Bold"/>
                        </a:rPr>
                        <a:t>2.3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65D36DBB-E7BC-2EE7-B07E-767A05286898}"/>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Banana Boat Dry Balance Sport Spray FPS50 170ml (1.2%)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6CFE4E1D-0B7C-36F4-77AE-DF2C9C39B219}"/>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666BDF6A-8889-C807-093B-8F221D89E47E}"/>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506D503C-93D5-3394-C867-935DCDAAA1F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Sport Spray FPS50+ 170g (0.5%) | Up &amp; Down Pricing | Walmart | Assumes no other are changing prices</a:t>
            </a:r>
          </a:p>
        </p:txBody>
      </p:sp>
      <p:sp>
        <p:nvSpPr>
          <p:cNvPr id="4" name="Title1">
            <a:extLst>
              <a:ext uri="{FF2B5EF4-FFF2-40B4-BE49-F238E27FC236}">
                <a16:creationId xmlns:a16="http://schemas.microsoft.com/office/drawing/2014/main" id="{6DECAC52-D1FB-B195-8EF7-EDAA5267EE93}"/>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2467A654-57DA-B0F9-B903-068DA54BBE89}"/>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29399F70-6270-75DA-0B56-A61CF60025EA}"/>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66DA7356-5D53-1DBB-E51D-392EC8294816}"/>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3E2D040-1E19-A6B1-F271-8BC5836BD7D0}"/>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D9548E3A-7D2F-75CA-8C01-33339511D784}"/>
              </a:ext>
            </a:extLst>
          </p:cNvPr>
          <p:cNvSpPr>
            <a:spLocks noGrp="1"/>
          </p:cNvSpPr>
          <p:nvPr>
            <p:ph type="sldNum" sz="quarter" idx="16"/>
          </p:nvPr>
        </p:nvSpPr>
        <p:spPr/>
        <p:txBody>
          <a:bodyPr/>
          <a:lstStyle/>
          <a:p>
            <a:fld id="{7B1F438D-4EAF-094E-9162-80CF3EF77236}" type="slidenum">
              <a:rPr lang="en-US" smtClean="0"/>
              <a:pPr/>
              <a:t>91</a:t>
            </a:fld>
            <a:endParaRPr lang="en-US"/>
          </a:p>
        </p:txBody>
      </p:sp>
    </p:spTree>
    <p:extLst>
      <p:ext uri="{BB962C8B-B14F-4D97-AF65-F5344CB8AC3E}">
        <p14:creationId xmlns:p14="http://schemas.microsoft.com/office/powerpoint/2010/main" val="1998555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5D14B-BB73-EDBE-D62B-48A93FD3F87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61A3896A-3FD7-9DDF-C820-7080ECE1DF8E}"/>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2278847D-6DFD-4590-8FE3-F252487FE5AA}"/>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8070B988-701D-62AB-6EE3-FCE310419CBB}"/>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Innovation | Price Elasticity | Walmart | Assumes no other products are changing prices</a:t>
            </a:r>
          </a:p>
        </p:txBody>
      </p:sp>
      <p:sp>
        <p:nvSpPr>
          <p:cNvPr id="18" name="Title 17">
            <a:extLst>
              <a:ext uri="{FF2B5EF4-FFF2-40B4-BE49-F238E27FC236}">
                <a16:creationId xmlns:a16="http://schemas.microsoft.com/office/drawing/2014/main" id="{C9B97E6B-4F40-660D-1570-0BA92A2D4D19}"/>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B5451708-0505-EF13-071D-6DF098AE4355}"/>
              </a:ext>
            </a:extLst>
          </p:cNvPr>
          <p:cNvGraphicFramePr>
            <a:graphicFrameLocks/>
          </p:cNvGraphicFramePr>
          <p:nvPr/>
        </p:nvGraphicFramePr>
        <p:xfrm>
          <a:off x="4579258" y="1141495"/>
          <a:ext cx="4057904" cy="746284"/>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Sport Spray FPS50+ 240ml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-1.6</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AF43A084-1FB8-430B-2009-C50C13E48CD3}"/>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147D3584-CCBE-D8BB-4947-3485B07968F1}"/>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CCEF143D-A050-9BD9-FA0B-8F9325A0584A}"/>
              </a:ext>
            </a:extLst>
          </p:cNvPr>
          <p:cNvSpPr>
            <a:spLocks noGrp="1"/>
          </p:cNvSpPr>
          <p:nvPr>
            <p:ph type="sldNum" sz="quarter" idx="16"/>
          </p:nvPr>
        </p:nvSpPr>
        <p:spPr/>
        <p:txBody>
          <a:bodyPr/>
          <a:lstStyle/>
          <a:p>
            <a:fld id="{7B1F438D-4EAF-094E-9162-80CF3EF77236}" type="slidenum">
              <a:rPr lang="en-US" smtClean="0"/>
              <a:pPr/>
              <a:t>92</a:t>
            </a:fld>
            <a:endParaRPr lang="en-US"/>
          </a:p>
        </p:txBody>
      </p:sp>
      <p:sp>
        <p:nvSpPr>
          <p:cNvPr id="3" name="TextBox Y">
            <a:extLst>
              <a:ext uri="{FF2B5EF4-FFF2-40B4-BE49-F238E27FC236}">
                <a16:creationId xmlns:a16="http://schemas.microsoft.com/office/drawing/2014/main" id="{F57292D1-0AFC-1657-1727-2F1B065093C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20435538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882E-0AB2-8F01-122B-D07F2F244119}"/>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C06B80D-C0B6-F4CE-2E3C-ED49038549AD}"/>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EB2E90F5-7812-9A19-1E79-8EB7D90343EE}"/>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59C8A9DF-14A8-E2D6-A2B7-A69043821605}"/>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Sport Spray FPS50+ 240ml | Walmart | Assuming no other products are changing prices</a:t>
            </a:r>
          </a:p>
        </p:txBody>
      </p:sp>
      <p:sp>
        <p:nvSpPr>
          <p:cNvPr id="10" name="Title 9">
            <a:extLst>
              <a:ext uri="{FF2B5EF4-FFF2-40B4-BE49-F238E27FC236}">
                <a16:creationId xmlns:a16="http://schemas.microsoft.com/office/drawing/2014/main" id="{3DF79148-7ED2-E77E-034D-9F0A2BB05350}"/>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544DDBAE-07BD-006C-E2FE-208412AB2B74}"/>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B98F99B3-4F33-CD58-FB52-E2F01E92B2A6}"/>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01956F5B-1AFE-EAB5-3E83-B5A8F10E0D2E}"/>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113C2001-8264-AFE1-9FBA-AC07D12ADC48}"/>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03C767DB-5635-06A1-B58E-64F03BCBD9A2}"/>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285CAA63-D818-B7FF-3984-377230D1A0C0}"/>
              </a:ext>
            </a:extLst>
          </p:cNvPr>
          <p:cNvSpPr>
            <a:spLocks noGrp="1"/>
          </p:cNvSpPr>
          <p:nvPr>
            <p:ph type="sldNum" sz="quarter" idx="16"/>
          </p:nvPr>
        </p:nvSpPr>
        <p:spPr/>
        <p:txBody>
          <a:bodyPr/>
          <a:lstStyle/>
          <a:p>
            <a:fld id="{7B1F438D-4EAF-094E-9162-80CF3EF77236}" type="slidenum">
              <a:rPr lang="en-US" smtClean="0"/>
              <a:pPr/>
              <a:t>93</a:t>
            </a:fld>
            <a:endParaRPr lang="en-US"/>
          </a:p>
        </p:txBody>
      </p:sp>
      <p:sp>
        <p:nvSpPr>
          <p:cNvPr id="22" name="Rectangle 21">
            <a:extLst>
              <a:ext uri="{FF2B5EF4-FFF2-40B4-BE49-F238E27FC236}">
                <a16:creationId xmlns:a16="http://schemas.microsoft.com/office/drawing/2014/main" id="{966B5B17-9C80-E881-F552-598169A27B03}"/>
              </a:ext>
            </a:extLst>
          </p:cNvPr>
          <p:cNvSpPr/>
          <p:nvPr/>
        </p:nvSpPr>
        <p:spPr>
          <a:xfrm>
            <a:off x="97200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3" name="Rectangle 22">
            <a:extLst>
              <a:ext uri="{FF2B5EF4-FFF2-40B4-BE49-F238E27FC236}">
                <a16:creationId xmlns:a16="http://schemas.microsoft.com/office/drawing/2014/main" id="{A29CC111-8017-BC01-E703-5D0574F049E3}"/>
              </a:ext>
            </a:extLst>
          </p:cNvPr>
          <p:cNvSpPr/>
          <p:nvPr/>
        </p:nvSpPr>
        <p:spPr>
          <a:xfrm>
            <a:off x="1198080" y="1458000"/>
            <a:ext cx="9608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4" name="Rectangle 23">
            <a:extLst>
              <a:ext uri="{FF2B5EF4-FFF2-40B4-BE49-F238E27FC236}">
                <a16:creationId xmlns:a16="http://schemas.microsoft.com/office/drawing/2014/main" id="{1C889C4E-7D4E-2068-ADBC-7C1E958E9F4B}"/>
              </a:ext>
            </a:extLst>
          </p:cNvPr>
          <p:cNvSpPr/>
          <p:nvPr/>
        </p:nvSpPr>
        <p:spPr>
          <a:xfrm>
            <a:off x="2158920" y="1458000"/>
            <a:ext cx="1639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5" name="Rectangle 24">
            <a:extLst>
              <a:ext uri="{FF2B5EF4-FFF2-40B4-BE49-F238E27FC236}">
                <a16:creationId xmlns:a16="http://schemas.microsoft.com/office/drawing/2014/main" id="{C31B6EC0-27DE-30C2-4A08-0C637121D180}"/>
              </a:ext>
            </a:extLst>
          </p:cNvPr>
          <p:cNvSpPr/>
          <p:nvPr/>
        </p:nvSpPr>
        <p:spPr>
          <a:xfrm>
            <a:off x="3798000" y="1458000"/>
            <a:ext cx="67824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6" name="Rectangle 25">
            <a:extLst>
              <a:ext uri="{FF2B5EF4-FFF2-40B4-BE49-F238E27FC236}">
                <a16:creationId xmlns:a16="http://schemas.microsoft.com/office/drawing/2014/main" id="{66502FC3-0AA6-6820-56AB-A0CFC8B1102D}"/>
              </a:ext>
            </a:extLst>
          </p:cNvPr>
          <p:cNvSpPr/>
          <p:nvPr/>
        </p:nvSpPr>
        <p:spPr>
          <a:xfrm>
            <a:off x="4476240" y="1458000"/>
            <a:ext cx="96084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75C52C97-1C5C-4DBC-1C4D-B25C8676875E}"/>
              </a:ext>
            </a:extLst>
          </p:cNvPr>
          <p:cNvSpPr/>
          <p:nvPr/>
        </p:nvSpPr>
        <p:spPr>
          <a:xfrm>
            <a:off x="5437080" y="1458000"/>
            <a:ext cx="118692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2500073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198EB-F66F-44BD-3612-D07CDA747259}"/>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0B865F1C-C094-D656-BC83-741FCC760D39}"/>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EC398D9C-C4E2-6DF5-DD57-2548BD0F5733}"/>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15B1981-6D68-A2F1-9E8B-2CA802618E8B}"/>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73E2609E-C97F-D6E4-E456-1E9032E16172}"/>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A8EC076B-B3E1-4216-53BC-EBCBE87A24EF}"/>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Sport Spray FPS50+ 240ml (0.0%) | Up &amp; Down Pricing | Walmart | Assumes no other are changing prices</a:t>
            </a:r>
          </a:p>
        </p:txBody>
      </p:sp>
      <p:sp>
        <p:nvSpPr>
          <p:cNvPr id="4" name="Title1">
            <a:extLst>
              <a:ext uri="{FF2B5EF4-FFF2-40B4-BE49-F238E27FC236}">
                <a16:creationId xmlns:a16="http://schemas.microsoft.com/office/drawing/2014/main" id="{B273C90D-7E2C-E373-B46E-2EF440096367}"/>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FDF2F9FE-7FC8-AC17-DD57-5950C372F4B5}"/>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E7767E87-6D0B-983C-4CEA-8326882692B7}"/>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9B6782F4-B987-CF9F-074B-28D88CC6067F}"/>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C879F286-E1ED-DD30-B64D-EC87CE33BBCD}"/>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93A466A8-D008-6EBA-FFF8-87E2A9B12B92}"/>
              </a:ext>
            </a:extLst>
          </p:cNvPr>
          <p:cNvSpPr>
            <a:spLocks noGrp="1"/>
          </p:cNvSpPr>
          <p:nvPr>
            <p:ph type="sldNum" sz="quarter" idx="16"/>
          </p:nvPr>
        </p:nvSpPr>
        <p:spPr/>
        <p:txBody>
          <a:bodyPr/>
          <a:lstStyle/>
          <a:p>
            <a:fld id="{7B1F438D-4EAF-094E-9162-80CF3EF77236}" type="slidenum">
              <a:rPr lang="en-US" smtClean="0"/>
              <a:pPr/>
              <a:t>94</a:t>
            </a:fld>
            <a:endParaRPr lang="en-US"/>
          </a:p>
        </p:txBody>
      </p:sp>
    </p:spTree>
    <p:extLst>
      <p:ext uri="{BB962C8B-B14F-4D97-AF65-F5344CB8AC3E}">
        <p14:creationId xmlns:p14="http://schemas.microsoft.com/office/powerpoint/2010/main" val="8679946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6FB23-D79B-DD64-64CB-34407988600B}"/>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7058FED4-D291-585B-6AB8-F2598F57A5E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2A99430B-E549-4956-8A26-21FFCDE213F3}"/>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20" name="Head">
            <a:extLst>
              <a:ext uri="{FF2B5EF4-FFF2-40B4-BE49-F238E27FC236}">
                <a16:creationId xmlns:a16="http://schemas.microsoft.com/office/drawing/2014/main" id="{330CCD49-2828-AD65-F79C-6186691B9F00}"/>
              </a:ext>
            </a:extLst>
          </p:cNvPr>
          <p:cNvSpPr>
            <a:spLocks noGrp="1"/>
          </p:cNvSpPr>
          <p:nvPr>
            <p:ph type="body" sz="quarter" idx="18"/>
          </p:nvPr>
        </p:nvSpPr>
        <p:spPr>
          <a:xfrm>
            <a:off x="503238" y="774000"/>
            <a:ext cx="8136762" cy="360000"/>
          </a:xfrm>
        </p:spPr>
        <p:txBody>
          <a:bodyPr/>
          <a:lstStyle/>
          <a:p>
            <a:pPr>
              <a:defRPr sz="1200">
                <a:latin typeface="Nexa Bold (Headings)"/>
              </a:defRPr>
            </a:pPr>
            <a:r>
              <a:t>BB Aqua Protect | Price Elasticity | Walmart | Assumes no other products are changing prices</a:t>
            </a:r>
          </a:p>
        </p:txBody>
      </p:sp>
      <p:sp>
        <p:nvSpPr>
          <p:cNvPr id="18" name="Title 17">
            <a:extLst>
              <a:ext uri="{FF2B5EF4-FFF2-40B4-BE49-F238E27FC236}">
                <a16:creationId xmlns:a16="http://schemas.microsoft.com/office/drawing/2014/main" id="{8B04DFBB-406D-788E-8443-53521F42DBE5}"/>
              </a:ext>
            </a:extLst>
          </p:cNvPr>
          <p:cNvSpPr>
            <a:spLocks noGrp="1"/>
          </p:cNvSpPr>
          <p:nvPr>
            <p:ph type="title"/>
          </p:nvPr>
        </p:nvSpPr>
        <p:spPr>
          <a:xfrm>
            <a:off x="504000" y="-1"/>
            <a:ext cx="8136000" cy="771525"/>
          </a:xfrm>
        </p:spPr>
        <p:txBody>
          <a:bodyPr/>
          <a:lstStyle/>
          <a:p>
            <a:pPr>
              <a:defRPr sz="1600">
                <a:latin typeface="Nexa Bold (Headings)"/>
              </a:defRPr>
            </a:pPr>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0E3FD2F2-A733-8253-E05B-C0D98DCFAE05}"/>
              </a:ext>
            </a:extLst>
          </p:cNvPr>
          <p:cNvGraphicFramePr>
            <a:graphicFrameLocks/>
          </p:cNvGraphicFramePr>
          <p:nvPr/>
        </p:nvGraphicFramePr>
        <p:xfrm>
          <a:off x="4579258" y="1141495"/>
          <a:ext cx="4057904" cy="99726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A097"/>
                    </a:solidFill>
                  </a:tcPr>
                </a:tc>
                <a:tc>
                  <a:txBody>
                    <a:bodyPr/>
                    <a:lstStyle/>
                    <a:p>
                      <a:pPr algn="l">
                        <a:defRPr sz="800">
                          <a:latin typeface="Nexa Book"/>
                        </a:defRPr>
                      </a:pPr>
                      <a:r>
                        <a:rPr sz="800">
                          <a:latin typeface="Nexa Book"/>
                        </a:rPr>
                        <a:t>Banana Boat Aqua Protect Spray FPS50+ 170g</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-1.0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3.5%</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69.4%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l">
                        <a:defRPr sz="800">
                          <a:latin typeface="Nexa Book"/>
                        </a:defRPr>
                      </a:pPr>
                      <a:r>
                        <a:rPr sz="800">
                          <a:latin typeface="Nexa Book"/>
                        </a:rPr>
                        <a:t>Banana Boat Aqua Protect Cream FPS50+ 236ml</a:t>
                      </a: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-4.2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a:defRPr sz="800">
                          <a:latin typeface="Nexa Book"/>
                        </a:defRPr>
                      </a:pPr>
                      <a:r>
                        <a:rPr sz="800">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defRPr sz="800">
                          <a:latin typeface="Nexa Book"/>
                        </a:defRPr>
                      </a:pPr>
                      <a:r>
                        <a:rPr sz="800">
                          <a:latin typeface="Nexa Book"/>
                        </a:rPr>
                        <a:t>6.8%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defRPr sz="800">
                          <a:latin typeface="Nexa Book"/>
                        </a:defRPr>
                      </a:pPr>
                      <a:r>
                        <a:rPr sz="800">
                          <a:latin typeface="Nexa Book"/>
                        </a:rPr>
                        <a:t>54.8%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C8782D22-8E6B-8021-C53B-F73165300B91}"/>
              </a:ext>
            </a:extLst>
          </p:cNvPr>
          <p:cNvGraphicFramePr>
            <a:graphicFrameLocks/>
          </p:cNvGraphicFramePr>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52F0E1DE-AF24-F130-21FA-23DF34549F81}"/>
              </a:ext>
            </a:extLst>
          </p:cNvPr>
          <p:cNvSpPr>
            <a:spLocks noGrp="1"/>
          </p:cNvSpPr>
          <p:nvPr>
            <p:ph type="dt" sz="half" idx="14"/>
          </p:nvPr>
        </p:nvSpPr>
        <p:spPr/>
        <p:txBody>
          <a:bodyPr/>
          <a:lstStyle/>
          <a:p>
            <a:fld id="{C2150E0F-65BF-4754-A874-587658C88696}" type="datetime1">
              <a:rPr lang="en-US" smtClean="0"/>
              <a:t>7/24/2025</a:t>
            </a:fld>
            <a:endParaRPr lang="en-US"/>
          </a:p>
        </p:txBody>
      </p:sp>
      <p:sp>
        <p:nvSpPr>
          <p:cNvPr id="4" name="Slide Number Placeholder 3">
            <a:extLst>
              <a:ext uri="{FF2B5EF4-FFF2-40B4-BE49-F238E27FC236}">
                <a16:creationId xmlns:a16="http://schemas.microsoft.com/office/drawing/2014/main" id="{7BBC067B-DB2B-8C9D-4185-9A7C76FF9171}"/>
              </a:ext>
            </a:extLst>
          </p:cNvPr>
          <p:cNvSpPr>
            <a:spLocks noGrp="1"/>
          </p:cNvSpPr>
          <p:nvPr>
            <p:ph type="sldNum" sz="quarter" idx="16"/>
          </p:nvPr>
        </p:nvSpPr>
        <p:spPr/>
        <p:txBody>
          <a:bodyPr/>
          <a:lstStyle/>
          <a:p>
            <a:fld id="{7B1F438D-4EAF-094E-9162-80CF3EF77236}" type="slidenum">
              <a:rPr lang="en-US" smtClean="0"/>
              <a:pPr/>
              <a:t>95</a:t>
            </a:fld>
            <a:endParaRPr lang="en-US"/>
          </a:p>
        </p:txBody>
      </p:sp>
      <p:sp>
        <p:nvSpPr>
          <p:cNvPr id="3" name="TextBox Y">
            <a:extLst>
              <a:ext uri="{FF2B5EF4-FFF2-40B4-BE49-F238E27FC236}">
                <a16:creationId xmlns:a16="http://schemas.microsoft.com/office/drawing/2014/main" id="{CC46A396-219C-B8CC-EA7D-9C373FC643EC}"/>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extLst>
      <p:ext uri="{BB962C8B-B14F-4D97-AF65-F5344CB8AC3E}">
        <p14:creationId xmlns:p14="http://schemas.microsoft.com/office/powerpoint/2010/main" val="8555591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84D15-6379-E1D9-1A55-2405AF53B5C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56343B-8EA9-5752-8889-D695125C4BEB}"/>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E0B3DC3-FBED-FCD6-C80F-11C96B001B34}"/>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AFF782FB-862E-4ABC-1FE8-86FF838C415B}"/>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Spray FPS50+ 170g | Walmart | Assuming no other products are changing prices</a:t>
            </a:r>
          </a:p>
        </p:txBody>
      </p:sp>
      <p:sp>
        <p:nvSpPr>
          <p:cNvPr id="10" name="Title 9">
            <a:extLst>
              <a:ext uri="{FF2B5EF4-FFF2-40B4-BE49-F238E27FC236}">
                <a16:creationId xmlns:a16="http://schemas.microsoft.com/office/drawing/2014/main" id="{6683D8FF-C506-1168-930C-7F8BA17E6B75}"/>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E5B0CC8D-32BF-B0FB-3DE2-520A272B22ED}"/>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CBC323A4-3AF1-10F6-6E6F-138169E284F4}"/>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0A73E768-0621-20D3-EF0D-A04BDE83200C}"/>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A0C8FC37-3AAC-3A48-1822-3E34057CB483}"/>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F8DF431-49D5-3E55-4637-F2CF7ABA5011}"/>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2AC4045D-D5F2-C194-0454-4B82CB0A1F6F}"/>
              </a:ext>
            </a:extLst>
          </p:cNvPr>
          <p:cNvSpPr>
            <a:spLocks noGrp="1"/>
          </p:cNvSpPr>
          <p:nvPr>
            <p:ph type="sldNum" sz="quarter" idx="16"/>
          </p:nvPr>
        </p:nvSpPr>
        <p:spPr/>
        <p:txBody>
          <a:bodyPr/>
          <a:lstStyle/>
          <a:p>
            <a:fld id="{7B1F438D-4EAF-094E-9162-80CF3EF77236}" type="slidenum">
              <a:rPr lang="en-US" smtClean="0"/>
              <a:pPr/>
              <a:t>96</a:t>
            </a:fld>
            <a:endParaRPr lang="en-US"/>
          </a:p>
        </p:txBody>
      </p:sp>
      <p:sp>
        <p:nvSpPr>
          <p:cNvPr id="22" name="Rectangle 21">
            <a:extLst>
              <a:ext uri="{FF2B5EF4-FFF2-40B4-BE49-F238E27FC236}">
                <a16:creationId xmlns:a16="http://schemas.microsoft.com/office/drawing/2014/main" id="{EB9771A5-72DE-207E-A7AB-F6BD85B72AC7}"/>
              </a:ext>
            </a:extLst>
          </p:cNvPr>
          <p:cNvSpPr/>
          <p:nvPr/>
        </p:nvSpPr>
        <p:spPr>
          <a:xfrm>
            <a:off x="972000" y="1458000"/>
            <a:ext cx="45216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9054DB3F-C394-5A0B-059E-8EE2C8853E9A}"/>
              </a:ext>
            </a:extLst>
          </p:cNvPr>
          <p:cNvSpPr/>
          <p:nvPr/>
        </p:nvSpPr>
        <p:spPr>
          <a:xfrm>
            <a:off x="142416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Increase &amp; Profit Dilution</a:t>
            </a:r>
          </a:p>
        </p:txBody>
      </p:sp>
      <p:sp>
        <p:nvSpPr>
          <p:cNvPr id="24" name="Rectangle 23">
            <a:extLst>
              <a:ext uri="{FF2B5EF4-FFF2-40B4-BE49-F238E27FC236}">
                <a16:creationId xmlns:a16="http://schemas.microsoft.com/office/drawing/2014/main" id="{74843E07-F012-4603-BD36-4BB111587818}"/>
              </a:ext>
            </a:extLst>
          </p:cNvPr>
          <p:cNvSpPr/>
          <p:nvPr/>
        </p:nvSpPr>
        <p:spPr>
          <a:xfrm>
            <a:off x="1650240" y="1458000"/>
            <a:ext cx="8478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50D24480-00B8-004E-E019-E226D8FC8F3A}"/>
              </a:ext>
            </a:extLst>
          </p:cNvPr>
          <p:cNvSpPr/>
          <p:nvPr/>
        </p:nvSpPr>
        <p:spPr>
          <a:xfrm>
            <a:off x="2498040" y="1458000"/>
            <a:ext cx="214776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
        <p:nvSpPr>
          <p:cNvPr id="26" name="Rectangle 25">
            <a:extLst>
              <a:ext uri="{FF2B5EF4-FFF2-40B4-BE49-F238E27FC236}">
                <a16:creationId xmlns:a16="http://schemas.microsoft.com/office/drawing/2014/main" id="{DDB891CC-3FAF-0C88-C0FC-003217DA0D24}"/>
              </a:ext>
            </a:extLst>
          </p:cNvPr>
          <p:cNvSpPr/>
          <p:nvPr/>
        </p:nvSpPr>
        <p:spPr>
          <a:xfrm>
            <a:off x="4645800" y="1458000"/>
            <a:ext cx="4521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34546B96-1512-3E98-A4A2-64308FF8FB94}"/>
              </a:ext>
            </a:extLst>
          </p:cNvPr>
          <p:cNvSpPr/>
          <p:nvPr/>
        </p:nvSpPr>
        <p:spPr>
          <a:xfrm>
            <a:off x="5097960" y="1458000"/>
            <a:ext cx="152604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Revenue Dilution &amp; Profit Increase</a:t>
            </a:r>
          </a:p>
        </p:txBody>
      </p:sp>
    </p:spTree>
    <p:extLst>
      <p:ext uri="{BB962C8B-B14F-4D97-AF65-F5344CB8AC3E}">
        <p14:creationId xmlns:p14="http://schemas.microsoft.com/office/powerpoint/2010/main" val="10853598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626A3-AF4B-D364-D2A1-CBC55DC942A5}"/>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AA71C00C-495B-3799-7A03-6C75BB95542C}"/>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2.1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D92DE61E-787D-F688-392D-FE3BA7909C96}"/>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Banana Boat Aqua Protect Cream FPS50+ 236ml (2.7%)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CA0F2AAE-B469-770A-E6D1-2E4A7F489188}"/>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D5B30FB4-CBB5-39DB-CCB8-D245EFA7710F}"/>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0F2DBAC7-8C6A-C4EC-9780-502267161B61}"/>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Spray FPS50+ 170g (0.7%) | Up &amp; Down Pricing | Walmart | Assumes no other are changing prices</a:t>
            </a:r>
          </a:p>
        </p:txBody>
      </p:sp>
      <p:sp>
        <p:nvSpPr>
          <p:cNvPr id="4" name="Title1">
            <a:extLst>
              <a:ext uri="{FF2B5EF4-FFF2-40B4-BE49-F238E27FC236}">
                <a16:creationId xmlns:a16="http://schemas.microsoft.com/office/drawing/2014/main" id="{2E1E2793-43CA-C194-8FB6-A89D2858BE1F}"/>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D908F171-8AFF-4657-3838-1124D54F5D78}"/>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09ABB854-D19A-B872-74C9-E28C0669896F}"/>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4F757006-986D-C58F-E286-9B5207971075}"/>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DAC8CEE3-CBB7-25B6-7A19-E5D57E67EBF0}"/>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2BB8997B-7FBA-3552-D6DB-E455C35AC9E7}"/>
              </a:ext>
            </a:extLst>
          </p:cNvPr>
          <p:cNvSpPr>
            <a:spLocks noGrp="1"/>
          </p:cNvSpPr>
          <p:nvPr>
            <p:ph type="sldNum" sz="quarter" idx="16"/>
          </p:nvPr>
        </p:nvSpPr>
        <p:spPr/>
        <p:txBody>
          <a:bodyPr/>
          <a:lstStyle/>
          <a:p>
            <a:fld id="{7B1F438D-4EAF-094E-9162-80CF3EF77236}" type="slidenum">
              <a:rPr lang="en-US" smtClean="0"/>
              <a:pPr/>
              <a:t>97</a:t>
            </a:fld>
            <a:endParaRPr lang="en-US"/>
          </a:p>
        </p:txBody>
      </p:sp>
    </p:spTree>
    <p:extLst>
      <p:ext uri="{BB962C8B-B14F-4D97-AF65-F5344CB8AC3E}">
        <p14:creationId xmlns:p14="http://schemas.microsoft.com/office/powerpoint/2010/main" val="27692785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A1805-0E6A-1C58-FC39-9CA15DFDE6F7}"/>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029476F-34A0-FABB-BA98-DA519F5F4FE3}"/>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AF560DE7-8488-2237-DD1D-FA7A36D5BDC7}"/>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4" name="Head">
            <a:extLst>
              <a:ext uri="{FF2B5EF4-FFF2-40B4-BE49-F238E27FC236}">
                <a16:creationId xmlns:a16="http://schemas.microsoft.com/office/drawing/2014/main" id="{6777F124-8150-A27B-6303-D7E2B26097B8}"/>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Revenue Response Curve by Price Point | Banana Boat Aqua Protect Cream FPS50+ 236ml | Walmart | Assuming no other products are changing prices</a:t>
            </a:r>
          </a:p>
        </p:txBody>
      </p:sp>
      <p:sp>
        <p:nvSpPr>
          <p:cNvPr id="10" name="Title 9">
            <a:extLst>
              <a:ext uri="{FF2B5EF4-FFF2-40B4-BE49-F238E27FC236}">
                <a16:creationId xmlns:a16="http://schemas.microsoft.com/office/drawing/2014/main" id="{D319F210-F213-2C5E-459B-88A30904262C}"/>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21EFF226-C57D-E5B7-9A37-1E64B9D8D04A}"/>
              </a:ext>
            </a:extLst>
          </p:cNvPr>
          <p:cNvGraphicFramePr/>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A9874954-D7E1-60DB-699C-42448B4488FE}"/>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80C681FD-4B07-CFCC-1097-3F3CCFB44B11}"/>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B024D88F-4CE0-0CB1-CEA2-01A767CB1732}"/>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1D53FF2E-2461-5CA1-F7B2-355BBBC29ACA}"/>
              </a:ext>
            </a:extLst>
          </p:cNvPr>
          <p:cNvSpPr>
            <a:spLocks noGrp="1"/>
          </p:cNvSpPr>
          <p:nvPr>
            <p:ph type="dt" sz="half" idx="14"/>
          </p:nvPr>
        </p:nvSpPr>
        <p:spPr/>
        <p:txBody>
          <a:bodyPr/>
          <a:lstStyle/>
          <a:p>
            <a:fld id="{7FE604EA-FBB6-4FDB-AFE2-9A23405DCB69}" type="datetime1">
              <a:rPr lang="en-US" smtClean="0"/>
              <a:t>7/24/2025</a:t>
            </a:fld>
            <a:endParaRPr lang="en-US"/>
          </a:p>
        </p:txBody>
      </p:sp>
      <p:sp>
        <p:nvSpPr>
          <p:cNvPr id="7" name="Slide Number Placeholder 6">
            <a:extLst>
              <a:ext uri="{FF2B5EF4-FFF2-40B4-BE49-F238E27FC236}">
                <a16:creationId xmlns:a16="http://schemas.microsoft.com/office/drawing/2014/main" id="{E801254E-887F-9274-9A91-11D3A0D57445}"/>
              </a:ext>
            </a:extLst>
          </p:cNvPr>
          <p:cNvSpPr>
            <a:spLocks noGrp="1"/>
          </p:cNvSpPr>
          <p:nvPr>
            <p:ph type="sldNum" sz="quarter" idx="16"/>
          </p:nvPr>
        </p:nvSpPr>
        <p:spPr/>
        <p:txBody>
          <a:bodyPr/>
          <a:lstStyle/>
          <a:p>
            <a:fld id="{7B1F438D-4EAF-094E-9162-80CF3EF77236}" type="slidenum">
              <a:rPr lang="en-US" smtClean="0"/>
              <a:pPr/>
              <a:t>98</a:t>
            </a:fld>
            <a:endParaRPr lang="en-US"/>
          </a:p>
        </p:txBody>
      </p:sp>
      <p:sp>
        <p:nvSpPr>
          <p:cNvPr id="22" name="Rectangle 21">
            <a:extLst>
              <a:ext uri="{FF2B5EF4-FFF2-40B4-BE49-F238E27FC236}">
                <a16:creationId xmlns:a16="http://schemas.microsoft.com/office/drawing/2014/main" id="{15D182AF-D068-EBDA-D804-E8A163FBF356}"/>
              </a:ext>
            </a:extLst>
          </p:cNvPr>
          <p:cNvSpPr/>
          <p:nvPr/>
        </p:nvSpPr>
        <p:spPr>
          <a:xfrm>
            <a:off x="972000" y="1458000"/>
            <a:ext cx="7912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3" name="Rectangle 22">
            <a:extLst>
              <a:ext uri="{FF2B5EF4-FFF2-40B4-BE49-F238E27FC236}">
                <a16:creationId xmlns:a16="http://schemas.microsoft.com/office/drawing/2014/main" id="{9FDC9BB4-3F2D-5738-955A-A642F989A06B}"/>
              </a:ext>
            </a:extLst>
          </p:cNvPr>
          <p:cNvSpPr/>
          <p:nvPr/>
        </p:nvSpPr>
        <p:spPr>
          <a:xfrm>
            <a:off x="1763280" y="1458000"/>
            <a:ext cx="73476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4" name="Rectangle 23">
            <a:extLst>
              <a:ext uri="{FF2B5EF4-FFF2-40B4-BE49-F238E27FC236}">
                <a16:creationId xmlns:a16="http://schemas.microsoft.com/office/drawing/2014/main" id="{528CDAD7-F4AD-697B-C2A0-A94F5F7DCDB6}"/>
              </a:ext>
            </a:extLst>
          </p:cNvPr>
          <p:cNvSpPr/>
          <p:nvPr/>
        </p:nvSpPr>
        <p:spPr>
          <a:xfrm>
            <a:off x="2498040" y="1458000"/>
            <a:ext cx="28260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5" name="Rectangle 24">
            <a:extLst>
              <a:ext uri="{FF2B5EF4-FFF2-40B4-BE49-F238E27FC236}">
                <a16:creationId xmlns:a16="http://schemas.microsoft.com/office/drawing/2014/main" id="{30BF308E-F333-CB56-5B05-3CC77B60016E}"/>
              </a:ext>
            </a:extLst>
          </p:cNvPr>
          <p:cNvSpPr/>
          <p:nvPr/>
        </p:nvSpPr>
        <p:spPr>
          <a:xfrm>
            <a:off x="2780640" y="1458000"/>
            <a:ext cx="226080" cy="2800800"/>
          </a:xfrm>
          <a:prstGeom prst="rect">
            <a:avLst/>
          </a:prstGeom>
          <a:solidFill>
            <a:srgbClr val="F3F150">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5C5B06"/>
                </a:solidFill>
                <a:latin typeface="Nexa bold"/>
              </a:defRPr>
            </a:pPr>
            <a:r>
              <a:t>Profit &amp; Revenue Increase</a:t>
            </a:r>
          </a:p>
        </p:txBody>
      </p:sp>
      <p:sp>
        <p:nvSpPr>
          <p:cNvPr id="26" name="Rectangle 25">
            <a:extLst>
              <a:ext uri="{FF2B5EF4-FFF2-40B4-BE49-F238E27FC236}">
                <a16:creationId xmlns:a16="http://schemas.microsoft.com/office/drawing/2014/main" id="{1268D6F1-9FF8-5057-3ADF-877E1D638DA6}"/>
              </a:ext>
            </a:extLst>
          </p:cNvPr>
          <p:cNvSpPr/>
          <p:nvPr/>
        </p:nvSpPr>
        <p:spPr>
          <a:xfrm>
            <a:off x="3006720" y="1458000"/>
            <a:ext cx="2826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
        <p:nvSpPr>
          <p:cNvPr id="27" name="Rectangle 26">
            <a:extLst>
              <a:ext uri="{FF2B5EF4-FFF2-40B4-BE49-F238E27FC236}">
                <a16:creationId xmlns:a16="http://schemas.microsoft.com/office/drawing/2014/main" id="{DC35E63B-A29F-07BC-1C14-B05FD1C5FA5C}"/>
              </a:ext>
            </a:extLst>
          </p:cNvPr>
          <p:cNvSpPr/>
          <p:nvPr/>
        </p:nvSpPr>
        <p:spPr>
          <a:xfrm>
            <a:off x="3289320" y="1458000"/>
            <a:ext cx="508680" cy="2800800"/>
          </a:xfrm>
          <a:prstGeom prst="rect">
            <a:avLst/>
          </a:prstGeom>
          <a:solidFill>
            <a:srgbClr val="07A098">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00A097"/>
                </a:solidFill>
                <a:latin typeface="Nexa bold"/>
              </a:defRPr>
            </a:pPr>
            <a:r>
              <a:t>Profit &amp; Revenue Increase</a:t>
            </a:r>
          </a:p>
        </p:txBody>
      </p:sp>
      <p:sp>
        <p:nvSpPr>
          <p:cNvPr id="28" name="Rectangle 27">
            <a:extLst>
              <a:ext uri="{FF2B5EF4-FFF2-40B4-BE49-F238E27FC236}">
                <a16:creationId xmlns:a16="http://schemas.microsoft.com/office/drawing/2014/main" id="{BC9C7E62-E2C6-0E96-6CBC-062FCCD5D4D0}"/>
              </a:ext>
            </a:extLst>
          </p:cNvPr>
          <p:cNvSpPr/>
          <p:nvPr/>
        </p:nvSpPr>
        <p:spPr>
          <a:xfrm>
            <a:off x="3798000" y="1458000"/>
            <a:ext cx="2826000" cy="2800800"/>
          </a:xfrm>
          <a:prstGeom prst="rect">
            <a:avLst/>
          </a:prstGeom>
          <a:solidFill>
            <a:srgbClr val="FFBFB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defRPr sz="800" b="1">
                <a:solidFill>
                  <a:srgbClr val="C00000"/>
                </a:solidFill>
                <a:latin typeface="Nexa bold"/>
              </a:defRPr>
            </a:pPr>
            <a:r>
              <a:t>Revenue &amp; Profit Dilution</a:t>
            </a:r>
          </a:p>
        </p:txBody>
      </p:sp>
    </p:spTree>
    <p:extLst>
      <p:ext uri="{BB962C8B-B14F-4D97-AF65-F5344CB8AC3E}">
        <p14:creationId xmlns:p14="http://schemas.microsoft.com/office/powerpoint/2010/main" val="20389526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B76D2-9781-1D9B-8B75-B9099A8C6828}"/>
            </a:ext>
          </a:extLst>
        </p:cNvPr>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0BA67692-D0FA-0034-4C94-282FE8C0DEC3}"/>
              </a:ext>
            </a:extLst>
          </p:cNvPr>
          <p:cNvGraphicFramePr>
            <a:graphicFrameLocks noGrp="1"/>
          </p:cNvGraphicFramePr>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(-10%)</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algn="ctr">
                        <a:defRPr sz="800" b="1">
                          <a:latin typeface="Nexa Bold"/>
                        </a:defRPr>
                      </a:pPr>
                      <a:r>
                        <a:rPr sz="800">
                          <a:latin typeface="Nexa Bold"/>
                        </a:rPr>
                        <a:t>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algn="ctr">
                        <a:defRPr sz="800">
                          <a:latin typeface="Nexa Book"/>
                        </a:defRPr>
                      </a:pPr>
                      <a:r>
                        <a:rPr sz="800">
                          <a:latin typeface="Nexa Book"/>
                        </a:rPr>
                        <a:t>1.6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algn="ctr">
                        <a:defRPr sz="800">
                          <a:latin typeface="Nexa Book"/>
                        </a:defRPr>
                      </a:pPr>
                      <a:r>
                        <a:rPr sz="800">
                          <a:latin typeface="Nexa Book"/>
                        </a:rPr>
                        <a:t>1.2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algn="ctr">
                        <a:defRPr sz="800" b="1">
                          <a:latin typeface="Nexa Bold"/>
                        </a:defRPr>
                      </a:pPr>
                      <a:r>
                        <a:rPr sz="800">
                          <a:latin typeface="Nexa Bold"/>
                        </a:rPr>
                        <a:t>1.7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algn="ctr">
                        <a:defRPr sz="800" b="1">
                          <a:latin typeface="Nexa Bold"/>
                        </a:defRPr>
                      </a:pPr>
                      <a:r>
                        <a:rPr sz="800">
                          <a:latin typeface="Nexa Bold"/>
                        </a:rPr>
                        <a:t>2.4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algn="ctr">
                        <a:defRPr sz="800">
                          <a:latin typeface="Nexa Book"/>
                        </a:defRPr>
                      </a:pPr>
                      <a:r>
                        <a:rPr sz="800">
                          <a:latin typeface="Nexa Book"/>
                        </a:rPr>
                        <a:t>0.8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ld"/>
                        </a:defRPr>
                      </a:pPr>
                      <a:r>
                        <a:rPr sz="800">
                          <a:latin typeface="Nexa Bold"/>
                        </a:rPr>
                        <a:t>Nivea Sun Protection &amp; Hydration Lotion FPS50+ 125ml (4.5%)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365E214A-0365-2689-E11F-B8050CC27F28}"/>
              </a:ext>
            </a:extLst>
          </p:cNvPr>
          <p:cNvGraphicFramePr>
            <a:graphicFrameLocks noGrp="1"/>
          </p:cNvGraphicFramePr>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defRPr sz="900" b="1">
                          <a:latin typeface="Nexa Bold"/>
                        </a:defRPr>
                      </a:pPr>
                      <a:r>
                        <a:rPr sz="900">
                          <a:latin typeface="Nexa Bold"/>
                        </a:rPr>
                        <a:t>Pricing (+15%)</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algn="ctr">
                        <a:defRPr sz="800">
                          <a:latin typeface="Nexa Bold"/>
                        </a:defRPr>
                      </a:pPr>
                      <a:r>
                        <a:rPr sz="800">
                          <a:latin typeface="Nexa Bold"/>
                        </a:rPr>
                        <a:t>Nivea Sun Protection &amp; Hydration Cream FPS50+ 200ml (9.5%)</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1.3</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algn="ctr">
                        <a:defRPr sz="800">
                          <a:latin typeface="Nexa Bold"/>
                        </a:defRPr>
                      </a:pPr>
                      <a:r>
                        <a:rPr sz="800">
                          <a:latin typeface="Nexa Bold"/>
                        </a:rPr>
                        <a:t>Banana Boat Aqua Protect Sport Lotion FPS50+ 236ml (3.1%)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algn="ctr">
                        <a:defRPr sz="800">
                          <a:latin typeface="Nexa Bold"/>
                        </a:defRPr>
                      </a:pPr>
                      <a:r>
                        <a:rPr sz="800">
                          <a:latin typeface="Nexa Bold"/>
                        </a:rPr>
                        <a:t>Banana Boat Advanced Protection Lotion FPS50+ 240ml (2.8%)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2.8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algn="ctr">
                        <a:defRPr sz="800">
                          <a:latin typeface="Nexa Bold"/>
                        </a:defRPr>
                      </a:pPr>
                      <a:r>
                        <a:rPr sz="800">
                          <a:latin typeface="Nexa Bold"/>
                        </a:rPr>
                        <a:t>Banana Boat Aqua Protect Kids Cream FPS50+ 236ml (1.9%)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b="1">
                          <a:latin typeface="Nexa Bold"/>
                        </a:defRPr>
                      </a:pPr>
                      <a:r>
                        <a:rPr sz="800">
                          <a:latin typeface="Nexa Bold"/>
                        </a:rPr>
                        <a:t>3.4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algn="ctr">
                        <a:defRPr sz="800">
                          <a:latin typeface="Nexa Bold"/>
                        </a:defRPr>
                      </a:pPr>
                      <a:r>
                        <a:rPr sz="800">
                          <a:latin typeface="Nexa Bold"/>
                        </a:rPr>
                        <a:t>Nivea Sun Protection Sensitive Skin Gel FPS50+ 200ml (5.1%)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0.9</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algn="ctr">
                        <a:defRPr sz="800">
                          <a:latin typeface="Nexa Bold"/>
                        </a:defRPr>
                      </a:pPr>
                      <a:r>
                        <a:rPr sz="800">
                          <a:latin typeface="Nexa Bold"/>
                        </a:rPr>
                        <a:t>Hawaiian Tropic Ozono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algn="ctr">
                        <a:defRPr sz="800">
                          <a:latin typeface="Nexa Bold"/>
                        </a:defRPr>
                      </a:pPr>
                      <a:r>
                        <a:rPr sz="800">
                          <a:latin typeface="Nexa Bold"/>
                        </a:rPr>
                        <a:t>Equate Sport Lotion FPS30 237ml (2.0%)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2.2</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algn="ctr">
                        <a:defRPr sz="800">
                          <a:latin typeface="Nexa Bold"/>
                        </a:defRPr>
                      </a:pPr>
                      <a:r>
                        <a:rPr sz="800">
                          <a:latin typeface="Nexa Bold"/>
                        </a:rPr>
                        <a:t>Nivea Sun Protect &amp; Refresh Sport Lotion FPS50 200ml (5.8%)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0.7</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algn="ctr">
                        <a:defRPr sz="800">
                          <a:latin typeface="Nexa Bold"/>
                        </a:defRPr>
                      </a:pPr>
                      <a:r>
                        <a:rPr sz="800">
                          <a:latin typeface="Nexa Bold"/>
                        </a:rPr>
                        <a:t>Hawaiian Tropic Sheer Touch Lotion FPS50+ 240ml (4.4%)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1.0</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algn="ctr">
                        <a:defRPr sz="800">
                          <a:latin typeface="Nexa Bold"/>
                        </a:defRPr>
                      </a:pPr>
                      <a:r>
                        <a:rPr sz="800">
                          <a:latin typeface="Nexa Bold"/>
                        </a:rPr>
                        <a:t>Hawaiian Tropic Island Sport Lotion FPS50 240ml (3.6%)</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defRPr sz="800">
                          <a:latin typeface="Nexa Book"/>
                        </a:defRPr>
                      </a:pPr>
                      <a:r>
                        <a:rPr sz="800">
                          <a:latin typeface="Nexa Book"/>
                        </a:rPr>
                        <a:t>1.1</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1B610A91-66B2-4DBB-9E7D-52F33D157A4C}"/>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99C4C48C-D261-F4B6-10D9-520390FEAEF0}"/>
              </a:ext>
            </a:extLst>
          </p:cNvPr>
          <p:cNvSpPr>
            <a:spLocks noGrp="1"/>
          </p:cNvSpPr>
          <p:nvPr>
            <p:ph type="body" sz="quarter" idx="17"/>
          </p:nvPr>
        </p:nvSpPr>
        <p:spPr>
          <a:xfrm>
            <a:off x="0" y="4734106"/>
            <a:ext cx="4572000" cy="222878"/>
          </a:xfrm>
        </p:spPr>
        <p:txBody>
          <a:bodyPr/>
          <a:lstStyle/>
          <a:p>
            <a:r>
              <a:t>DATA SOURCE: Consumer Test | June 2025</a:t>
            </a:r>
          </a:p>
        </p:txBody>
      </p:sp>
      <p:sp>
        <p:nvSpPr>
          <p:cNvPr id="6" name="Head">
            <a:extLst>
              <a:ext uri="{FF2B5EF4-FFF2-40B4-BE49-F238E27FC236}">
                <a16:creationId xmlns:a16="http://schemas.microsoft.com/office/drawing/2014/main" id="{2611317E-4B61-5554-E908-E08FDC4E9813}"/>
              </a:ext>
            </a:extLst>
          </p:cNvPr>
          <p:cNvSpPr>
            <a:spLocks noGrp="1"/>
          </p:cNvSpPr>
          <p:nvPr>
            <p:ph type="body" sz="quarter" idx="18"/>
          </p:nvPr>
        </p:nvSpPr>
        <p:spPr>
          <a:xfrm>
            <a:off x="503238" y="774000"/>
            <a:ext cx="8136762" cy="360000"/>
          </a:xfrm>
        </p:spPr>
        <p:txBody>
          <a:bodyPr>
            <a:normAutofit fontScale="92500" lnSpcReduction="10000"/>
          </a:bodyPr>
          <a:lstStyle/>
          <a:p>
            <a:pPr>
              <a:defRPr sz="1200">
                <a:latin typeface="Nexa Bold (Headings)"/>
              </a:defRPr>
            </a:pPr>
            <a:r>
              <a:t>Sourcing Analysis | Banana Boat Aqua Protect Cream FPS50+ 236ml (2.7%) | Up &amp; Down Pricing | Walmart | Assumes no other are changing prices</a:t>
            </a:r>
          </a:p>
        </p:txBody>
      </p:sp>
      <p:sp>
        <p:nvSpPr>
          <p:cNvPr id="4" name="Title1">
            <a:extLst>
              <a:ext uri="{FF2B5EF4-FFF2-40B4-BE49-F238E27FC236}">
                <a16:creationId xmlns:a16="http://schemas.microsoft.com/office/drawing/2014/main" id="{CEF58127-6AE0-0F43-02A4-9FC94E21F5E6}"/>
              </a:ext>
            </a:extLst>
          </p:cNvPr>
          <p:cNvSpPr>
            <a:spLocks noGrp="1"/>
          </p:cNvSpPr>
          <p:nvPr>
            <p:ph type="title"/>
          </p:nvPr>
        </p:nvSpPr>
        <p:spPr>
          <a:xfrm>
            <a:off x="504000" y="-1"/>
            <a:ext cx="8136000" cy="771525"/>
          </a:xfrm>
        </p:spPr>
        <p:txBody>
          <a:bodyPr/>
          <a:lstStyle/>
          <a:p>
            <a:pPr>
              <a:defRPr sz="1600">
                <a:latin typeface="Nexa Bold (Headings)"/>
              </a:defRPr>
            </a:pPr>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93A5F44E-01FD-0D43-5584-9238ACF9C69F}"/>
              </a:ext>
            </a:extLst>
          </p:cNvPr>
          <p:cNvGraphicFramePr>
            <a:graphicFrameLocks noGrp="1"/>
          </p:cNvGraphicFramePr>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5C2BA6C-3968-A03F-46D4-0576E44291E1}"/>
              </a:ext>
            </a:extLst>
          </p:cNvPr>
          <p:cNvGraphicFramePr>
            <a:graphicFrameLocks noGrp="1"/>
          </p:cNvGraphicFramePr>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3AC31CFC-BF70-171C-2A3F-C0AB6028100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F7739722-A684-7EA0-096E-6E2E0C9841C9}"/>
              </a:ext>
            </a:extLst>
          </p:cNvPr>
          <p:cNvSpPr>
            <a:spLocks noGrp="1"/>
          </p:cNvSpPr>
          <p:nvPr>
            <p:ph type="dt" sz="half" idx="14"/>
          </p:nvPr>
        </p:nvSpPr>
        <p:spPr/>
        <p:txBody>
          <a:bodyPr/>
          <a:lstStyle/>
          <a:p>
            <a:fld id="{1D008078-2C21-4DCA-B855-87E98C20A404}" type="datetime1">
              <a:rPr lang="en-US" smtClean="0"/>
              <a:t>7/24/2025</a:t>
            </a:fld>
            <a:endParaRPr lang="en-US"/>
          </a:p>
        </p:txBody>
      </p:sp>
      <p:sp>
        <p:nvSpPr>
          <p:cNvPr id="3" name="Slide Number Placeholder 2">
            <a:extLst>
              <a:ext uri="{FF2B5EF4-FFF2-40B4-BE49-F238E27FC236}">
                <a16:creationId xmlns:a16="http://schemas.microsoft.com/office/drawing/2014/main" id="{3F7DB04C-072B-B674-B917-247801A151E6}"/>
              </a:ext>
            </a:extLst>
          </p:cNvPr>
          <p:cNvSpPr>
            <a:spLocks noGrp="1"/>
          </p:cNvSpPr>
          <p:nvPr>
            <p:ph type="sldNum" sz="quarter" idx="16"/>
          </p:nvPr>
        </p:nvSpPr>
        <p:spPr/>
        <p:txBody>
          <a:bodyPr/>
          <a:lstStyle/>
          <a:p>
            <a:fld id="{7B1F438D-4EAF-094E-9162-80CF3EF77236}" type="slidenum">
              <a:rPr lang="en-US" smtClean="0"/>
              <a:pPr/>
              <a:t>99</a:t>
            </a:fld>
            <a:endParaRPr lang="en-US"/>
          </a:p>
        </p:txBody>
      </p:sp>
    </p:spTree>
    <p:extLst>
      <p:ext uri="{BB962C8B-B14F-4D97-AF65-F5344CB8AC3E}">
        <p14:creationId xmlns:p14="http://schemas.microsoft.com/office/powerpoint/2010/main" val="20969020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1_PricingOne">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sz="1600" dirty="0">
            <a:solidFill>
              <a:schemeClr val="bg1"/>
            </a:solidFill>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alpha val="50000"/>
          </a:schemeClr>
        </a:solidFill>
        <a:ln>
          <a:noFill/>
        </a:ln>
      </a:spPr>
      <a:bodyPr wrap="square" lIns="36000" tIns="36000" rIns="36000" bIns="36000" rtlCol="0" anchor="ctr">
        <a:spAutoFit/>
      </a:bodyP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oject Presentation New Fixed Template- version Jan 2024.pptx" id="{C36FA16A-A7B2-4300-B4A4-8F34C8763386}" vid="{3E883448-0EC3-47CF-AF68-33978396B0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A92BC9-469E-4F29-BBD5-BD59EEFFEF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29D19D-4CBF-414A-A8B5-FF7BFF091E24}">
  <ds:schemaRefs>
    <ds:schemaRef ds:uri="http://www.w3.org/XML/1998/namespace"/>
    <ds:schemaRef ds:uri="http://purl.org/dc/terms/"/>
    <ds:schemaRef ds:uri="http://purl.org/dc/elements/1.1/"/>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0ad93b7f-b0cd-4c46-aaaf-ff14495948cf"/>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8D7B908-B0DA-4AEE-8D52-892C7A4A76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25972</Words>
  <Application>Microsoft Office PowerPoint</Application>
  <PresentationFormat>On-screen Show (16:9)</PresentationFormat>
  <Paragraphs>5926</Paragraphs>
  <Slides>144</Slides>
  <Notes>0</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144</vt:i4>
      </vt:variant>
    </vt:vector>
  </HeadingPairs>
  <TitlesOfParts>
    <vt:vector size="156" baseType="lpstr">
      <vt:lpstr>Aptos</vt:lpstr>
      <vt:lpstr>Arial</vt:lpstr>
      <vt:lpstr>Cambria Math</vt:lpstr>
      <vt:lpstr>Nexa</vt:lpstr>
      <vt:lpstr>Nexa Bold</vt:lpstr>
      <vt:lpstr>Nexa Book</vt:lpstr>
      <vt:lpstr>Nexa Book (Body)</vt:lpstr>
      <vt:lpstr>Nexa Book Italic</vt:lpstr>
      <vt:lpstr>Open Sans</vt:lpstr>
      <vt:lpstr>PricingOne Light Template Oct 2024</vt:lpstr>
      <vt:lpstr>1_PricingOne</vt:lpstr>
      <vt:lpstr>think-cell Slide</vt:lpstr>
      <vt:lpstr>Brand Elasticity Analysis (Replace with SO WHAT)</vt:lpstr>
      <vt:lpstr>Brand Elasticity Analysis (Replace with SO WHAT)</vt:lpstr>
      <vt:lpstr>Brand Elasticity Analysis (Replace with SO WHAT)</vt:lpstr>
      <vt:lpstr>Brand Elasticity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Brand Sourcing Analysis (Replace with SO WHAT)</vt:lpstr>
      <vt:lpstr>SE Slide (Replace with So What)</vt:lpstr>
      <vt:lpstr>SE Slide (Replace with So What)</vt:lpstr>
      <vt:lpstr>SE Slide (Replace with So What)</vt:lpstr>
      <vt:lpstr>SE Slide (Replace with So What)</vt:lpstr>
      <vt:lpstr>SE Slide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lpstr>Price Elasticity Curve (Replace with SO WHAT)</vt:lpstr>
      <vt:lpstr>Revenue Response Analysis (Replace with SO WHAT)</vt:lpstr>
      <vt:lpstr>Product Sourcing Analysis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Sophie  ZIMMERMANN</cp:lastModifiedBy>
  <cp:revision>17</cp:revision>
  <dcterms:created xsi:type="dcterms:W3CDTF">2024-07-08T12:09:12Z</dcterms:created>
  <dcterms:modified xsi:type="dcterms:W3CDTF">2025-07-24T14:16:16Z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